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3.xml" ContentType="application/inkml+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xml" ContentType="application/inkml+xml"/>
  <Override PartName="/ppt/ink/ink5.xml" ContentType="application/inkml+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6.xml" ContentType="application/inkml+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7.xml" ContentType="application/inkml+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8.xml" ContentType="application/inkml+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9.xml" ContentType="application/inkml+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10.xml" ContentType="application/inkml+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11.xml" ContentType="application/inkml+xml"/>
  <Override PartName="/ppt/ink/ink12.xml" ContentType="application/inkml+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13.xml" ContentType="application/inkml+xml"/>
  <Override PartName="/ppt/ink/ink14.xml" ContentType="application/inkml+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15.xml" ContentType="application/inkml+xml"/>
  <Override PartName="/ppt/ink/ink16.xml" ContentType="application/inkml+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21.xml" ContentType="application/inkml+xml"/>
  <Override PartName="/ppt/ink/ink22.xml" ContentType="application/inkml+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ink/ink23.xml" ContentType="application/inkml+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ink/ink24.xml" ContentType="application/inkml+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ink/ink25.xml" ContentType="application/inkml+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ink/ink26.xml" ContentType="application/inkml+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ink/ink27.xml" ContentType="application/inkml+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ink/ink28.xml" ContentType="application/inkml+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ink/ink29.xml" ContentType="application/inkml+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ink/ink30.xml" ContentType="application/inkml+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ink/ink31.xml" ContentType="application/inkml+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ink/ink32.xml" ContentType="application/inkml+xml"/>
  <Override PartName="/ppt/notesSlides/notesSlide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ink/ink33.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ink/ink34.xml" ContentType="application/inkml+xml"/>
  <Override PartName="/ppt/notesSlides/notesSlide3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ink/ink35.xml" ContentType="application/inkml+xml"/>
  <Override PartName="/ppt/notesSlides/notesSlide31.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ink/ink36.xml" ContentType="application/inkml+xml"/>
  <Override PartName="/ppt/notesSlides/notesSlide3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ink/ink37.xml" ContentType="application/inkml+xml"/>
  <Override PartName="/ppt/notesSlides/notesSlide3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ink/ink38.xml" ContentType="application/inkml+xml"/>
  <Override PartName="/ppt/notesSlides/notesSlide3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ink/ink39.xml" ContentType="application/inkml+xml"/>
  <Override PartName="/ppt/notesSlides/notesSlide3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43"/>
  </p:notesMasterIdLst>
  <p:handoutMasterIdLst>
    <p:handoutMasterId r:id="rId44"/>
  </p:handoutMasterIdLst>
  <p:sldIdLst>
    <p:sldId id="305" r:id="rId2"/>
    <p:sldId id="258" r:id="rId3"/>
    <p:sldId id="302" r:id="rId4"/>
    <p:sldId id="320" r:id="rId5"/>
    <p:sldId id="322" r:id="rId6"/>
    <p:sldId id="323" r:id="rId7"/>
    <p:sldId id="347" r:id="rId8"/>
    <p:sldId id="306" r:id="rId9"/>
    <p:sldId id="348" r:id="rId10"/>
    <p:sldId id="350" r:id="rId11"/>
    <p:sldId id="349" r:id="rId12"/>
    <p:sldId id="351" r:id="rId13"/>
    <p:sldId id="384" r:id="rId14"/>
    <p:sldId id="369" r:id="rId15"/>
    <p:sldId id="353" r:id="rId16"/>
    <p:sldId id="370" r:id="rId17"/>
    <p:sldId id="373" r:id="rId18"/>
    <p:sldId id="374" r:id="rId19"/>
    <p:sldId id="371" r:id="rId20"/>
    <p:sldId id="372" r:id="rId21"/>
    <p:sldId id="385" r:id="rId22"/>
    <p:sldId id="400" r:id="rId23"/>
    <p:sldId id="376" r:id="rId24"/>
    <p:sldId id="392" r:id="rId25"/>
    <p:sldId id="393" r:id="rId26"/>
    <p:sldId id="387" r:id="rId27"/>
    <p:sldId id="394" r:id="rId28"/>
    <p:sldId id="399" r:id="rId29"/>
    <p:sldId id="401" r:id="rId30"/>
    <p:sldId id="389" r:id="rId31"/>
    <p:sldId id="395" r:id="rId32"/>
    <p:sldId id="396" r:id="rId33"/>
    <p:sldId id="388" r:id="rId34"/>
    <p:sldId id="397" r:id="rId35"/>
    <p:sldId id="398" r:id="rId36"/>
    <p:sldId id="382" r:id="rId37"/>
    <p:sldId id="390" r:id="rId38"/>
    <p:sldId id="391" r:id="rId39"/>
    <p:sldId id="354" r:id="rId40"/>
    <p:sldId id="321" r:id="rId41"/>
    <p:sldId id="308"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Javi Guti" initials="JJG" lastIdx="0" clrIdx="0">
    <p:extLst>
      <p:ext uri="{19B8F6BF-5375-455C-9EA6-DF929625EA0E}">
        <p15:presenceInfo xmlns:p15="http://schemas.microsoft.com/office/powerpoint/2012/main" userId="8a14ab83db73a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p:cViewPr>
        <p:scale>
          <a:sx n="75" d="100"/>
          <a:sy n="75" d="100"/>
        </p:scale>
        <p:origin x="1176" y="-6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javinuevo\p_salud\entregables\tbl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javinuevo\p_salud\entregables\tbl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 b="1" i="1">
                <a:solidFill>
                  <a:srgbClr val="00B050"/>
                </a:solidFill>
              </a:rPr>
              <a:t>Evolución %</a:t>
            </a:r>
            <a:r>
              <a:rPr lang="es-ES" b="1" i="1" baseline="0">
                <a:solidFill>
                  <a:srgbClr val="00B050"/>
                </a:solidFill>
              </a:rPr>
              <a:t> Predicción etapas sueño (2 Expertos)</a:t>
            </a:r>
            <a:endParaRPr lang="es-ES" b="1" i="1">
              <a:solidFill>
                <a:srgbClr val="00B05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lineChart>
        <c:grouping val="standard"/>
        <c:varyColors val="0"/>
        <c:ser>
          <c:idx val="0"/>
          <c:order val="0"/>
          <c:tx>
            <c:strRef>
              <c:f>Hoja1!$A$4</c:f>
              <c:strCache>
                <c:ptCount val="1"/>
                <c:pt idx="0">
                  <c:v>NREM- N1</c:v>
                </c:pt>
              </c:strCache>
            </c:strRef>
          </c:tx>
          <c:spPr>
            <a:ln w="28575" cap="rnd">
              <a:solidFill>
                <a:schemeClr val="accent1"/>
              </a:solidFill>
              <a:round/>
            </a:ln>
            <a:effectLst/>
          </c:spPr>
          <c:marker>
            <c:symbol val="none"/>
          </c:marker>
          <c:cat>
            <c:multiLvlStrRef>
              <c:f>Hoja1!$B$1:$I$3</c:f>
              <c:multiLvlStrCache>
                <c:ptCount val="8"/>
                <c:lvl>
                  <c:pt idx="0">
                    <c:v>Sb1</c:v>
                  </c:pt>
                  <c:pt idx="1">
                    <c:v>Sb7</c:v>
                  </c:pt>
                  <c:pt idx="2">
                    <c:v>sb1</c:v>
                  </c:pt>
                  <c:pt idx="3">
                    <c:v>sb7</c:v>
                  </c:pt>
                  <c:pt idx="4">
                    <c:v>sb9</c:v>
                  </c:pt>
                  <c:pt idx="5">
                    <c:v>sb10</c:v>
                  </c:pt>
                  <c:pt idx="6">
                    <c:v>sb9</c:v>
                  </c:pt>
                  <c:pt idx="7">
                    <c:v>sb10</c:v>
                  </c:pt>
                </c:lvl>
                <c:lvl>
                  <c:pt idx="0">
                    <c:v>Exprt1</c:v>
                  </c:pt>
                  <c:pt idx="2">
                    <c:v>Exprt2</c:v>
                  </c:pt>
                  <c:pt idx="4">
                    <c:v>Exprt1</c:v>
                  </c:pt>
                  <c:pt idx="6">
                    <c:v>Exprt2</c:v>
                  </c:pt>
                </c:lvl>
                <c:lvl>
                  <c:pt idx="0">
                    <c:v>Validation</c:v>
                  </c:pt>
                  <c:pt idx="4">
                    <c:v>Test</c:v>
                  </c:pt>
                </c:lvl>
              </c:multiLvlStrCache>
            </c:multiLvlStrRef>
          </c:cat>
          <c:val>
            <c:numRef>
              <c:f>Hoja1!$B$4:$I$4</c:f>
              <c:numCache>
                <c:formatCode>General</c:formatCode>
                <c:ptCount val="8"/>
                <c:pt idx="0">
                  <c:v>0.99</c:v>
                </c:pt>
                <c:pt idx="1">
                  <c:v>0.99</c:v>
                </c:pt>
                <c:pt idx="2">
                  <c:v>0.99</c:v>
                </c:pt>
                <c:pt idx="3">
                  <c:v>0.99</c:v>
                </c:pt>
                <c:pt idx="4">
                  <c:v>0.97</c:v>
                </c:pt>
                <c:pt idx="5">
                  <c:v>0.99</c:v>
                </c:pt>
                <c:pt idx="6">
                  <c:v>0.97</c:v>
                </c:pt>
                <c:pt idx="7">
                  <c:v>0.99</c:v>
                </c:pt>
              </c:numCache>
            </c:numRef>
          </c:val>
          <c:smooth val="0"/>
          <c:extLst>
            <c:ext xmlns:c16="http://schemas.microsoft.com/office/drawing/2014/chart" uri="{C3380CC4-5D6E-409C-BE32-E72D297353CC}">
              <c16:uniqueId val="{00000000-618C-4061-A402-73E93E9D7A01}"/>
            </c:ext>
          </c:extLst>
        </c:ser>
        <c:ser>
          <c:idx val="1"/>
          <c:order val="1"/>
          <c:tx>
            <c:strRef>
              <c:f>Hoja1!$A$5</c:f>
              <c:strCache>
                <c:ptCount val="1"/>
                <c:pt idx="0">
                  <c:v>NREM-N2</c:v>
                </c:pt>
              </c:strCache>
            </c:strRef>
          </c:tx>
          <c:spPr>
            <a:ln w="28575" cap="rnd">
              <a:solidFill>
                <a:schemeClr val="accent2"/>
              </a:solidFill>
              <a:round/>
            </a:ln>
            <a:effectLst/>
          </c:spPr>
          <c:marker>
            <c:symbol val="none"/>
          </c:marker>
          <c:cat>
            <c:multiLvlStrRef>
              <c:f>Hoja1!$B$1:$I$3</c:f>
              <c:multiLvlStrCache>
                <c:ptCount val="8"/>
                <c:lvl>
                  <c:pt idx="0">
                    <c:v>Sb1</c:v>
                  </c:pt>
                  <c:pt idx="1">
                    <c:v>Sb7</c:v>
                  </c:pt>
                  <c:pt idx="2">
                    <c:v>sb1</c:v>
                  </c:pt>
                  <c:pt idx="3">
                    <c:v>sb7</c:v>
                  </c:pt>
                  <c:pt idx="4">
                    <c:v>sb9</c:v>
                  </c:pt>
                  <c:pt idx="5">
                    <c:v>sb10</c:v>
                  </c:pt>
                  <c:pt idx="6">
                    <c:v>sb9</c:v>
                  </c:pt>
                  <c:pt idx="7">
                    <c:v>sb10</c:v>
                  </c:pt>
                </c:lvl>
                <c:lvl>
                  <c:pt idx="0">
                    <c:v>Exprt1</c:v>
                  </c:pt>
                  <c:pt idx="2">
                    <c:v>Exprt2</c:v>
                  </c:pt>
                  <c:pt idx="4">
                    <c:v>Exprt1</c:v>
                  </c:pt>
                  <c:pt idx="6">
                    <c:v>Exprt2</c:v>
                  </c:pt>
                </c:lvl>
                <c:lvl>
                  <c:pt idx="0">
                    <c:v>Validation</c:v>
                  </c:pt>
                  <c:pt idx="4">
                    <c:v>Test</c:v>
                  </c:pt>
                </c:lvl>
              </c:multiLvlStrCache>
            </c:multiLvlStrRef>
          </c:cat>
          <c:val>
            <c:numRef>
              <c:f>Hoja1!$B$5:$I$5</c:f>
              <c:numCache>
                <c:formatCode>General</c:formatCode>
                <c:ptCount val="8"/>
                <c:pt idx="0">
                  <c:v>0.89</c:v>
                </c:pt>
                <c:pt idx="1">
                  <c:v>0.93</c:v>
                </c:pt>
                <c:pt idx="2">
                  <c:v>0.93</c:v>
                </c:pt>
                <c:pt idx="3">
                  <c:v>0.93</c:v>
                </c:pt>
                <c:pt idx="4">
                  <c:v>0.83</c:v>
                </c:pt>
                <c:pt idx="5">
                  <c:v>0.89</c:v>
                </c:pt>
                <c:pt idx="6">
                  <c:v>0.83</c:v>
                </c:pt>
                <c:pt idx="7">
                  <c:v>0.89</c:v>
                </c:pt>
              </c:numCache>
            </c:numRef>
          </c:val>
          <c:smooth val="0"/>
          <c:extLst>
            <c:ext xmlns:c16="http://schemas.microsoft.com/office/drawing/2014/chart" uri="{C3380CC4-5D6E-409C-BE32-E72D297353CC}">
              <c16:uniqueId val="{00000001-618C-4061-A402-73E93E9D7A01}"/>
            </c:ext>
          </c:extLst>
        </c:ser>
        <c:ser>
          <c:idx val="2"/>
          <c:order val="2"/>
          <c:tx>
            <c:strRef>
              <c:f>Hoja1!$A$6</c:f>
              <c:strCache>
                <c:ptCount val="1"/>
                <c:pt idx="0">
                  <c:v>NREM-N3</c:v>
                </c:pt>
              </c:strCache>
            </c:strRef>
          </c:tx>
          <c:spPr>
            <a:ln w="28575" cap="rnd">
              <a:solidFill>
                <a:schemeClr val="accent3"/>
              </a:solidFill>
              <a:round/>
            </a:ln>
            <a:effectLst/>
          </c:spPr>
          <c:marker>
            <c:symbol val="none"/>
          </c:marker>
          <c:cat>
            <c:multiLvlStrRef>
              <c:f>Hoja1!$B$1:$I$3</c:f>
              <c:multiLvlStrCache>
                <c:ptCount val="8"/>
                <c:lvl>
                  <c:pt idx="0">
                    <c:v>Sb1</c:v>
                  </c:pt>
                  <c:pt idx="1">
                    <c:v>Sb7</c:v>
                  </c:pt>
                  <c:pt idx="2">
                    <c:v>sb1</c:v>
                  </c:pt>
                  <c:pt idx="3">
                    <c:v>sb7</c:v>
                  </c:pt>
                  <c:pt idx="4">
                    <c:v>sb9</c:v>
                  </c:pt>
                  <c:pt idx="5">
                    <c:v>sb10</c:v>
                  </c:pt>
                  <c:pt idx="6">
                    <c:v>sb9</c:v>
                  </c:pt>
                  <c:pt idx="7">
                    <c:v>sb10</c:v>
                  </c:pt>
                </c:lvl>
                <c:lvl>
                  <c:pt idx="0">
                    <c:v>Exprt1</c:v>
                  </c:pt>
                  <c:pt idx="2">
                    <c:v>Exprt2</c:v>
                  </c:pt>
                  <c:pt idx="4">
                    <c:v>Exprt1</c:v>
                  </c:pt>
                  <c:pt idx="6">
                    <c:v>Exprt2</c:v>
                  </c:pt>
                </c:lvl>
                <c:lvl>
                  <c:pt idx="0">
                    <c:v>Validation</c:v>
                  </c:pt>
                  <c:pt idx="4">
                    <c:v>Test</c:v>
                  </c:pt>
                </c:lvl>
              </c:multiLvlStrCache>
            </c:multiLvlStrRef>
          </c:cat>
          <c:val>
            <c:numRef>
              <c:f>Hoja1!$B$6:$I$6</c:f>
              <c:numCache>
                <c:formatCode>General</c:formatCode>
                <c:ptCount val="8"/>
                <c:pt idx="0">
                  <c:v>0.95</c:v>
                </c:pt>
                <c:pt idx="1">
                  <c:v>0.94</c:v>
                </c:pt>
                <c:pt idx="2">
                  <c:v>0.94</c:v>
                </c:pt>
                <c:pt idx="3">
                  <c:v>0.94</c:v>
                </c:pt>
                <c:pt idx="4">
                  <c:v>0.89</c:v>
                </c:pt>
                <c:pt idx="5">
                  <c:v>0.95</c:v>
                </c:pt>
                <c:pt idx="6">
                  <c:v>0.94</c:v>
                </c:pt>
                <c:pt idx="7">
                  <c:v>0.94</c:v>
                </c:pt>
              </c:numCache>
            </c:numRef>
          </c:val>
          <c:smooth val="0"/>
          <c:extLst>
            <c:ext xmlns:c16="http://schemas.microsoft.com/office/drawing/2014/chart" uri="{C3380CC4-5D6E-409C-BE32-E72D297353CC}">
              <c16:uniqueId val="{00000002-618C-4061-A402-73E93E9D7A01}"/>
            </c:ext>
          </c:extLst>
        </c:ser>
        <c:ser>
          <c:idx val="3"/>
          <c:order val="3"/>
          <c:tx>
            <c:strRef>
              <c:f>Hoja1!$A$7</c:f>
              <c:strCache>
                <c:ptCount val="1"/>
                <c:pt idx="0">
                  <c:v>REM</c:v>
                </c:pt>
              </c:strCache>
            </c:strRef>
          </c:tx>
          <c:spPr>
            <a:ln w="28575" cap="rnd">
              <a:solidFill>
                <a:schemeClr val="accent4"/>
              </a:solidFill>
              <a:round/>
            </a:ln>
            <a:effectLst/>
          </c:spPr>
          <c:marker>
            <c:symbol val="none"/>
          </c:marker>
          <c:cat>
            <c:multiLvlStrRef>
              <c:f>Hoja1!$B$1:$I$3</c:f>
              <c:multiLvlStrCache>
                <c:ptCount val="8"/>
                <c:lvl>
                  <c:pt idx="0">
                    <c:v>Sb1</c:v>
                  </c:pt>
                  <c:pt idx="1">
                    <c:v>Sb7</c:v>
                  </c:pt>
                  <c:pt idx="2">
                    <c:v>sb1</c:v>
                  </c:pt>
                  <c:pt idx="3">
                    <c:v>sb7</c:v>
                  </c:pt>
                  <c:pt idx="4">
                    <c:v>sb9</c:v>
                  </c:pt>
                  <c:pt idx="5">
                    <c:v>sb10</c:v>
                  </c:pt>
                  <c:pt idx="6">
                    <c:v>sb9</c:v>
                  </c:pt>
                  <c:pt idx="7">
                    <c:v>sb10</c:v>
                  </c:pt>
                </c:lvl>
                <c:lvl>
                  <c:pt idx="0">
                    <c:v>Exprt1</c:v>
                  </c:pt>
                  <c:pt idx="2">
                    <c:v>Exprt2</c:v>
                  </c:pt>
                  <c:pt idx="4">
                    <c:v>Exprt1</c:v>
                  </c:pt>
                  <c:pt idx="6">
                    <c:v>Exprt2</c:v>
                  </c:pt>
                </c:lvl>
                <c:lvl>
                  <c:pt idx="0">
                    <c:v>Validation</c:v>
                  </c:pt>
                  <c:pt idx="4">
                    <c:v>Test</c:v>
                  </c:pt>
                </c:lvl>
              </c:multiLvlStrCache>
            </c:multiLvlStrRef>
          </c:cat>
          <c:val>
            <c:numRef>
              <c:f>Hoja1!$B$7:$I$7</c:f>
              <c:numCache>
                <c:formatCode>General</c:formatCode>
                <c:ptCount val="8"/>
                <c:pt idx="0">
                  <c:v>0.96</c:v>
                </c:pt>
                <c:pt idx="1">
                  <c:v>0.93</c:v>
                </c:pt>
                <c:pt idx="2">
                  <c:v>0.93</c:v>
                </c:pt>
                <c:pt idx="3">
                  <c:v>0.93</c:v>
                </c:pt>
                <c:pt idx="4">
                  <c:v>0.97</c:v>
                </c:pt>
                <c:pt idx="5">
                  <c:v>0.96</c:v>
                </c:pt>
                <c:pt idx="6">
                  <c:v>0.93</c:v>
                </c:pt>
                <c:pt idx="7">
                  <c:v>0.95</c:v>
                </c:pt>
              </c:numCache>
            </c:numRef>
          </c:val>
          <c:smooth val="0"/>
          <c:extLst>
            <c:ext xmlns:c16="http://schemas.microsoft.com/office/drawing/2014/chart" uri="{C3380CC4-5D6E-409C-BE32-E72D297353CC}">
              <c16:uniqueId val="{00000003-618C-4061-A402-73E93E9D7A01}"/>
            </c:ext>
          </c:extLst>
        </c:ser>
        <c:ser>
          <c:idx val="4"/>
          <c:order val="4"/>
          <c:tx>
            <c:strRef>
              <c:f>Hoja1!$A$8</c:f>
              <c:strCache>
                <c:ptCount val="1"/>
                <c:pt idx="0">
                  <c:v>AWAKE</c:v>
                </c:pt>
              </c:strCache>
            </c:strRef>
          </c:tx>
          <c:spPr>
            <a:ln w="28575" cap="rnd">
              <a:solidFill>
                <a:schemeClr val="accent5"/>
              </a:solidFill>
              <a:round/>
            </a:ln>
            <a:effectLst/>
          </c:spPr>
          <c:marker>
            <c:symbol val="none"/>
          </c:marker>
          <c:cat>
            <c:multiLvlStrRef>
              <c:f>Hoja1!$B$1:$I$3</c:f>
              <c:multiLvlStrCache>
                <c:ptCount val="8"/>
                <c:lvl>
                  <c:pt idx="0">
                    <c:v>Sb1</c:v>
                  </c:pt>
                  <c:pt idx="1">
                    <c:v>Sb7</c:v>
                  </c:pt>
                  <c:pt idx="2">
                    <c:v>sb1</c:v>
                  </c:pt>
                  <c:pt idx="3">
                    <c:v>sb7</c:v>
                  </c:pt>
                  <c:pt idx="4">
                    <c:v>sb9</c:v>
                  </c:pt>
                  <c:pt idx="5">
                    <c:v>sb10</c:v>
                  </c:pt>
                  <c:pt idx="6">
                    <c:v>sb9</c:v>
                  </c:pt>
                  <c:pt idx="7">
                    <c:v>sb10</c:v>
                  </c:pt>
                </c:lvl>
                <c:lvl>
                  <c:pt idx="0">
                    <c:v>Exprt1</c:v>
                  </c:pt>
                  <c:pt idx="2">
                    <c:v>Exprt2</c:v>
                  </c:pt>
                  <c:pt idx="4">
                    <c:v>Exprt1</c:v>
                  </c:pt>
                  <c:pt idx="6">
                    <c:v>Exprt2</c:v>
                  </c:pt>
                </c:lvl>
                <c:lvl>
                  <c:pt idx="0">
                    <c:v>Validation</c:v>
                  </c:pt>
                  <c:pt idx="4">
                    <c:v>Test</c:v>
                  </c:pt>
                </c:lvl>
              </c:multiLvlStrCache>
            </c:multiLvlStrRef>
          </c:cat>
          <c:val>
            <c:numRef>
              <c:f>Hoja1!$B$8:$I$8</c:f>
              <c:numCache>
                <c:formatCode>General</c:formatCode>
                <c:ptCount val="8"/>
                <c:pt idx="0">
                  <c:v>0.98</c:v>
                </c:pt>
                <c:pt idx="1">
                  <c:v>0.98</c:v>
                </c:pt>
                <c:pt idx="2">
                  <c:v>0.98</c:v>
                </c:pt>
                <c:pt idx="3">
                  <c:v>0.98</c:v>
                </c:pt>
                <c:pt idx="4">
                  <c:v>0.95</c:v>
                </c:pt>
                <c:pt idx="5">
                  <c:v>0.98</c:v>
                </c:pt>
                <c:pt idx="6">
                  <c:v>0.98</c:v>
                </c:pt>
                <c:pt idx="7">
                  <c:v>0.98</c:v>
                </c:pt>
              </c:numCache>
            </c:numRef>
          </c:val>
          <c:smooth val="0"/>
          <c:extLst>
            <c:ext xmlns:c16="http://schemas.microsoft.com/office/drawing/2014/chart" uri="{C3380CC4-5D6E-409C-BE32-E72D297353CC}">
              <c16:uniqueId val="{00000004-618C-4061-A402-73E93E9D7A01}"/>
            </c:ext>
          </c:extLst>
        </c:ser>
        <c:dLbls>
          <c:showLegendKey val="0"/>
          <c:showVal val="0"/>
          <c:showCatName val="0"/>
          <c:showSerName val="0"/>
          <c:showPercent val="0"/>
          <c:showBubbleSize val="0"/>
        </c:dLbls>
        <c:smooth val="0"/>
        <c:axId val="1213603024"/>
        <c:axId val="1028903296"/>
      </c:lineChart>
      <c:catAx>
        <c:axId val="1213603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028903296"/>
        <c:crosses val="autoZero"/>
        <c:auto val="1"/>
        <c:lblAlgn val="ctr"/>
        <c:lblOffset val="100"/>
        <c:noMultiLvlLbl val="0"/>
      </c:catAx>
      <c:valAx>
        <c:axId val="1028903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213603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 sz="1400" b="1" i="1" u="none" strike="noStrike" kern="1200" spc="0" baseline="0">
                <a:solidFill>
                  <a:srgbClr val="00B050"/>
                </a:solidFill>
              </a:rPr>
              <a:t>Evolución % Predicción etapas sueño (1 Experto)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lineChart>
        <c:grouping val="standard"/>
        <c:varyColors val="0"/>
        <c:ser>
          <c:idx val="0"/>
          <c:order val="0"/>
          <c:tx>
            <c:strRef>
              <c:f>Hoja1!$D$21</c:f>
              <c:strCache>
                <c:ptCount val="1"/>
                <c:pt idx="0">
                  <c:v>NREM-N2</c:v>
                </c:pt>
              </c:strCache>
            </c:strRef>
          </c:tx>
          <c:spPr>
            <a:ln w="28575" cap="rnd">
              <a:solidFill>
                <a:schemeClr val="accent1"/>
              </a:solidFill>
              <a:round/>
            </a:ln>
            <a:effectLst/>
          </c:spPr>
          <c:marker>
            <c:symbol val="none"/>
          </c:marker>
          <c:cat>
            <c:multiLvlStrRef>
              <c:f>Hoja1!$E$17:$L$20</c:f>
              <c:multiLvlStrCache>
                <c:ptCount val="8"/>
                <c:lvl>
                  <c:pt idx="0">
                    <c:v>0,99</c:v>
                  </c:pt>
                  <c:pt idx="1">
                    <c:v>0,99</c:v>
                  </c:pt>
                  <c:pt idx="2">
                    <c:v>0,98</c:v>
                  </c:pt>
                  <c:pt idx="3">
                    <c:v>0,98</c:v>
                  </c:pt>
                  <c:pt idx="4">
                    <c:v>0,97</c:v>
                  </c:pt>
                  <c:pt idx="5">
                    <c:v>0,98</c:v>
                  </c:pt>
                  <c:pt idx="6">
                    <c:v>0,97</c:v>
                  </c:pt>
                  <c:pt idx="7">
                    <c:v>00:01,0</c:v>
                  </c:pt>
                </c:lvl>
                <c:lvl>
                  <c:pt idx="0">
                    <c:v>Sb1</c:v>
                  </c:pt>
                  <c:pt idx="1">
                    <c:v>Sb7</c:v>
                  </c:pt>
                  <c:pt idx="2">
                    <c:v>sb1</c:v>
                  </c:pt>
                  <c:pt idx="3">
                    <c:v>sb7</c:v>
                  </c:pt>
                  <c:pt idx="4">
                    <c:v>sb9</c:v>
                  </c:pt>
                  <c:pt idx="5">
                    <c:v>sb10</c:v>
                  </c:pt>
                  <c:pt idx="6">
                    <c:v>sb9</c:v>
                  </c:pt>
                  <c:pt idx="7">
                    <c:v>sb10</c:v>
                  </c:pt>
                </c:lvl>
                <c:lvl>
                  <c:pt idx="0">
                    <c:v>Exprt1</c:v>
                  </c:pt>
                  <c:pt idx="2">
                    <c:v>Exprt2</c:v>
                  </c:pt>
                  <c:pt idx="4">
                    <c:v>Exprt1</c:v>
                  </c:pt>
                  <c:pt idx="6">
                    <c:v>Exprt2</c:v>
                  </c:pt>
                </c:lvl>
                <c:lvl>
                  <c:pt idx="0">
                    <c:v>Validation</c:v>
                  </c:pt>
                  <c:pt idx="4">
                    <c:v>Test</c:v>
                  </c:pt>
                </c:lvl>
              </c:multiLvlStrCache>
            </c:multiLvlStrRef>
          </c:cat>
          <c:val>
            <c:numRef>
              <c:f>Hoja1!$E$21:$L$21</c:f>
              <c:numCache>
                <c:formatCode>General</c:formatCode>
                <c:ptCount val="8"/>
                <c:pt idx="0">
                  <c:v>0.79</c:v>
                </c:pt>
                <c:pt idx="1">
                  <c:v>0.79</c:v>
                </c:pt>
                <c:pt idx="2">
                  <c:v>0.81</c:v>
                </c:pt>
                <c:pt idx="3">
                  <c:v>0.83</c:v>
                </c:pt>
                <c:pt idx="4">
                  <c:v>0.83</c:v>
                </c:pt>
                <c:pt idx="5">
                  <c:v>0.85</c:v>
                </c:pt>
                <c:pt idx="6">
                  <c:v>0.83</c:v>
                </c:pt>
                <c:pt idx="7">
                  <c:v>0.85</c:v>
                </c:pt>
              </c:numCache>
            </c:numRef>
          </c:val>
          <c:smooth val="0"/>
          <c:extLst>
            <c:ext xmlns:c16="http://schemas.microsoft.com/office/drawing/2014/chart" uri="{C3380CC4-5D6E-409C-BE32-E72D297353CC}">
              <c16:uniqueId val="{00000000-24E8-4FBD-AB48-A7DCF652A008}"/>
            </c:ext>
          </c:extLst>
        </c:ser>
        <c:ser>
          <c:idx val="1"/>
          <c:order val="1"/>
          <c:tx>
            <c:strRef>
              <c:f>Hoja1!$D$22</c:f>
              <c:strCache>
                <c:ptCount val="1"/>
                <c:pt idx="0">
                  <c:v>NREM-N3</c:v>
                </c:pt>
              </c:strCache>
            </c:strRef>
          </c:tx>
          <c:spPr>
            <a:ln w="28575" cap="rnd">
              <a:solidFill>
                <a:schemeClr val="accent2"/>
              </a:solidFill>
              <a:round/>
            </a:ln>
            <a:effectLst/>
          </c:spPr>
          <c:marker>
            <c:symbol val="none"/>
          </c:marker>
          <c:cat>
            <c:multiLvlStrRef>
              <c:f>Hoja1!$E$17:$L$20</c:f>
              <c:multiLvlStrCache>
                <c:ptCount val="8"/>
                <c:lvl>
                  <c:pt idx="0">
                    <c:v>0,99</c:v>
                  </c:pt>
                  <c:pt idx="1">
                    <c:v>0,99</c:v>
                  </c:pt>
                  <c:pt idx="2">
                    <c:v>0,98</c:v>
                  </c:pt>
                  <c:pt idx="3">
                    <c:v>0,98</c:v>
                  </c:pt>
                  <c:pt idx="4">
                    <c:v>0,97</c:v>
                  </c:pt>
                  <c:pt idx="5">
                    <c:v>0,98</c:v>
                  </c:pt>
                  <c:pt idx="6">
                    <c:v>0,97</c:v>
                  </c:pt>
                  <c:pt idx="7">
                    <c:v>00:01,0</c:v>
                  </c:pt>
                </c:lvl>
                <c:lvl>
                  <c:pt idx="0">
                    <c:v>Sb1</c:v>
                  </c:pt>
                  <c:pt idx="1">
                    <c:v>Sb7</c:v>
                  </c:pt>
                  <c:pt idx="2">
                    <c:v>sb1</c:v>
                  </c:pt>
                  <c:pt idx="3">
                    <c:v>sb7</c:v>
                  </c:pt>
                  <c:pt idx="4">
                    <c:v>sb9</c:v>
                  </c:pt>
                  <c:pt idx="5">
                    <c:v>sb10</c:v>
                  </c:pt>
                  <c:pt idx="6">
                    <c:v>sb9</c:v>
                  </c:pt>
                  <c:pt idx="7">
                    <c:v>sb10</c:v>
                  </c:pt>
                </c:lvl>
                <c:lvl>
                  <c:pt idx="0">
                    <c:v>Exprt1</c:v>
                  </c:pt>
                  <c:pt idx="2">
                    <c:v>Exprt2</c:v>
                  </c:pt>
                  <c:pt idx="4">
                    <c:v>Exprt1</c:v>
                  </c:pt>
                  <c:pt idx="6">
                    <c:v>Exprt2</c:v>
                  </c:pt>
                </c:lvl>
                <c:lvl>
                  <c:pt idx="0">
                    <c:v>Validation</c:v>
                  </c:pt>
                  <c:pt idx="4">
                    <c:v>Test</c:v>
                  </c:pt>
                </c:lvl>
              </c:multiLvlStrCache>
            </c:multiLvlStrRef>
          </c:cat>
          <c:val>
            <c:numRef>
              <c:f>Hoja1!$E$22:$L$22</c:f>
              <c:numCache>
                <c:formatCode>General</c:formatCode>
                <c:ptCount val="8"/>
                <c:pt idx="0">
                  <c:v>0.82</c:v>
                </c:pt>
                <c:pt idx="1">
                  <c:v>0.82</c:v>
                </c:pt>
                <c:pt idx="2">
                  <c:v>0.82</c:v>
                </c:pt>
                <c:pt idx="3">
                  <c:v>0.82</c:v>
                </c:pt>
                <c:pt idx="4">
                  <c:v>0.89</c:v>
                </c:pt>
                <c:pt idx="5">
                  <c:v>0.89</c:v>
                </c:pt>
                <c:pt idx="6">
                  <c:v>0.89</c:v>
                </c:pt>
                <c:pt idx="7">
                  <c:v>0.89</c:v>
                </c:pt>
              </c:numCache>
            </c:numRef>
          </c:val>
          <c:smooth val="0"/>
          <c:extLst>
            <c:ext xmlns:c16="http://schemas.microsoft.com/office/drawing/2014/chart" uri="{C3380CC4-5D6E-409C-BE32-E72D297353CC}">
              <c16:uniqueId val="{00000001-24E8-4FBD-AB48-A7DCF652A008}"/>
            </c:ext>
          </c:extLst>
        </c:ser>
        <c:ser>
          <c:idx val="2"/>
          <c:order val="2"/>
          <c:tx>
            <c:strRef>
              <c:f>Hoja1!$D$23</c:f>
              <c:strCache>
                <c:ptCount val="1"/>
                <c:pt idx="0">
                  <c:v>REM</c:v>
                </c:pt>
              </c:strCache>
            </c:strRef>
          </c:tx>
          <c:spPr>
            <a:ln w="28575" cap="rnd">
              <a:solidFill>
                <a:schemeClr val="accent3"/>
              </a:solidFill>
              <a:round/>
            </a:ln>
            <a:effectLst/>
          </c:spPr>
          <c:marker>
            <c:symbol val="none"/>
          </c:marker>
          <c:cat>
            <c:multiLvlStrRef>
              <c:f>Hoja1!$E$17:$L$20</c:f>
              <c:multiLvlStrCache>
                <c:ptCount val="8"/>
                <c:lvl>
                  <c:pt idx="0">
                    <c:v>0,99</c:v>
                  </c:pt>
                  <c:pt idx="1">
                    <c:v>0,99</c:v>
                  </c:pt>
                  <c:pt idx="2">
                    <c:v>0,98</c:v>
                  </c:pt>
                  <c:pt idx="3">
                    <c:v>0,98</c:v>
                  </c:pt>
                  <c:pt idx="4">
                    <c:v>0,97</c:v>
                  </c:pt>
                  <c:pt idx="5">
                    <c:v>0,98</c:v>
                  </c:pt>
                  <c:pt idx="6">
                    <c:v>0,97</c:v>
                  </c:pt>
                  <c:pt idx="7">
                    <c:v>00:01,0</c:v>
                  </c:pt>
                </c:lvl>
                <c:lvl>
                  <c:pt idx="0">
                    <c:v>Sb1</c:v>
                  </c:pt>
                  <c:pt idx="1">
                    <c:v>Sb7</c:v>
                  </c:pt>
                  <c:pt idx="2">
                    <c:v>sb1</c:v>
                  </c:pt>
                  <c:pt idx="3">
                    <c:v>sb7</c:v>
                  </c:pt>
                  <c:pt idx="4">
                    <c:v>sb9</c:v>
                  </c:pt>
                  <c:pt idx="5">
                    <c:v>sb10</c:v>
                  </c:pt>
                  <c:pt idx="6">
                    <c:v>sb9</c:v>
                  </c:pt>
                  <c:pt idx="7">
                    <c:v>sb10</c:v>
                  </c:pt>
                </c:lvl>
                <c:lvl>
                  <c:pt idx="0">
                    <c:v>Exprt1</c:v>
                  </c:pt>
                  <c:pt idx="2">
                    <c:v>Exprt2</c:v>
                  </c:pt>
                  <c:pt idx="4">
                    <c:v>Exprt1</c:v>
                  </c:pt>
                  <c:pt idx="6">
                    <c:v>Exprt2</c:v>
                  </c:pt>
                </c:lvl>
                <c:lvl>
                  <c:pt idx="0">
                    <c:v>Validation</c:v>
                  </c:pt>
                  <c:pt idx="4">
                    <c:v>Test</c:v>
                  </c:pt>
                </c:lvl>
              </c:multiLvlStrCache>
            </c:multiLvlStrRef>
          </c:cat>
          <c:val>
            <c:numRef>
              <c:f>Hoja1!$E$23:$L$23</c:f>
              <c:numCache>
                <c:formatCode>General</c:formatCode>
                <c:ptCount val="8"/>
                <c:pt idx="0">
                  <c:v>0.93</c:v>
                </c:pt>
                <c:pt idx="1">
                  <c:v>0.93</c:v>
                </c:pt>
                <c:pt idx="2">
                  <c:v>0.9</c:v>
                </c:pt>
                <c:pt idx="3">
                  <c:v>0.9</c:v>
                </c:pt>
                <c:pt idx="4">
                  <c:v>0.97</c:v>
                </c:pt>
                <c:pt idx="5">
                  <c:v>0.99</c:v>
                </c:pt>
                <c:pt idx="6">
                  <c:v>0.97</c:v>
                </c:pt>
                <c:pt idx="7">
                  <c:v>0.99</c:v>
                </c:pt>
              </c:numCache>
            </c:numRef>
          </c:val>
          <c:smooth val="0"/>
          <c:extLst>
            <c:ext xmlns:c16="http://schemas.microsoft.com/office/drawing/2014/chart" uri="{C3380CC4-5D6E-409C-BE32-E72D297353CC}">
              <c16:uniqueId val="{00000002-24E8-4FBD-AB48-A7DCF652A008}"/>
            </c:ext>
          </c:extLst>
        </c:ser>
        <c:ser>
          <c:idx val="3"/>
          <c:order val="3"/>
          <c:tx>
            <c:strRef>
              <c:f>Hoja1!$D$24</c:f>
              <c:strCache>
                <c:ptCount val="1"/>
                <c:pt idx="0">
                  <c:v>AWAKE</c:v>
                </c:pt>
              </c:strCache>
            </c:strRef>
          </c:tx>
          <c:spPr>
            <a:ln w="28575" cap="rnd">
              <a:solidFill>
                <a:schemeClr val="accent4"/>
              </a:solidFill>
              <a:round/>
            </a:ln>
            <a:effectLst/>
          </c:spPr>
          <c:marker>
            <c:symbol val="none"/>
          </c:marker>
          <c:cat>
            <c:multiLvlStrRef>
              <c:f>Hoja1!$E$17:$L$20</c:f>
              <c:multiLvlStrCache>
                <c:ptCount val="8"/>
                <c:lvl>
                  <c:pt idx="0">
                    <c:v>0,99</c:v>
                  </c:pt>
                  <c:pt idx="1">
                    <c:v>0,99</c:v>
                  </c:pt>
                  <c:pt idx="2">
                    <c:v>0,98</c:v>
                  </c:pt>
                  <c:pt idx="3">
                    <c:v>0,98</c:v>
                  </c:pt>
                  <c:pt idx="4">
                    <c:v>0,97</c:v>
                  </c:pt>
                  <c:pt idx="5">
                    <c:v>0,98</c:v>
                  </c:pt>
                  <c:pt idx="6">
                    <c:v>0,97</c:v>
                  </c:pt>
                  <c:pt idx="7">
                    <c:v>00:01,0</c:v>
                  </c:pt>
                </c:lvl>
                <c:lvl>
                  <c:pt idx="0">
                    <c:v>Sb1</c:v>
                  </c:pt>
                  <c:pt idx="1">
                    <c:v>Sb7</c:v>
                  </c:pt>
                  <c:pt idx="2">
                    <c:v>sb1</c:v>
                  </c:pt>
                  <c:pt idx="3">
                    <c:v>sb7</c:v>
                  </c:pt>
                  <c:pt idx="4">
                    <c:v>sb9</c:v>
                  </c:pt>
                  <c:pt idx="5">
                    <c:v>sb10</c:v>
                  </c:pt>
                  <c:pt idx="6">
                    <c:v>sb9</c:v>
                  </c:pt>
                  <c:pt idx="7">
                    <c:v>sb10</c:v>
                  </c:pt>
                </c:lvl>
                <c:lvl>
                  <c:pt idx="0">
                    <c:v>Exprt1</c:v>
                  </c:pt>
                  <c:pt idx="2">
                    <c:v>Exprt2</c:v>
                  </c:pt>
                  <c:pt idx="4">
                    <c:v>Exprt1</c:v>
                  </c:pt>
                  <c:pt idx="6">
                    <c:v>Exprt2</c:v>
                  </c:pt>
                </c:lvl>
                <c:lvl>
                  <c:pt idx="0">
                    <c:v>Validation</c:v>
                  </c:pt>
                  <c:pt idx="4">
                    <c:v>Test</c:v>
                  </c:pt>
                </c:lvl>
              </c:multiLvlStrCache>
            </c:multiLvlStrRef>
          </c:cat>
          <c:val>
            <c:numRef>
              <c:f>Hoja1!$E$24:$L$24</c:f>
              <c:numCache>
                <c:formatCode>General</c:formatCode>
                <c:ptCount val="8"/>
                <c:pt idx="0">
                  <c:v>0.95</c:v>
                </c:pt>
                <c:pt idx="1">
                  <c:v>0.95</c:v>
                </c:pt>
                <c:pt idx="2">
                  <c:v>0.95</c:v>
                </c:pt>
                <c:pt idx="3">
                  <c:v>0.95</c:v>
                </c:pt>
                <c:pt idx="4">
                  <c:v>0.95</c:v>
                </c:pt>
                <c:pt idx="5">
                  <c:v>0.94</c:v>
                </c:pt>
                <c:pt idx="6">
                  <c:v>0.95</c:v>
                </c:pt>
                <c:pt idx="7">
                  <c:v>0.95</c:v>
                </c:pt>
              </c:numCache>
            </c:numRef>
          </c:val>
          <c:smooth val="0"/>
          <c:extLst>
            <c:ext xmlns:c16="http://schemas.microsoft.com/office/drawing/2014/chart" uri="{C3380CC4-5D6E-409C-BE32-E72D297353CC}">
              <c16:uniqueId val="{00000003-24E8-4FBD-AB48-A7DCF652A008}"/>
            </c:ext>
          </c:extLst>
        </c:ser>
        <c:dLbls>
          <c:showLegendKey val="0"/>
          <c:showVal val="0"/>
          <c:showCatName val="0"/>
          <c:showSerName val="0"/>
          <c:showPercent val="0"/>
          <c:showBubbleSize val="0"/>
        </c:dLbls>
        <c:smooth val="0"/>
        <c:axId val="1231835616"/>
        <c:axId val="1104362592"/>
      </c:lineChart>
      <c:catAx>
        <c:axId val="1231835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104362592"/>
        <c:crosses val="autoZero"/>
        <c:auto val="1"/>
        <c:lblAlgn val="ctr"/>
        <c:lblOffset val="100"/>
        <c:noMultiLvlLbl val="0"/>
      </c:catAx>
      <c:valAx>
        <c:axId val="110436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231835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image" Target="../media/image35.jpg"/><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g"/></Relationships>
</file>

<file path=ppt/diagrams/_rels/drawing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image" Target="../media/image35.jpg"/><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pPr/>
      <dgm:t>
        <a:bodyPr/>
        <a:lstStyle/>
        <a:p>
          <a:r>
            <a:rPr lang="en-US" sz="1200" b="1" dirty="0"/>
            <a:t>Channels Processing</a:t>
          </a: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pPr/>
      <dgm:t>
        <a:bodyPr/>
        <a:lstStyle/>
        <a:p>
          <a:r>
            <a:rPr lang="en-US" sz="1200" b="1" dirty="0"/>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12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12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1200" b="1" i="0" dirty="0"/>
            <a:t>Results</a:t>
          </a:r>
          <a:endParaRPr lang="en-US" sz="12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1200" b="1" i="0" dirty="0"/>
            <a:t>Discussion</a:t>
          </a:r>
          <a:r>
            <a:rPr lang="en-US" sz="1000" b="1" i="0" dirty="0"/>
            <a:t> &amp; Conclusions</a:t>
          </a:r>
          <a:endParaRPr lang="en-US" sz="10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dgm:t>
        <a:bodyPr/>
        <a:lstStyle/>
        <a:p>
          <a:r>
            <a:rPr lang="en-US" sz="700" b="1" noProof="0" dirty="0"/>
            <a:t>Channels Processing</a:t>
          </a:r>
          <a:endParaRPr lang="en-US" sz="700" b="1" dirty="0"/>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pPr/>
      <dgm:t>
        <a:bodyPr/>
        <a:lstStyle/>
        <a:p>
          <a:r>
            <a:rPr lang="en-US" sz="700" b="1" dirty="0"/>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76A1557-A390-4A85-8629-6E137991BCD0}" type="doc">
      <dgm:prSet loTypeId="urn:microsoft.com/office/officeart/2005/8/layout/chevron2" loCatId="list" qsTypeId="urn:microsoft.com/office/officeart/2005/8/quickstyle/simple1" qsCatId="simple" csTypeId="urn:microsoft.com/office/officeart/2005/8/colors/accent1_2" csCatId="accent1" phldr="1"/>
      <dgm:spPr>
        <a:scene3d>
          <a:camera prst="obliqueTopLeft"/>
          <a:lightRig rig="threePt" dir="t"/>
        </a:scene3d>
      </dgm:spPr>
      <dgm:t>
        <a:bodyPr/>
        <a:lstStyle/>
        <a:p>
          <a:endParaRPr lang="es-ES"/>
        </a:p>
      </dgm:t>
    </dgm:pt>
    <dgm:pt modelId="{771C9AD9-81F7-40C1-B8F6-55DF59E4F9E4}">
      <dgm:prSet phldrT="[Texto]" custT="1"/>
      <dgm:spPr/>
      <dgm:t>
        <a:bodyPr/>
        <a:lstStyle/>
        <a:p>
          <a:r>
            <a:rPr lang="es-ES" sz="1200" b="0" i="0" dirty="0"/>
            <a:t>EEG and EOG channels</a:t>
          </a:r>
          <a:endParaRPr lang="es-ES" sz="1200" dirty="0"/>
        </a:p>
      </dgm:t>
    </dgm:pt>
    <dgm:pt modelId="{D76CA6C0-D16B-4E0D-BC50-CF9F5A3C9FEA}" type="parTrans" cxnId="{73FF59B4-02E8-428D-86E7-CA23FBD42DC2}">
      <dgm:prSet/>
      <dgm:spPr/>
      <dgm:t>
        <a:bodyPr/>
        <a:lstStyle/>
        <a:p>
          <a:endParaRPr lang="es-ES"/>
        </a:p>
      </dgm:t>
    </dgm:pt>
    <dgm:pt modelId="{E2330CF6-2946-4456-ABE4-A40D6DD8D4D7}" type="sibTrans" cxnId="{73FF59B4-02E8-428D-86E7-CA23FBD42DC2}">
      <dgm:prSet/>
      <dgm:spPr/>
      <dgm:t>
        <a:bodyPr/>
        <a:lstStyle/>
        <a:p>
          <a:endParaRPr lang="es-ES"/>
        </a:p>
      </dgm:t>
    </dgm:pt>
    <dgm:pt modelId="{91A8DD3D-C903-4D5E-AA44-A45C3DFA89F9}">
      <dgm:prSet phldrT="[Texto]" custT="1"/>
      <dgm:spPr/>
      <dgm:t>
        <a:bodyPr/>
        <a:lstStyle/>
        <a:p>
          <a:r>
            <a:rPr lang="es-ES" sz="1200" b="0" i="0" dirty="0"/>
            <a:t>EOG channels</a:t>
          </a:r>
          <a:endParaRPr lang="es-ES" sz="1200" dirty="0"/>
        </a:p>
      </dgm:t>
    </dgm:pt>
    <dgm:pt modelId="{99543BBF-9919-4FE1-86A0-E0CAE2A5A56A}" type="parTrans" cxnId="{7DCDFA62-463A-4F43-B3AA-C863F46D2356}">
      <dgm:prSet/>
      <dgm:spPr/>
      <dgm:t>
        <a:bodyPr/>
        <a:lstStyle/>
        <a:p>
          <a:endParaRPr lang="es-ES"/>
        </a:p>
      </dgm:t>
    </dgm:pt>
    <dgm:pt modelId="{9C980525-5AAB-4B0B-9762-1188F98933DF}" type="sibTrans" cxnId="{7DCDFA62-463A-4F43-B3AA-C863F46D2356}">
      <dgm:prSet/>
      <dgm:spPr/>
      <dgm:t>
        <a:bodyPr/>
        <a:lstStyle/>
        <a:p>
          <a:endParaRPr lang="es-ES"/>
        </a:p>
      </dgm:t>
    </dgm:pt>
    <dgm:pt modelId="{755AE177-33F9-4804-9F5D-FF414325AAEE}">
      <dgm:prSet phldrT="[Texto]" custT="1"/>
      <dgm:spPr>
        <a:solidFill>
          <a:schemeClr val="accent6">
            <a:lumMod val="40000"/>
            <a:lumOff val="60000"/>
            <a:alpha val="90000"/>
          </a:schemeClr>
        </a:solidFill>
      </dgm:spPr>
      <dgm:t>
        <a:bodyPr/>
        <a:lstStyle/>
        <a:p>
          <a:pPr>
            <a:buFont typeface="Arial" panose="020B0604020202020204" pitchFamily="34" charset="0"/>
            <a:buChar char="•"/>
          </a:pPr>
          <a:r>
            <a:rPr lang="es-ES" sz="1200" b="0" i="0" dirty="0" err="1"/>
            <a:t>Peak</a:t>
          </a:r>
          <a:r>
            <a:rPr lang="es-ES" sz="1200" b="0" i="0" dirty="0"/>
            <a:t> </a:t>
          </a:r>
          <a:r>
            <a:rPr lang="es-ES" sz="1200" b="0" i="0" dirty="0" err="1"/>
            <a:t>to</a:t>
          </a:r>
          <a:r>
            <a:rPr lang="es-ES" sz="1200" b="0" i="0" dirty="0"/>
            <a:t> </a:t>
          </a:r>
          <a:r>
            <a:rPr lang="es-ES" sz="1200" b="0" i="0" dirty="0" err="1"/>
            <a:t>Peak</a:t>
          </a:r>
          <a:r>
            <a:rPr lang="es-ES" sz="1200" b="0" i="0" dirty="0"/>
            <a:t> </a:t>
          </a:r>
          <a:r>
            <a:rPr lang="es-ES" sz="1200" b="0" i="0" dirty="0" err="1"/>
            <a:t>Amplitude</a:t>
          </a:r>
          <a:endParaRPr lang="es-ES" sz="1200" dirty="0"/>
        </a:p>
      </dgm:t>
    </dgm:pt>
    <dgm:pt modelId="{0BDDD5BE-4444-47C1-80E2-3A0A402449AF}" type="parTrans" cxnId="{D2F317E6-FB3F-41CD-9543-A85EEC38F0A3}">
      <dgm:prSet/>
      <dgm:spPr/>
      <dgm:t>
        <a:bodyPr/>
        <a:lstStyle/>
        <a:p>
          <a:endParaRPr lang="es-ES"/>
        </a:p>
      </dgm:t>
    </dgm:pt>
    <dgm:pt modelId="{9B95E4F1-AEB0-4AA3-BD82-FDF31B8FD359}" type="sibTrans" cxnId="{D2F317E6-FB3F-41CD-9543-A85EEC38F0A3}">
      <dgm:prSet/>
      <dgm:spPr/>
      <dgm:t>
        <a:bodyPr/>
        <a:lstStyle/>
        <a:p>
          <a:endParaRPr lang="es-ES"/>
        </a:p>
      </dgm:t>
    </dgm:pt>
    <dgm:pt modelId="{53D39A7B-9128-4A54-A376-8EFBED715BAC}">
      <dgm:prSet phldrT="[Texto]" custT="1"/>
      <dgm:spPr/>
      <dgm:t>
        <a:bodyPr/>
        <a:lstStyle/>
        <a:p>
          <a:r>
            <a:rPr lang="es-ES" sz="1200" b="0" i="0" dirty="0"/>
            <a:t>EEG y </a:t>
          </a:r>
          <a:r>
            <a:rPr lang="es-ES" sz="1200" b="0" i="0" dirty="0" err="1"/>
            <a:t>Each</a:t>
          </a:r>
          <a:r>
            <a:rPr lang="es-ES" sz="1200" b="0" i="0" dirty="0"/>
            <a:t> </a:t>
          </a:r>
          <a:r>
            <a:rPr lang="es-ES" sz="1200" b="0" i="0" dirty="0" err="1"/>
            <a:t>sub-band</a:t>
          </a:r>
          <a:endParaRPr lang="es-ES" sz="1200" dirty="0"/>
        </a:p>
      </dgm:t>
    </dgm:pt>
    <dgm:pt modelId="{A297C1F0-563C-4506-B148-37CFC33253D9}" type="parTrans" cxnId="{539E3B4C-5A4B-48D7-A237-435322F3CD84}">
      <dgm:prSet/>
      <dgm:spPr/>
      <dgm:t>
        <a:bodyPr/>
        <a:lstStyle/>
        <a:p>
          <a:endParaRPr lang="es-ES"/>
        </a:p>
      </dgm:t>
    </dgm:pt>
    <dgm:pt modelId="{33264FDC-05E5-4BED-8A73-5353E824D883}" type="sibTrans" cxnId="{539E3B4C-5A4B-48D7-A237-435322F3CD84}">
      <dgm:prSet/>
      <dgm:spPr/>
      <dgm:t>
        <a:bodyPr/>
        <a:lstStyle/>
        <a:p>
          <a:endParaRPr lang="es-ES"/>
        </a:p>
      </dgm:t>
    </dgm:pt>
    <dgm:pt modelId="{5F7FC642-6ACF-4129-9000-BE8A37B37661}">
      <dgm:prSet phldrT="[Texto]" custT="1"/>
      <dgm:spPr>
        <a:solidFill>
          <a:schemeClr val="accent6">
            <a:lumMod val="40000"/>
            <a:lumOff val="60000"/>
            <a:alpha val="90000"/>
          </a:schemeClr>
        </a:solidFill>
      </dgm:spPr>
      <dgm:t>
        <a:bodyPr/>
        <a:lstStyle/>
        <a:p>
          <a:pPr>
            <a:buFont typeface="Arial" panose="020B0604020202020204" pitchFamily="34" charset="0"/>
            <a:buChar char="•"/>
          </a:pPr>
          <a:r>
            <a:rPr lang="en-US" sz="1100" b="0" i="0" dirty="0"/>
            <a:t>MODWT-based Features: Energy, Percentage of Energy, Mean and Standard deviation of each sub-band</a:t>
          </a:r>
          <a:endParaRPr lang="es-ES" sz="1100" dirty="0"/>
        </a:p>
      </dgm:t>
    </dgm:pt>
    <dgm:pt modelId="{1975B600-E93C-405F-A12C-B71B226BE7B1}" type="parTrans" cxnId="{1172DC85-A3C0-4591-8BFF-66FEB4CED070}">
      <dgm:prSet/>
      <dgm:spPr/>
      <dgm:t>
        <a:bodyPr/>
        <a:lstStyle/>
        <a:p>
          <a:endParaRPr lang="es-ES"/>
        </a:p>
      </dgm:t>
    </dgm:pt>
    <dgm:pt modelId="{E92A5A38-E47F-4BBF-89C9-B8251ABE1164}" type="sibTrans" cxnId="{1172DC85-A3C0-4591-8BFF-66FEB4CED070}">
      <dgm:prSet/>
      <dgm:spPr/>
      <dgm:t>
        <a:bodyPr/>
        <a:lstStyle/>
        <a:p>
          <a:endParaRPr lang="es-ES"/>
        </a:p>
      </dgm:t>
    </dgm:pt>
    <dgm:pt modelId="{1D64D3C1-A68D-47F1-A093-6B8B8EDAAF62}">
      <dgm:prSet phldrT="[Texto]" custT="1"/>
      <dgm:spPr>
        <a:solidFill>
          <a:schemeClr val="accent6">
            <a:lumMod val="40000"/>
            <a:lumOff val="60000"/>
            <a:alpha val="90000"/>
          </a:schemeClr>
        </a:solidFill>
      </dgm:spPr>
      <dgm:t>
        <a:bodyPr/>
        <a:lstStyle/>
        <a:p>
          <a:pPr>
            <a:buFont typeface="Arial" panose="020B0604020202020204" pitchFamily="34" charset="0"/>
            <a:buChar char="•"/>
          </a:pPr>
          <a:r>
            <a:rPr lang="en-US" sz="1200" b="0" i="0" dirty="0" err="1"/>
            <a:t>sallis</a:t>
          </a:r>
          <a:r>
            <a:rPr lang="en-US" sz="1200" b="0" i="0" dirty="0"/>
            <a:t> (q=2), </a:t>
          </a:r>
          <a:r>
            <a:rPr lang="en-US" sz="1200" b="0" i="0" dirty="0" err="1"/>
            <a:t>Renyi</a:t>
          </a:r>
          <a:r>
            <a:rPr lang="en-US" sz="1200" b="0" i="0" dirty="0"/>
            <a:t> (α=2) and Shannon Entropy</a:t>
          </a:r>
          <a:endParaRPr lang="es-ES" sz="1200" dirty="0"/>
        </a:p>
      </dgm:t>
    </dgm:pt>
    <dgm:pt modelId="{156092F5-DB33-4CC4-8F30-F619149C2442}" type="sibTrans" cxnId="{4C4FBBFC-F02B-461C-AA6B-F523ECA78212}">
      <dgm:prSet/>
      <dgm:spPr/>
      <dgm:t>
        <a:bodyPr/>
        <a:lstStyle/>
        <a:p>
          <a:endParaRPr lang="es-ES"/>
        </a:p>
      </dgm:t>
    </dgm:pt>
    <dgm:pt modelId="{B0324210-A58D-4569-90C8-188490C8A306}" type="parTrans" cxnId="{4C4FBBFC-F02B-461C-AA6B-F523ECA78212}">
      <dgm:prSet/>
      <dgm:spPr/>
      <dgm:t>
        <a:bodyPr/>
        <a:lstStyle/>
        <a:p>
          <a:endParaRPr lang="es-ES"/>
        </a:p>
      </dgm:t>
    </dgm:pt>
    <dgm:pt modelId="{8F1C08C1-56B7-4157-A19C-4B87DFF19D34}">
      <dgm:prSet custT="1"/>
      <dgm:spPr>
        <a:solidFill>
          <a:schemeClr val="accent6">
            <a:lumMod val="40000"/>
            <a:lumOff val="60000"/>
            <a:alpha val="90000"/>
          </a:schemeClr>
        </a:solidFill>
      </dgm:spPr>
      <dgm:t>
        <a:bodyPr/>
        <a:lstStyle/>
        <a:p>
          <a:pPr>
            <a:buFont typeface="Arial" panose="020B0604020202020204" pitchFamily="34" charset="0"/>
            <a:buChar char="•"/>
          </a:pPr>
          <a:r>
            <a:rPr lang="es-ES" sz="1200" b="0" i="0" dirty="0" err="1"/>
            <a:t>Harmonic</a:t>
          </a:r>
          <a:r>
            <a:rPr lang="es-ES" sz="1200" b="0" i="0" dirty="0"/>
            <a:t> </a:t>
          </a:r>
          <a:r>
            <a:rPr lang="es-ES" sz="1200" b="0" i="0" dirty="0" err="1"/>
            <a:t>Parameters</a:t>
          </a:r>
          <a:endParaRPr lang="es-ES" sz="1200" b="0" i="0" dirty="0"/>
        </a:p>
      </dgm:t>
    </dgm:pt>
    <dgm:pt modelId="{5CC96579-6FC7-468D-92B0-C8897AE87163}" type="sibTrans" cxnId="{43267B47-90BE-467D-ABE9-572FEEA28235}">
      <dgm:prSet/>
      <dgm:spPr/>
      <dgm:t>
        <a:bodyPr/>
        <a:lstStyle/>
        <a:p>
          <a:endParaRPr lang="es-ES"/>
        </a:p>
      </dgm:t>
    </dgm:pt>
    <dgm:pt modelId="{1DDBE7FE-8E00-495E-9842-3EF8AF724D99}" type="parTrans" cxnId="{43267B47-90BE-467D-ABE9-572FEEA28235}">
      <dgm:prSet/>
      <dgm:spPr/>
      <dgm:t>
        <a:bodyPr/>
        <a:lstStyle/>
        <a:p>
          <a:endParaRPr lang="es-ES"/>
        </a:p>
      </dgm:t>
    </dgm:pt>
    <dgm:pt modelId="{7BFB48DB-A2C8-4E2A-B9E9-6F823CC51BB6}">
      <dgm:prSet custT="1"/>
      <dgm:spPr>
        <a:solidFill>
          <a:schemeClr val="accent6">
            <a:lumMod val="40000"/>
            <a:lumOff val="60000"/>
            <a:alpha val="90000"/>
          </a:schemeClr>
        </a:solidFill>
      </dgm:spPr>
      <dgm:t>
        <a:bodyPr/>
        <a:lstStyle/>
        <a:p>
          <a:pPr>
            <a:buFont typeface="Arial" panose="020B0604020202020204" pitchFamily="34" charset="0"/>
            <a:buChar char="•"/>
          </a:pPr>
          <a:r>
            <a:rPr lang="es-ES" sz="1200" b="0" i="0" dirty="0" err="1"/>
            <a:t>Hjorth</a:t>
          </a:r>
          <a:r>
            <a:rPr lang="es-ES" sz="1200" b="0" i="0" dirty="0"/>
            <a:t> </a:t>
          </a:r>
          <a:r>
            <a:rPr lang="es-ES" sz="1200" b="0" i="0" dirty="0" err="1"/>
            <a:t>Parameters</a:t>
          </a:r>
          <a:endParaRPr lang="es-ES" sz="1200" b="0" i="0" dirty="0"/>
        </a:p>
      </dgm:t>
    </dgm:pt>
    <dgm:pt modelId="{054F559A-0565-477F-B07D-35A3C8436AB9}" type="sibTrans" cxnId="{C433288D-C7C3-4ADD-86F6-907DE6D6C1B0}">
      <dgm:prSet/>
      <dgm:spPr/>
      <dgm:t>
        <a:bodyPr/>
        <a:lstStyle/>
        <a:p>
          <a:endParaRPr lang="es-ES"/>
        </a:p>
      </dgm:t>
    </dgm:pt>
    <dgm:pt modelId="{B813BC2C-3AE5-497D-8AE1-AE4667A8331F}" type="parTrans" cxnId="{C433288D-C7C3-4ADD-86F6-907DE6D6C1B0}">
      <dgm:prSet/>
      <dgm:spPr/>
      <dgm:t>
        <a:bodyPr/>
        <a:lstStyle/>
        <a:p>
          <a:endParaRPr lang="es-ES"/>
        </a:p>
      </dgm:t>
    </dgm:pt>
    <dgm:pt modelId="{D97D6C99-6AE9-46C5-8D11-BE031D1F5881}">
      <dgm:prSet custT="1"/>
      <dgm:spPr>
        <a:solidFill>
          <a:schemeClr val="accent6">
            <a:lumMod val="40000"/>
            <a:lumOff val="60000"/>
            <a:alpha val="90000"/>
          </a:schemeClr>
        </a:solidFill>
      </dgm:spPr>
      <dgm:t>
        <a:bodyPr/>
        <a:lstStyle/>
        <a:p>
          <a:pPr>
            <a:buFont typeface="Arial" panose="020B0604020202020204" pitchFamily="34" charset="0"/>
            <a:buChar char="•"/>
          </a:pPr>
          <a:r>
            <a:rPr lang="es-ES" sz="1200" b="0" i="0" dirty="0"/>
            <a:t>Relative </a:t>
          </a:r>
          <a:r>
            <a:rPr lang="es-ES" sz="1200" b="0" i="0" dirty="0" err="1"/>
            <a:t>Spectral</a:t>
          </a:r>
          <a:r>
            <a:rPr lang="es-ES" sz="1200" b="0" i="0" dirty="0"/>
            <a:t> </a:t>
          </a:r>
          <a:r>
            <a:rPr lang="es-ES" sz="1200" b="0" i="0" dirty="0" err="1"/>
            <a:t>Power</a:t>
          </a:r>
          <a:endParaRPr lang="es-ES" sz="1200" b="0" i="0" dirty="0"/>
        </a:p>
      </dgm:t>
    </dgm:pt>
    <dgm:pt modelId="{0D79BEB5-1A45-48C8-B2DC-BA8EFEAA1CAF}" type="sibTrans" cxnId="{BF40A9FE-8E11-402D-85B9-62265E3A2B4F}">
      <dgm:prSet/>
      <dgm:spPr/>
      <dgm:t>
        <a:bodyPr/>
        <a:lstStyle/>
        <a:p>
          <a:endParaRPr lang="es-ES"/>
        </a:p>
      </dgm:t>
    </dgm:pt>
    <dgm:pt modelId="{92137F75-C1D6-45C1-97A2-4DD8A190A83D}" type="parTrans" cxnId="{BF40A9FE-8E11-402D-85B9-62265E3A2B4F}">
      <dgm:prSet/>
      <dgm:spPr/>
      <dgm:t>
        <a:bodyPr/>
        <a:lstStyle/>
        <a:p>
          <a:endParaRPr lang="es-ES"/>
        </a:p>
      </dgm:t>
    </dgm:pt>
    <dgm:pt modelId="{5EC4C7BB-D04A-4536-B901-ABFEAF37D6AC}">
      <dgm:prSet custT="1"/>
      <dgm:spPr>
        <a:solidFill>
          <a:schemeClr val="accent6">
            <a:lumMod val="40000"/>
            <a:lumOff val="60000"/>
            <a:alpha val="90000"/>
          </a:schemeClr>
        </a:solidFill>
      </dgm:spPr>
      <dgm:t>
        <a:bodyPr/>
        <a:lstStyle/>
        <a:p>
          <a:pPr>
            <a:buFont typeface="Arial" panose="020B0604020202020204" pitchFamily="34" charset="0"/>
            <a:buChar char="•"/>
          </a:pPr>
          <a:r>
            <a:rPr lang="es-ES" sz="1200" b="0" i="0" dirty="0" err="1"/>
            <a:t>Slow</a:t>
          </a:r>
          <a:r>
            <a:rPr lang="es-ES" sz="1200" b="0" i="0" dirty="0"/>
            <a:t> Wave </a:t>
          </a:r>
          <a:r>
            <a:rPr lang="es-ES" sz="1200" b="0" i="0" dirty="0" err="1"/>
            <a:t>Index</a:t>
          </a:r>
          <a:r>
            <a:rPr lang="es-ES" sz="1200" b="0" i="0" dirty="0"/>
            <a:t> (SWI)</a:t>
          </a:r>
        </a:p>
      </dgm:t>
    </dgm:pt>
    <dgm:pt modelId="{4ABF0641-A99C-4BD4-9055-440AD98C06B4}" type="sibTrans" cxnId="{61C933AD-5F2F-4A22-9C60-B1D7D5ECF570}">
      <dgm:prSet/>
      <dgm:spPr/>
      <dgm:t>
        <a:bodyPr/>
        <a:lstStyle/>
        <a:p>
          <a:endParaRPr lang="es-ES"/>
        </a:p>
      </dgm:t>
    </dgm:pt>
    <dgm:pt modelId="{26FA6D44-1D81-43DF-A06D-118FB4ADC255}" type="parTrans" cxnId="{61C933AD-5F2F-4A22-9C60-B1D7D5ECF570}">
      <dgm:prSet/>
      <dgm:spPr/>
      <dgm:t>
        <a:bodyPr/>
        <a:lstStyle/>
        <a:p>
          <a:endParaRPr lang="es-ES"/>
        </a:p>
      </dgm:t>
    </dgm:pt>
    <dgm:pt modelId="{BF745D69-76E8-4E33-8DF7-3603F895D9A2}">
      <dgm:prSet custT="1"/>
      <dgm:spPr>
        <a:solidFill>
          <a:schemeClr val="accent6">
            <a:lumMod val="40000"/>
            <a:lumOff val="60000"/>
            <a:alpha val="90000"/>
          </a:schemeClr>
        </a:solidFill>
      </dgm:spPr>
      <dgm:t>
        <a:bodyPr/>
        <a:lstStyle/>
        <a:p>
          <a:pPr>
            <a:buFont typeface="Arial" panose="020B0604020202020204" pitchFamily="34" charset="0"/>
            <a:buChar char="•"/>
          </a:pPr>
          <a:r>
            <a:rPr lang="es-ES" sz="1200" b="0" i="0" dirty="0" err="1"/>
            <a:t>Autoregressive</a:t>
          </a:r>
          <a:r>
            <a:rPr lang="es-ES" sz="1200" b="0" i="0" dirty="0"/>
            <a:t> </a:t>
          </a:r>
          <a:r>
            <a:rPr lang="es-ES" sz="1200" b="0" i="0" dirty="0" err="1"/>
            <a:t>Coefficients</a:t>
          </a:r>
          <a:r>
            <a:rPr lang="es-ES" sz="1200" b="0" i="0" dirty="0"/>
            <a:t> (</a:t>
          </a:r>
          <a:r>
            <a:rPr lang="es-ES" sz="1200" b="0" i="0" dirty="0" err="1"/>
            <a:t>order</a:t>
          </a:r>
          <a:r>
            <a:rPr lang="es-ES" sz="1200" b="0" i="0" dirty="0"/>
            <a:t> 3)</a:t>
          </a:r>
        </a:p>
      </dgm:t>
    </dgm:pt>
    <dgm:pt modelId="{5BC4C7A9-1A6E-45B9-8B60-A558945D05CB}" type="sibTrans" cxnId="{3E43E5B7-DA2E-4FF9-9369-2FF46DDD6D6B}">
      <dgm:prSet/>
      <dgm:spPr/>
      <dgm:t>
        <a:bodyPr/>
        <a:lstStyle/>
        <a:p>
          <a:endParaRPr lang="es-ES"/>
        </a:p>
      </dgm:t>
    </dgm:pt>
    <dgm:pt modelId="{1402467D-DF09-44F4-B044-D52C9A24544A}" type="parTrans" cxnId="{3E43E5B7-DA2E-4FF9-9369-2FF46DDD6D6B}">
      <dgm:prSet/>
      <dgm:spPr/>
      <dgm:t>
        <a:bodyPr/>
        <a:lstStyle/>
        <a:p>
          <a:endParaRPr lang="es-ES"/>
        </a:p>
      </dgm:t>
    </dgm:pt>
    <dgm:pt modelId="{D8D09631-354E-413D-93F3-DB33E523D640}">
      <dgm:prSet custT="1"/>
      <dgm:spPr>
        <a:solidFill>
          <a:schemeClr val="accent6">
            <a:lumMod val="40000"/>
            <a:lumOff val="60000"/>
            <a:alpha val="90000"/>
          </a:schemeClr>
        </a:solidFill>
      </dgm:spPr>
      <dgm:t>
        <a:bodyPr/>
        <a:lstStyle/>
        <a:p>
          <a:pPr>
            <a:buFont typeface="Arial" panose="020B0604020202020204" pitchFamily="34" charset="0"/>
            <a:buChar char="•"/>
          </a:pPr>
          <a:r>
            <a:rPr lang="es-ES" sz="1200" b="0" i="0" dirty="0" err="1"/>
            <a:t>Percentile</a:t>
          </a:r>
          <a:r>
            <a:rPr lang="es-ES" sz="1200" b="0" i="0" dirty="0"/>
            <a:t> 25, 50, 75</a:t>
          </a:r>
        </a:p>
      </dgm:t>
    </dgm:pt>
    <dgm:pt modelId="{0AABA409-026A-4667-8B52-5CB0A7B2B1ED}" type="sibTrans" cxnId="{2AB80E54-1128-4CB5-AA0D-21942926B900}">
      <dgm:prSet/>
      <dgm:spPr/>
      <dgm:t>
        <a:bodyPr/>
        <a:lstStyle/>
        <a:p>
          <a:endParaRPr lang="es-ES"/>
        </a:p>
      </dgm:t>
    </dgm:pt>
    <dgm:pt modelId="{96518D28-0D8F-4761-83A0-A80A233DE5E2}" type="parTrans" cxnId="{2AB80E54-1128-4CB5-AA0D-21942926B900}">
      <dgm:prSet/>
      <dgm:spPr/>
      <dgm:t>
        <a:bodyPr/>
        <a:lstStyle/>
        <a:p>
          <a:endParaRPr lang="es-ES"/>
        </a:p>
      </dgm:t>
    </dgm:pt>
    <dgm:pt modelId="{8FBE3B08-E34D-4F7D-8FB7-D4F6E6A1F1EF}">
      <dgm:prSet custT="1"/>
      <dgm:spPr>
        <a:solidFill>
          <a:schemeClr val="accent6">
            <a:lumMod val="40000"/>
            <a:lumOff val="60000"/>
            <a:alpha val="90000"/>
          </a:schemeClr>
        </a:solidFill>
      </dgm:spPr>
      <dgm:t>
        <a:bodyPr/>
        <a:lstStyle/>
        <a:p>
          <a:pPr>
            <a:buFont typeface="Arial" panose="020B0604020202020204" pitchFamily="34" charset="0"/>
            <a:buChar char="•"/>
          </a:pPr>
          <a:r>
            <a:rPr lang="es-ES" sz="1200" b="0" i="0" dirty="0" err="1"/>
            <a:t>Skewness</a:t>
          </a:r>
          <a:r>
            <a:rPr lang="es-ES" sz="1200" b="0" i="0" dirty="0"/>
            <a:t>, </a:t>
          </a:r>
          <a:r>
            <a:rPr lang="es-ES" sz="1200" b="0" i="0" dirty="0" err="1"/>
            <a:t>Kurtosis</a:t>
          </a:r>
          <a:endParaRPr lang="es-ES" sz="1200" b="0" i="0" dirty="0"/>
        </a:p>
      </dgm:t>
    </dgm:pt>
    <dgm:pt modelId="{7CE2FC19-BBFA-429D-8A02-907D0FA90D6D}" type="sibTrans" cxnId="{E5EA90EA-1B32-45B4-9640-7A125C3341AF}">
      <dgm:prSet/>
      <dgm:spPr/>
      <dgm:t>
        <a:bodyPr/>
        <a:lstStyle/>
        <a:p>
          <a:endParaRPr lang="es-ES"/>
        </a:p>
      </dgm:t>
    </dgm:pt>
    <dgm:pt modelId="{C20FA8B1-5462-48AF-B901-D73862B5797A}" type="parTrans" cxnId="{E5EA90EA-1B32-45B4-9640-7A125C3341AF}">
      <dgm:prSet/>
      <dgm:spPr/>
      <dgm:t>
        <a:bodyPr/>
        <a:lstStyle/>
        <a:p>
          <a:endParaRPr lang="es-ES"/>
        </a:p>
      </dgm:t>
    </dgm:pt>
    <dgm:pt modelId="{43734BF1-6539-4BC4-AC41-1AEEE5872F4B}" type="pres">
      <dgm:prSet presAssocID="{476A1557-A390-4A85-8629-6E137991BCD0}" presName="linearFlow" presStyleCnt="0">
        <dgm:presLayoutVars>
          <dgm:dir/>
          <dgm:animLvl val="lvl"/>
          <dgm:resizeHandles val="exact"/>
        </dgm:presLayoutVars>
      </dgm:prSet>
      <dgm:spPr/>
    </dgm:pt>
    <dgm:pt modelId="{23D56FBE-05AD-43B0-B52C-267CA4179E51}" type="pres">
      <dgm:prSet presAssocID="{771C9AD9-81F7-40C1-B8F6-55DF59E4F9E4}" presName="composite" presStyleCnt="0"/>
      <dgm:spPr/>
    </dgm:pt>
    <dgm:pt modelId="{ABB2F13C-895F-4917-A1E0-AED8D20F3661}" type="pres">
      <dgm:prSet presAssocID="{771C9AD9-81F7-40C1-B8F6-55DF59E4F9E4}" presName="parentText" presStyleLbl="alignNode1" presStyleIdx="0" presStyleCnt="3">
        <dgm:presLayoutVars>
          <dgm:chMax val="1"/>
          <dgm:bulletEnabled val="1"/>
        </dgm:presLayoutVars>
      </dgm:prSet>
      <dgm:spPr/>
    </dgm:pt>
    <dgm:pt modelId="{98D87B44-2DC3-4054-8185-EC96C28EE4D6}" type="pres">
      <dgm:prSet presAssocID="{771C9AD9-81F7-40C1-B8F6-55DF59E4F9E4}" presName="descendantText" presStyleLbl="alignAcc1" presStyleIdx="0" presStyleCnt="3" custScaleY="256262" custLinFactNeighborX="-760" custLinFactNeighborY="-1320">
        <dgm:presLayoutVars>
          <dgm:bulletEnabled val="1"/>
        </dgm:presLayoutVars>
      </dgm:prSet>
      <dgm:spPr/>
    </dgm:pt>
    <dgm:pt modelId="{C0E13302-4AFD-473C-B850-161DB8958298}" type="pres">
      <dgm:prSet presAssocID="{E2330CF6-2946-4456-ABE4-A40D6DD8D4D7}" presName="sp" presStyleCnt="0"/>
      <dgm:spPr/>
    </dgm:pt>
    <dgm:pt modelId="{339BE57B-747A-4AE4-BB78-B021852C2FCA}" type="pres">
      <dgm:prSet presAssocID="{91A8DD3D-C903-4D5E-AA44-A45C3DFA89F9}" presName="composite" presStyleCnt="0"/>
      <dgm:spPr/>
    </dgm:pt>
    <dgm:pt modelId="{AF570D6D-E04E-4702-A59A-64A106746C9D}" type="pres">
      <dgm:prSet presAssocID="{91A8DD3D-C903-4D5E-AA44-A45C3DFA89F9}" presName="parentText" presStyleLbl="alignNode1" presStyleIdx="1" presStyleCnt="3">
        <dgm:presLayoutVars>
          <dgm:chMax val="1"/>
          <dgm:bulletEnabled val="1"/>
        </dgm:presLayoutVars>
      </dgm:prSet>
      <dgm:spPr/>
    </dgm:pt>
    <dgm:pt modelId="{BC6E6CC3-288A-45AF-B756-98C4175D7209}" type="pres">
      <dgm:prSet presAssocID="{91A8DD3D-C903-4D5E-AA44-A45C3DFA89F9}" presName="descendantText" presStyleLbl="alignAcc1" presStyleIdx="1" presStyleCnt="3" custScaleY="119489" custLinFactNeighborX="537" custLinFactNeighborY="22176">
        <dgm:presLayoutVars>
          <dgm:bulletEnabled val="1"/>
        </dgm:presLayoutVars>
      </dgm:prSet>
      <dgm:spPr/>
    </dgm:pt>
    <dgm:pt modelId="{F3EB0817-5E04-448C-947A-9E4A9ABF38C3}" type="pres">
      <dgm:prSet presAssocID="{9C980525-5AAB-4B0B-9762-1188F98933DF}" presName="sp" presStyleCnt="0"/>
      <dgm:spPr/>
    </dgm:pt>
    <dgm:pt modelId="{96BEF218-32E9-4BB7-8678-D2B58DF0A470}" type="pres">
      <dgm:prSet presAssocID="{53D39A7B-9128-4A54-A376-8EFBED715BAC}" presName="composite" presStyleCnt="0"/>
      <dgm:spPr/>
    </dgm:pt>
    <dgm:pt modelId="{87CB4589-9D8D-4F3B-8F35-FF2EC184A866}" type="pres">
      <dgm:prSet presAssocID="{53D39A7B-9128-4A54-A376-8EFBED715BAC}" presName="parentText" presStyleLbl="alignNode1" presStyleIdx="2" presStyleCnt="3">
        <dgm:presLayoutVars>
          <dgm:chMax val="1"/>
          <dgm:bulletEnabled val="1"/>
        </dgm:presLayoutVars>
      </dgm:prSet>
      <dgm:spPr/>
    </dgm:pt>
    <dgm:pt modelId="{43174117-FF15-42B5-A42B-0DEFF978B30C}" type="pres">
      <dgm:prSet presAssocID="{53D39A7B-9128-4A54-A376-8EFBED715BAC}" presName="descendantText" presStyleLbl="alignAcc1" presStyleIdx="2" presStyleCnt="3">
        <dgm:presLayoutVars>
          <dgm:bulletEnabled val="1"/>
        </dgm:presLayoutVars>
      </dgm:prSet>
      <dgm:spPr/>
    </dgm:pt>
  </dgm:ptLst>
  <dgm:cxnLst>
    <dgm:cxn modelId="{4235AB01-F5EE-4A30-837F-62DBB21A9478}" type="presOf" srcId="{D8D09631-354E-413D-93F3-DB33E523D640}" destId="{98D87B44-2DC3-4054-8185-EC96C28EE4D6}" srcOrd="0" destOrd="6" presId="urn:microsoft.com/office/officeart/2005/8/layout/chevron2"/>
    <dgm:cxn modelId="{D706CE0D-73B6-4C0B-A6DC-32E1E749F464}" type="presOf" srcId="{8F1C08C1-56B7-4157-A19C-4B87DFF19D34}" destId="{98D87B44-2DC3-4054-8185-EC96C28EE4D6}" srcOrd="0" destOrd="1" presId="urn:microsoft.com/office/officeart/2005/8/layout/chevron2"/>
    <dgm:cxn modelId="{64C2F814-17B7-46CD-8C72-9247B8A79EB6}" type="presOf" srcId="{7BFB48DB-A2C8-4E2A-B9E9-6F823CC51BB6}" destId="{98D87B44-2DC3-4054-8185-EC96C28EE4D6}" srcOrd="0" destOrd="2" presId="urn:microsoft.com/office/officeart/2005/8/layout/chevron2"/>
    <dgm:cxn modelId="{0F517918-FEE1-4180-BB77-A3E91AA4B096}" type="presOf" srcId="{5EC4C7BB-D04A-4536-B901-ABFEAF37D6AC}" destId="{98D87B44-2DC3-4054-8185-EC96C28EE4D6}" srcOrd="0" destOrd="4" presId="urn:microsoft.com/office/officeart/2005/8/layout/chevron2"/>
    <dgm:cxn modelId="{4C5CD51B-C079-48F6-B126-54F2B0082E5F}" type="presOf" srcId="{BF745D69-76E8-4E33-8DF7-3603F895D9A2}" destId="{98D87B44-2DC3-4054-8185-EC96C28EE4D6}" srcOrd="0" destOrd="5" presId="urn:microsoft.com/office/officeart/2005/8/layout/chevron2"/>
    <dgm:cxn modelId="{9C7D493E-5EBB-4FEB-ADE9-46F54F9A8D54}" type="presOf" srcId="{91A8DD3D-C903-4D5E-AA44-A45C3DFA89F9}" destId="{AF570D6D-E04E-4702-A59A-64A106746C9D}" srcOrd="0" destOrd="0" presId="urn:microsoft.com/office/officeart/2005/8/layout/chevron2"/>
    <dgm:cxn modelId="{7DCDFA62-463A-4F43-B3AA-C863F46D2356}" srcId="{476A1557-A390-4A85-8629-6E137991BCD0}" destId="{91A8DD3D-C903-4D5E-AA44-A45C3DFA89F9}" srcOrd="1" destOrd="0" parTransId="{99543BBF-9919-4FE1-86A0-E0CAE2A5A56A}" sibTransId="{9C980525-5AAB-4B0B-9762-1188F98933DF}"/>
    <dgm:cxn modelId="{569C5743-AE15-4456-B969-0A6C5A42415D}" type="presOf" srcId="{755AE177-33F9-4804-9F5D-FF414325AAEE}" destId="{BC6E6CC3-288A-45AF-B756-98C4175D7209}" srcOrd="0" destOrd="0" presId="urn:microsoft.com/office/officeart/2005/8/layout/chevron2"/>
    <dgm:cxn modelId="{43267B47-90BE-467D-ABE9-572FEEA28235}" srcId="{771C9AD9-81F7-40C1-B8F6-55DF59E4F9E4}" destId="{8F1C08C1-56B7-4157-A19C-4B87DFF19D34}" srcOrd="1" destOrd="0" parTransId="{1DDBE7FE-8E00-495E-9842-3EF8AF724D99}" sibTransId="{5CC96579-6FC7-468D-92B0-C8897AE87163}"/>
    <dgm:cxn modelId="{9409624B-9472-44CB-81B2-BE828FA0BF9E}" type="presOf" srcId="{1D64D3C1-A68D-47F1-A093-6B8B8EDAAF62}" destId="{98D87B44-2DC3-4054-8185-EC96C28EE4D6}" srcOrd="0" destOrd="0" presId="urn:microsoft.com/office/officeart/2005/8/layout/chevron2"/>
    <dgm:cxn modelId="{539E3B4C-5A4B-48D7-A237-435322F3CD84}" srcId="{476A1557-A390-4A85-8629-6E137991BCD0}" destId="{53D39A7B-9128-4A54-A376-8EFBED715BAC}" srcOrd="2" destOrd="0" parTransId="{A297C1F0-563C-4506-B148-37CFC33253D9}" sibTransId="{33264FDC-05E5-4BED-8A73-5353E824D883}"/>
    <dgm:cxn modelId="{B6E17C6F-6C22-44A0-9FAC-A97A3B7C3849}" type="presOf" srcId="{771C9AD9-81F7-40C1-B8F6-55DF59E4F9E4}" destId="{ABB2F13C-895F-4917-A1E0-AED8D20F3661}" srcOrd="0" destOrd="0" presId="urn:microsoft.com/office/officeart/2005/8/layout/chevron2"/>
    <dgm:cxn modelId="{2AB80E54-1128-4CB5-AA0D-21942926B900}" srcId="{771C9AD9-81F7-40C1-B8F6-55DF59E4F9E4}" destId="{D8D09631-354E-413D-93F3-DB33E523D640}" srcOrd="6" destOrd="0" parTransId="{96518D28-0D8F-4761-83A0-A80A233DE5E2}" sibTransId="{0AABA409-026A-4667-8B52-5CB0A7B2B1ED}"/>
    <dgm:cxn modelId="{1172DC85-A3C0-4591-8BFF-66FEB4CED070}" srcId="{53D39A7B-9128-4A54-A376-8EFBED715BAC}" destId="{5F7FC642-6ACF-4129-9000-BE8A37B37661}" srcOrd="0" destOrd="0" parTransId="{1975B600-E93C-405F-A12C-B71B226BE7B1}" sibTransId="{E92A5A38-E47F-4BBF-89C9-B8251ABE1164}"/>
    <dgm:cxn modelId="{C433288D-C7C3-4ADD-86F6-907DE6D6C1B0}" srcId="{771C9AD9-81F7-40C1-B8F6-55DF59E4F9E4}" destId="{7BFB48DB-A2C8-4E2A-B9E9-6F823CC51BB6}" srcOrd="2" destOrd="0" parTransId="{B813BC2C-3AE5-497D-8AE1-AE4667A8331F}" sibTransId="{054F559A-0565-477F-B07D-35A3C8436AB9}"/>
    <dgm:cxn modelId="{D503F58E-2C2B-4053-B837-946E53D12B90}" type="presOf" srcId="{53D39A7B-9128-4A54-A376-8EFBED715BAC}" destId="{87CB4589-9D8D-4F3B-8F35-FF2EC184A866}" srcOrd="0" destOrd="0" presId="urn:microsoft.com/office/officeart/2005/8/layout/chevron2"/>
    <dgm:cxn modelId="{D242F1AA-D864-4072-8B83-07D1BCB0074C}" type="presOf" srcId="{5F7FC642-6ACF-4129-9000-BE8A37B37661}" destId="{43174117-FF15-42B5-A42B-0DEFF978B30C}" srcOrd="0" destOrd="0" presId="urn:microsoft.com/office/officeart/2005/8/layout/chevron2"/>
    <dgm:cxn modelId="{61C933AD-5F2F-4A22-9C60-B1D7D5ECF570}" srcId="{771C9AD9-81F7-40C1-B8F6-55DF59E4F9E4}" destId="{5EC4C7BB-D04A-4536-B901-ABFEAF37D6AC}" srcOrd="4" destOrd="0" parTransId="{26FA6D44-1D81-43DF-A06D-118FB4ADC255}" sibTransId="{4ABF0641-A99C-4BD4-9055-440AD98C06B4}"/>
    <dgm:cxn modelId="{73FF59B4-02E8-428D-86E7-CA23FBD42DC2}" srcId="{476A1557-A390-4A85-8629-6E137991BCD0}" destId="{771C9AD9-81F7-40C1-B8F6-55DF59E4F9E4}" srcOrd="0" destOrd="0" parTransId="{D76CA6C0-D16B-4E0D-BC50-CF9F5A3C9FEA}" sibTransId="{E2330CF6-2946-4456-ABE4-A40D6DD8D4D7}"/>
    <dgm:cxn modelId="{3E43E5B7-DA2E-4FF9-9369-2FF46DDD6D6B}" srcId="{771C9AD9-81F7-40C1-B8F6-55DF59E4F9E4}" destId="{BF745D69-76E8-4E33-8DF7-3603F895D9A2}" srcOrd="5" destOrd="0" parTransId="{1402467D-DF09-44F4-B044-D52C9A24544A}" sibTransId="{5BC4C7A9-1A6E-45B9-8B60-A558945D05CB}"/>
    <dgm:cxn modelId="{4B401DD1-D7A8-40F3-8A53-F479035DAFA3}" type="presOf" srcId="{D97D6C99-6AE9-46C5-8D11-BE031D1F5881}" destId="{98D87B44-2DC3-4054-8185-EC96C28EE4D6}" srcOrd="0" destOrd="3" presId="urn:microsoft.com/office/officeart/2005/8/layout/chevron2"/>
    <dgm:cxn modelId="{E1CDD5D3-64E2-4206-9B0C-549937C388BA}" type="presOf" srcId="{8FBE3B08-E34D-4F7D-8FB7-D4F6E6A1F1EF}" destId="{98D87B44-2DC3-4054-8185-EC96C28EE4D6}" srcOrd="0" destOrd="7" presId="urn:microsoft.com/office/officeart/2005/8/layout/chevron2"/>
    <dgm:cxn modelId="{D2F317E6-FB3F-41CD-9543-A85EEC38F0A3}" srcId="{91A8DD3D-C903-4D5E-AA44-A45C3DFA89F9}" destId="{755AE177-33F9-4804-9F5D-FF414325AAEE}" srcOrd="0" destOrd="0" parTransId="{0BDDD5BE-4444-47C1-80E2-3A0A402449AF}" sibTransId="{9B95E4F1-AEB0-4AA3-BD82-FDF31B8FD359}"/>
    <dgm:cxn modelId="{E5EA90EA-1B32-45B4-9640-7A125C3341AF}" srcId="{771C9AD9-81F7-40C1-B8F6-55DF59E4F9E4}" destId="{8FBE3B08-E34D-4F7D-8FB7-D4F6E6A1F1EF}" srcOrd="7" destOrd="0" parTransId="{C20FA8B1-5462-48AF-B901-D73862B5797A}" sibTransId="{7CE2FC19-BBFA-429D-8A02-907D0FA90D6D}"/>
    <dgm:cxn modelId="{50B18AFC-6747-4E14-A05B-BB128057E351}" type="presOf" srcId="{476A1557-A390-4A85-8629-6E137991BCD0}" destId="{43734BF1-6539-4BC4-AC41-1AEEE5872F4B}" srcOrd="0" destOrd="0" presId="urn:microsoft.com/office/officeart/2005/8/layout/chevron2"/>
    <dgm:cxn modelId="{4C4FBBFC-F02B-461C-AA6B-F523ECA78212}" srcId="{771C9AD9-81F7-40C1-B8F6-55DF59E4F9E4}" destId="{1D64D3C1-A68D-47F1-A093-6B8B8EDAAF62}" srcOrd="0" destOrd="0" parTransId="{B0324210-A58D-4569-90C8-188490C8A306}" sibTransId="{156092F5-DB33-4CC4-8F30-F619149C2442}"/>
    <dgm:cxn modelId="{BF40A9FE-8E11-402D-85B9-62265E3A2B4F}" srcId="{771C9AD9-81F7-40C1-B8F6-55DF59E4F9E4}" destId="{D97D6C99-6AE9-46C5-8D11-BE031D1F5881}" srcOrd="3" destOrd="0" parTransId="{92137F75-C1D6-45C1-97A2-4DD8A190A83D}" sibTransId="{0D79BEB5-1A45-48C8-B2DC-BA8EFEAA1CAF}"/>
    <dgm:cxn modelId="{356463A7-B531-446C-80BC-EA6AAE6DCC4E}" type="presParOf" srcId="{43734BF1-6539-4BC4-AC41-1AEEE5872F4B}" destId="{23D56FBE-05AD-43B0-B52C-267CA4179E51}" srcOrd="0" destOrd="0" presId="urn:microsoft.com/office/officeart/2005/8/layout/chevron2"/>
    <dgm:cxn modelId="{F8D25F12-307E-416D-873B-66F4C9F15DC1}" type="presParOf" srcId="{23D56FBE-05AD-43B0-B52C-267CA4179E51}" destId="{ABB2F13C-895F-4917-A1E0-AED8D20F3661}" srcOrd="0" destOrd="0" presId="urn:microsoft.com/office/officeart/2005/8/layout/chevron2"/>
    <dgm:cxn modelId="{17F2D0F8-65D5-4380-B5D0-416F07955779}" type="presParOf" srcId="{23D56FBE-05AD-43B0-B52C-267CA4179E51}" destId="{98D87B44-2DC3-4054-8185-EC96C28EE4D6}" srcOrd="1" destOrd="0" presId="urn:microsoft.com/office/officeart/2005/8/layout/chevron2"/>
    <dgm:cxn modelId="{D47966C6-84A4-4FD7-8952-2A91C9A30181}" type="presParOf" srcId="{43734BF1-6539-4BC4-AC41-1AEEE5872F4B}" destId="{C0E13302-4AFD-473C-B850-161DB8958298}" srcOrd="1" destOrd="0" presId="urn:microsoft.com/office/officeart/2005/8/layout/chevron2"/>
    <dgm:cxn modelId="{89E08A14-383A-4546-A35C-7E9D67765571}" type="presParOf" srcId="{43734BF1-6539-4BC4-AC41-1AEEE5872F4B}" destId="{339BE57B-747A-4AE4-BB78-B021852C2FCA}" srcOrd="2" destOrd="0" presId="urn:microsoft.com/office/officeart/2005/8/layout/chevron2"/>
    <dgm:cxn modelId="{5E0740C6-757D-47CC-A8B9-3985228F8F56}" type="presParOf" srcId="{339BE57B-747A-4AE4-BB78-B021852C2FCA}" destId="{AF570D6D-E04E-4702-A59A-64A106746C9D}" srcOrd="0" destOrd="0" presId="urn:microsoft.com/office/officeart/2005/8/layout/chevron2"/>
    <dgm:cxn modelId="{5DED22DE-B85B-4C79-8B8C-7C4A73549D8E}" type="presParOf" srcId="{339BE57B-747A-4AE4-BB78-B021852C2FCA}" destId="{BC6E6CC3-288A-45AF-B756-98C4175D7209}" srcOrd="1" destOrd="0" presId="urn:microsoft.com/office/officeart/2005/8/layout/chevron2"/>
    <dgm:cxn modelId="{3F0C50ED-7A59-4DA7-8A20-F31A313A5674}" type="presParOf" srcId="{43734BF1-6539-4BC4-AC41-1AEEE5872F4B}" destId="{F3EB0817-5E04-448C-947A-9E4A9ABF38C3}" srcOrd="3" destOrd="0" presId="urn:microsoft.com/office/officeart/2005/8/layout/chevron2"/>
    <dgm:cxn modelId="{B2C35BE0-B3D4-4D17-AE6C-BA511508A9D0}" type="presParOf" srcId="{43734BF1-6539-4BC4-AC41-1AEEE5872F4B}" destId="{96BEF218-32E9-4BB7-8678-D2B58DF0A470}" srcOrd="4" destOrd="0" presId="urn:microsoft.com/office/officeart/2005/8/layout/chevron2"/>
    <dgm:cxn modelId="{EC52C685-BB95-43B0-9DF4-BBDED57BA2EE}" type="presParOf" srcId="{96BEF218-32E9-4BB7-8678-D2B58DF0A470}" destId="{87CB4589-9D8D-4F3B-8F35-FF2EC184A866}" srcOrd="0" destOrd="0" presId="urn:microsoft.com/office/officeart/2005/8/layout/chevron2"/>
    <dgm:cxn modelId="{06C77183-EE42-409A-802C-920CD7A26735}" type="presParOf" srcId="{96BEF218-32E9-4BB7-8678-D2B58DF0A470}" destId="{43174117-FF15-42B5-A42B-0DEFF978B30C}" srcOrd="1" destOrd="0" presId="urn:microsoft.com/office/officeart/2005/8/layout/chevron2"/>
  </dgm:cxnLst>
  <dgm:bg>
    <a:solidFill>
      <a:schemeClr val="accent2">
        <a:lumMod val="20000"/>
        <a:lumOff val="80000"/>
      </a:schemeClr>
    </a:solid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76A1557-A390-4A85-8629-6E137991BCD0}" type="doc">
      <dgm:prSet loTypeId="urn:microsoft.com/office/officeart/2005/8/layout/chevron2" loCatId="list" qsTypeId="urn:microsoft.com/office/officeart/2005/8/quickstyle/simple1" qsCatId="simple" csTypeId="urn:microsoft.com/office/officeart/2005/8/colors/accent1_2" csCatId="accent1" phldr="1"/>
      <dgm:spPr>
        <a:scene3d>
          <a:camera prst="obliqueTopLeft"/>
          <a:lightRig rig="threePt" dir="t"/>
        </a:scene3d>
      </dgm:spPr>
      <dgm:t>
        <a:bodyPr/>
        <a:lstStyle/>
        <a:p>
          <a:endParaRPr lang="es-ES"/>
        </a:p>
      </dgm:t>
    </dgm:pt>
    <dgm:pt modelId="{771C9AD9-81F7-40C1-B8F6-55DF59E4F9E4}">
      <dgm:prSet phldrT="[Texto]" custT="1"/>
      <dgm:spPr/>
      <dgm:t>
        <a:bodyPr/>
        <a:lstStyle/>
        <a:p>
          <a:r>
            <a:rPr lang="es-ES" sz="1200" b="0" i="0" dirty="0"/>
            <a:t>Channels</a:t>
          </a:r>
          <a:endParaRPr lang="es-ES" sz="1200" dirty="0"/>
        </a:p>
      </dgm:t>
    </dgm:pt>
    <dgm:pt modelId="{D76CA6C0-D16B-4E0D-BC50-CF9F5A3C9FEA}" type="parTrans" cxnId="{73FF59B4-02E8-428D-86E7-CA23FBD42DC2}">
      <dgm:prSet/>
      <dgm:spPr/>
      <dgm:t>
        <a:bodyPr/>
        <a:lstStyle/>
        <a:p>
          <a:endParaRPr lang="es-ES"/>
        </a:p>
      </dgm:t>
    </dgm:pt>
    <dgm:pt modelId="{E2330CF6-2946-4456-ABE4-A40D6DD8D4D7}" type="sibTrans" cxnId="{73FF59B4-02E8-428D-86E7-CA23FBD42DC2}">
      <dgm:prSet/>
      <dgm:spPr/>
      <dgm:t>
        <a:bodyPr/>
        <a:lstStyle/>
        <a:p>
          <a:endParaRPr lang="es-ES"/>
        </a:p>
      </dgm:t>
    </dgm:pt>
    <dgm:pt modelId="{1D64D3C1-A68D-47F1-A093-6B8B8EDAAF62}">
      <dgm:prSet phldrT="[Texto]" custT="1"/>
      <dgm:spPr>
        <a:solidFill>
          <a:schemeClr val="accent6">
            <a:lumMod val="40000"/>
            <a:lumOff val="60000"/>
            <a:alpha val="90000"/>
          </a:schemeClr>
        </a:solidFill>
      </dgm:spPr>
      <dgm:t>
        <a:bodyPr/>
        <a:lstStyle/>
        <a:p>
          <a:pPr>
            <a:buFont typeface="Arial" panose="020B0604020202020204" pitchFamily="34" charset="0"/>
            <a:buChar char="•"/>
          </a:pPr>
          <a:r>
            <a:rPr lang="es-ES" sz="1600" b="0" i="1" dirty="0">
              <a:solidFill>
                <a:srgbClr val="2C3E50"/>
              </a:solidFill>
              <a:effectLst/>
              <a:latin typeface="Calibri Light" panose="020F0302020204030204" pitchFamily="34" charset="0"/>
              <a:cs typeface="Calibri Light" panose="020F0302020204030204" pitchFamily="34" charset="0"/>
            </a:rPr>
            <a:t>Desviación Estándar</a:t>
          </a:r>
          <a:endParaRPr lang="es-ES" sz="1600" i="1" dirty="0">
            <a:latin typeface="Calibri Light" panose="020F0302020204030204" pitchFamily="34" charset="0"/>
            <a:cs typeface="Calibri Light" panose="020F0302020204030204" pitchFamily="34" charset="0"/>
          </a:endParaRPr>
        </a:p>
      </dgm:t>
    </dgm:pt>
    <dgm:pt modelId="{156092F5-DB33-4CC4-8F30-F619149C2442}" type="sibTrans" cxnId="{4C4FBBFC-F02B-461C-AA6B-F523ECA78212}">
      <dgm:prSet/>
      <dgm:spPr/>
      <dgm:t>
        <a:bodyPr/>
        <a:lstStyle/>
        <a:p>
          <a:endParaRPr lang="es-ES"/>
        </a:p>
      </dgm:t>
    </dgm:pt>
    <dgm:pt modelId="{B0324210-A58D-4569-90C8-188490C8A306}" type="parTrans" cxnId="{4C4FBBFC-F02B-461C-AA6B-F523ECA78212}">
      <dgm:prSet/>
      <dgm:spPr/>
      <dgm:t>
        <a:bodyPr/>
        <a:lstStyle/>
        <a:p>
          <a:endParaRPr lang="es-ES"/>
        </a:p>
      </dgm:t>
    </dgm:pt>
    <dgm:pt modelId="{ED31248A-1E44-4EF0-82BA-976C92F64850}">
      <dgm:prSet custT="1"/>
      <dgm:spPr/>
      <dgm:t>
        <a:bodyPr/>
        <a:lstStyle/>
        <a:p>
          <a:pPr>
            <a:buFont typeface="Arial" panose="020B0604020202020204" pitchFamily="34" charset="0"/>
            <a:buChar char="•"/>
          </a:pPr>
          <a:r>
            <a:rPr lang="es-ES" sz="1600" b="0" i="1" dirty="0">
              <a:solidFill>
                <a:srgbClr val="2C3E50"/>
              </a:solidFill>
              <a:effectLst/>
              <a:latin typeface="Calibri Light" panose="020F0302020204030204" pitchFamily="34" charset="0"/>
              <a:cs typeface="Calibri Light" panose="020F0302020204030204" pitchFamily="34" charset="0"/>
            </a:rPr>
            <a:t>Rango </a:t>
          </a:r>
          <a:r>
            <a:rPr lang="es-ES" sz="1600" b="0" i="1" dirty="0" err="1">
              <a:solidFill>
                <a:srgbClr val="2C3E50"/>
              </a:solidFill>
              <a:effectLst/>
              <a:latin typeface="Calibri Light" panose="020F0302020204030204" pitchFamily="34" charset="0"/>
              <a:cs typeface="Calibri Light" panose="020F0302020204030204" pitchFamily="34" charset="0"/>
            </a:rPr>
            <a:t>intercuartil</a:t>
          </a:r>
          <a:endParaRPr lang="es-ES" sz="1600" b="0" i="1" dirty="0">
            <a:solidFill>
              <a:srgbClr val="2C3E50"/>
            </a:solidFill>
            <a:effectLst/>
            <a:latin typeface="Calibri Light" panose="020F0302020204030204" pitchFamily="34" charset="0"/>
            <a:cs typeface="Calibri Light" panose="020F0302020204030204" pitchFamily="34" charset="0"/>
          </a:endParaRPr>
        </a:p>
      </dgm:t>
    </dgm:pt>
    <dgm:pt modelId="{FFC9799A-9B05-4086-B74A-EDD8853C9967}" type="parTrans" cxnId="{CE9110C3-B9B1-4850-A13D-787D24573E8D}">
      <dgm:prSet/>
      <dgm:spPr/>
      <dgm:t>
        <a:bodyPr/>
        <a:lstStyle/>
        <a:p>
          <a:endParaRPr lang="es-ES"/>
        </a:p>
      </dgm:t>
    </dgm:pt>
    <dgm:pt modelId="{D8BFFEA7-E43A-43BC-9925-BE677487452A}" type="sibTrans" cxnId="{CE9110C3-B9B1-4850-A13D-787D24573E8D}">
      <dgm:prSet/>
      <dgm:spPr/>
      <dgm:t>
        <a:bodyPr/>
        <a:lstStyle/>
        <a:p>
          <a:endParaRPr lang="es-ES"/>
        </a:p>
      </dgm:t>
    </dgm:pt>
    <dgm:pt modelId="{CC3105E6-BC48-46F0-9F07-01B84B6FFC68}">
      <dgm:prSet custT="1"/>
      <dgm:spPr/>
      <dgm:t>
        <a:bodyPr/>
        <a:lstStyle/>
        <a:p>
          <a:pPr>
            <a:buFont typeface="Arial" panose="020B0604020202020204" pitchFamily="34" charset="0"/>
            <a:buChar char="•"/>
          </a:pPr>
          <a:r>
            <a:rPr lang="es-ES" sz="1600" b="0" i="1" dirty="0">
              <a:solidFill>
                <a:srgbClr val="2C3E50"/>
              </a:solidFill>
              <a:effectLst/>
              <a:latin typeface="Calibri Light" panose="020F0302020204030204" pitchFamily="34" charset="0"/>
              <a:cs typeface="Calibri Light" panose="020F0302020204030204" pitchFamily="34" charset="0"/>
            </a:rPr>
            <a:t>Asimetría y curtosis</a:t>
          </a:r>
        </a:p>
      </dgm:t>
    </dgm:pt>
    <dgm:pt modelId="{F7808BA7-4D5B-4A9F-B80C-9BE9E05C77C6}" type="parTrans" cxnId="{1C0759C1-23BC-4D2A-BDF7-5F6CC6C709C7}">
      <dgm:prSet/>
      <dgm:spPr/>
      <dgm:t>
        <a:bodyPr/>
        <a:lstStyle/>
        <a:p>
          <a:endParaRPr lang="es-ES"/>
        </a:p>
      </dgm:t>
    </dgm:pt>
    <dgm:pt modelId="{8C7217DB-91F4-4F67-BD8D-8F8CB7D19E3A}" type="sibTrans" cxnId="{1C0759C1-23BC-4D2A-BDF7-5F6CC6C709C7}">
      <dgm:prSet/>
      <dgm:spPr/>
      <dgm:t>
        <a:bodyPr/>
        <a:lstStyle/>
        <a:p>
          <a:endParaRPr lang="es-ES"/>
        </a:p>
      </dgm:t>
    </dgm:pt>
    <dgm:pt modelId="{05165CBE-FFD7-42D6-BEF6-7891D38084EA}">
      <dgm:prSet custT="1"/>
      <dgm:spPr/>
      <dgm:t>
        <a:bodyPr/>
        <a:lstStyle/>
        <a:p>
          <a:pPr>
            <a:buFont typeface="Arial" panose="020B0604020202020204" pitchFamily="34" charset="0"/>
            <a:buChar char="•"/>
          </a:pPr>
          <a:r>
            <a:rPr lang="es-ES" sz="1600" b="0" i="1" dirty="0">
              <a:solidFill>
                <a:srgbClr val="2C3E50"/>
              </a:solidFill>
              <a:effectLst/>
              <a:latin typeface="Calibri Light" panose="020F0302020204030204" pitchFamily="34" charset="0"/>
              <a:cs typeface="Calibri Light" panose="020F0302020204030204" pitchFamily="34" charset="0"/>
            </a:rPr>
            <a:t>Número de cruces por cero</a:t>
          </a:r>
        </a:p>
      </dgm:t>
    </dgm:pt>
    <dgm:pt modelId="{570F5C83-2D07-4643-BFD8-9426A62ED0A6}" type="parTrans" cxnId="{7106BDB2-E057-4243-9B99-D02D85D56117}">
      <dgm:prSet/>
      <dgm:spPr/>
      <dgm:t>
        <a:bodyPr/>
        <a:lstStyle/>
        <a:p>
          <a:endParaRPr lang="es-ES"/>
        </a:p>
      </dgm:t>
    </dgm:pt>
    <dgm:pt modelId="{65DA3B3F-7CDA-4E91-87B8-05580CF0BE48}" type="sibTrans" cxnId="{7106BDB2-E057-4243-9B99-D02D85D56117}">
      <dgm:prSet/>
      <dgm:spPr/>
      <dgm:t>
        <a:bodyPr/>
        <a:lstStyle/>
        <a:p>
          <a:endParaRPr lang="es-ES"/>
        </a:p>
      </dgm:t>
    </dgm:pt>
    <dgm:pt modelId="{2A8ABC5D-1AEB-44B3-9F4A-93E7E712A073}">
      <dgm:prSet custT="1"/>
      <dgm:spPr/>
      <dgm:t>
        <a:bodyPr/>
        <a:lstStyle/>
        <a:p>
          <a:pPr>
            <a:buFont typeface="Arial" panose="020B0604020202020204" pitchFamily="34" charset="0"/>
            <a:buChar char="•"/>
          </a:pPr>
          <a:r>
            <a:rPr lang="es-ES" sz="1600" b="0" i="1" dirty="0">
              <a:solidFill>
                <a:srgbClr val="2C3E50"/>
              </a:solidFill>
              <a:effectLst/>
              <a:latin typeface="Calibri Light" panose="020F0302020204030204" pitchFamily="34" charset="0"/>
              <a:cs typeface="Calibri Light" panose="020F0302020204030204" pitchFamily="34" charset="0"/>
            </a:rPr>
            <a:t>Movilidad y complejidad de </a:t>
          </a:r>
          <a:r>
            <a:rPr lang="es-ES" sz="1600" b="0" i="1" dirty="0" err="1">
              <a:solidFill>
                <a:srgbClr val="2C3E50"/>
              </a:solidFill>
              <a:effectLst/>
              <a:latin typeface="Calibri Light" panose="020F0302020204030204" pitchFamily="34" charset="0"/>
              <a:cs typeface="Calibri Light" panose="020F0302020204030204" pitchFamily="34" charset="0"/>
            </a:rPr>
            <a:t>Hjorth</a:t>
          </a:r>
          <a:r>
            <a:rPr lang="es-ES" sz="1600" b="0" i="1" dirty="0">
              <a:solidFill>
                <a:srgbClr val="2C3E50"/>
              </a:solidFill>
              <a:effectLst/>
              <a:latin typeface="Calibri Light" panose="020F0302020204030204" pitchFamily="34" charset="0"/>
              <a:cs typeface="Calibri Light" panose="020F0302020204030204" pitchFamily="34" charset="0"/>
            </a:rPr>
            <a:t>.</a:t>
          </a:r>
        </a:p>
      </dgm:t>
    </dgm:pt>
    <dgm:pt modelId="{626D357C-645D-4BB4-9277-A15F94DE01FE}" type="parTrans" cxnId="{2EC91834-1B69-4035-B93E-4B5CE3A1BCFF}">
      <dgm:prSet/>
      <dgm:spPr/>
      <dgm:t>
        <a:bodyPr/>
        <a:lstStyle/>
        <a:p>
          <a:endParaRPr lang="es-ES"/>
        </a:p>
      </dgm:t>
    </dgm:pt>
    <dgm:pt modelId="{B911E00E-5824-44AE-90B3-131BA23809CC}" type="sibTrans" cxnId="{2EC91834-1B69-4035-B93E-4B5CE3A1BCFF}">
      <dgm:prSet/>
      <dgm:spPr/>
      <dgm:t>
        <a:bodyPr/>
        <a:lstStyle/>
        <a:p>
          <a:endParaRPr lang="es-ES"/>
        </a:p>
      </dgm:t>
    </dgm:pt>
    <dgm:pt modelId="{4F4C3A7E-0946-4073-A189-E5C82E950958}">
      <dgm:prSet custT="1"/>
      <dgm:spPr/>
      <dgm:t>
        <a:bodyPr/>
        <a:lstStyle/>
        <a:p>
          <a:pPr>
            <a:buFont typeface="Arial" panose="020B0604020202020204" pitchFamily="34" charset="0"/>
            <a:buChar char="•"/>
          </a:pPr>
          <a:r>
            <a:rPr lang="es-ES" sz="1600" b="0" i="1" dirty="0">
              <a:solidFill>
                <a:srgbClr val="2C3E50"/>
              </a:solidFill>
              <a:effectLst/>
              <a:latin typeface="Calibri Light" panose="020F0302020204030204" pitchFamily="34" charset="0"/>
              <a:cs typeface="Calibri Light" panose="020F0302020204030204" pitchFamily="34" charset="0"/>
            </a:rPr>
            <a:t>Potencia total absoluta en la banda 0,4-30 Hz.</a:t>
          </a:r>
        </a:p>
      </dgm:t>
    </dgm:pt>
    <dgm:pt modelId="{870C4FC0-658D-44D9-8B63-84F23976973D}" type="parTrans" cxnId="{7FF37BA4-9BBD-4B6E-B483-49DEA3824235}">
      <dgm:prSet/>
      <dgm:spPr/>
      <dgm:t>
        <a:bodyPr/>
        <a:lstStyle/>
        <a:p>
          <a:endParaRPr lang="es-ES"/>
        </a:p>
      </dgm:t>
    </dgm:pt>
    <dgm:pt modelId="{1A3DAC3B-064B-4189-944F-10EB5F634F04}" type="sibTrans" cxnId="{7FF37BA4-9BBD-4B6E-B483-49DEA3824235}">
      <dgm:prSet/>
      <dgm:spPr/>
      <dgm:t>
        <a:bodyPr/>
        <a:lstStyle/>
        <a:p>
          <a:endParaRPr lang="es-ES"/>
        </a:p>
      </dgm:t>
    </dgm:pt>
    <dgm:pt modelId="{9B3CA6BB-CBCF-49B6-BEA2-D038153A6E26}">
      <dgm:prSet custT="1"/>
      <dgm:spPr/>
      <dgm:t>
        <a:bodyPr/>
        <a:lstStyle/>
        <a:p>
          <a:pPr>
            <a:buFont typeface="Arial" panose="020B0604020202020204" pitchFamily="34" charset="0"/>
            <a:buChar char="•"/>
          </a:pPr>
          <a:r>
            <a:rPr lang="es-ES" sz="1600" b="0" i="1" dirty="0">
              <a:solidFill>
                <a:srgbClr val="2C3E50"/>
              </a:solidFill>
              <a:effectLst/>
              <a:latin typeface="Calibri Light" panose="020F0302020204030204" pitchFamily="34" charset="0"/>
              <a:cs typeface="Calibri Light" panose="020F0302020204030204" pitchFamily="34" charset="0"/>
            </a:rPr>
            <a:t>Potencia relativa en las principales bandas de frecuencia (solo para EEG y EOG)</a:t>
          </a:r>
        </a:p>
      </dgm:t>
    </dgm:pt>
    <dgm:pt modelId="{E6992D0F-21D9-4D5B-A57C-C0EFE5CE365D}" type="parTrans" cxnId="{5864FE47-A8A6-4627-AF51-B3D6F1A824CD}">
      <dgm:prSet/>
      <dgm:spPr/>
      <dgm:t>
        <a:bodyPr/>
        <a:lstStyle/>
        <a:p>
          <a:endParaRPr lang="es-ES"/>
        </a:p>
      </dgm:t>
    </dgm:pt>
    <dgm:pt modelId="{5A417CDC-FD2D-4A7E-B1C2-FCB1C95C5DF3}" type="sibTrans" cxnId="{5864FE47-A8A6-4627-AF51-B3D6F1A824CD}">
      <dgm:prSet/>
      <dgm:spPr/>
      <dgm:t>
        <a:bodyPr/>
        <a:lstStyle/>
        <a:p>
          <a:endParaRPr lang="es-ES"/>
        </a:p>
      </dgm:t>
    </dgm:pt>
    <dgm:pt modelId="{10090CB1-06F8-42A3-81ED-9204B045B5E4}">
      <dgm:prSet custT="1"/>
      <dgm:spPr/>
      <dgm:t>
        <a:bodyPr/>
        <a:lstStyle/>
        <a:p>
          <a:pPr>
            <a:buFont typeface="Arial" panose="020B0604020202020204" pitchFamily="34" charset="0"/>
            <a:buChar char="•"/>
          </a:pPr>
          <a:r>
            <a:rPr lang="es-ES" sz="1600" b="0" i="1" dirty="0">
              <a:solidFill>
                <a:srgbClr val="2C3E50"/>
              </a:solidFill>
              <a:effectLst/>
              <a:latin typeface="Calibri Light" panose="020F0302020204030204" pitchFamily="34" charset="0"/>
              <a:cs typeface="Calibri Light" panose="020F0302020204030204" pitchFamily="34" charset="0"/>
            </a:rPr>
            <a:t>Relaciones de potencia (por ejemplo, delta/beta)</a:t>
          </a:r>
        </a:p>
      </dgm:t>
    </dgm:pt>
    <dgm:pt modelId="{57100B81-7E26-4D90-864F-5639B052F11C}" type="parTrans" cxnId="{C26D15CD-AF85-4842-BAA1-E5022953FFDC}">
      <dgm:prSet/>
      <dgm:spPr/>
      <dgm:t>
        <a:bodyPr/>
        <a:lstStyle/>
        <a:p>
          <a:endParaRPr lang="es-ES"/>
        </a:p>
      </dgm:t>
    </dgm:pt>
    <dgm:pt modelId="{E5675AFC-FD1D-4CCD-B176-072AA8CDD5A1}" type="sibTrans" cxnId="{C26D15CD-AF85-4842-BAA1-E5022953FFDC}">
      <dgm:prSet/>
      <dgm:spPr/>
      <dgm:t>
        <a:bodyPr/>
        <a:lstStyle/>
        <a:p>
          <a:endParaRPr lang="es-ES"/>
        </a:p>
      </dgm:t>
    </dgm:pt>
    <dgm:pt modelId="{E09BF05A-21D6-4699-9D4B-53F90477A6E8}">
      <dgm:prSet custT="1"/>
      <dgm:spPr/>
      <dgm:t>
        <a:bodyPr/>
        <a:lstStyle/>
        <a:p>
          <a:pPr>
            <a:buFont typeface="Arial" panose="020B0604020202020204" pitchFamily="34" charset="0"/>
            <a:buChar char="•"/>
          </a:pPr>
          <a:r>
            <a:rPr lang="es-ES" sz="1600" b="0" i="1" dirty="0">
              <a:solidFill>
                <a:srgbClr val="2C3E50"/>
              </a:solidFill>
              <a:effectLst/>
              <a:latin typeface="Calibri Light" panose="020F0302020204030204" pitchFamily="34" charset="0"/>
              <a:cs typeface="Calibri Light" panose="020F0302020204030204" pitchFamily="34" charset="0"/>
            </a:rPr>
            <a:t>Entropía de permutación</a:t>
          </a:r>
        </a:p>
      </dgm:t>
    </dgm:pt>
    <dgm:pt modelId="{00A75738-B32D-4F24-BC2B-D04785088F81}" type="parTrans" cxnId="{405ADB0E-1365-4884-9BCF-F25E14F92F9F}">
      <dgm:prSet/>
      <dgm:spPr/>
      <dgm:t>
        <a:bodyPr/>
        <a:lstStyle/>
        <a:p>
          <a:endParaRPr lang="es-ES"/>
        </a:p>
      </dgm:t>
    </dgm:pt>
    <dgm:pt modelId="{B79F960A-9151-4537-BDFB-9F3FB66269AD}" type="sibTrans" cxnId="{405ADB0E-1365-4884-9BCF-F25E14F92F9F}">
      <dgm:prSet/>
      <dgm:spPr/>
      <dgm:t>
        <a:bodyPr/>
        <a:lstStyle/>
        <a:p>
          <a:endParaRPr lang="es-ES"/>
        </a:p>
      </dgm:t>
    </dgm:pt>
    <dgm:pt modelId="{E90D081C-0AB9-4799-96F0-13B92B801D4A}">
      <dgm:prSet custT="1"/>
      <dgm:spPr/>
      <dgm:t>
        <a:bodyPr/>
        <a:lstStyle/>
        <a:p>
          <a:pPr>
            <a:buFont typeface="Arial" panose="020B0604020202020204" pitchFamily="34" charset="0"/>
            <a:buChar char="•"/>
          </a:pPr>
          <a:r>
            <a:rPr lang="es-ES" sz="1600" b="0" i="1" dirty="0">
              <a:solidFill>
                <a:srgbClr val="2C3E50"/>
              </a:solidFill>
              <a:effectLst/>
              <a:latin typeface="Calibri Light" panose="020F0302020204030204" pitchFamily="34" charset="0"/>
              <a:cs typeface="Calibri Light" panose="020F0302020204030204" pitchFamily="34" charset="0"/>
            </a:rPr>
            <a:t>Dimensión fractal de Higuchi y </a:t>
          </a:r>
          <a:r>
            <a:rPr lang="es-ES" sz="1600" b="0" i="1" dirty="0" err="1">
              <a:solidFill>
                <a:srgbClr val="2C3E50"/>
              </a:solidFill>
              <a:effectLst/>
              <a:latin typeface="Calibri Light" panose="020F0302020204030204" pitchFamily="34" charset="0"/>
              <a:cs typeface="Calibri Light" panose="020F0302020204030204" pitchFamily="34" charset="0"/>
            </a:rPr>
            <a:t>Petrosian</a:t>
          </a:r>
          <a:endParaRPr lang="es-ES" sz="1600" b="0" i="1" dirty="0">
            <a:solidFill>
              <a:srgbClr val="2C3E50"/>
            </a:solidFill>
            <a:effectLst/>
            <a:latin typeface="Calibri Light" panose="020F0302020204030204" pitchFamily="34" charset="0"/>
            <a:cs typeface="Calibri Light" panose="020F0302020204030204" pitchFamily="34" charset="0"/>
          </a:endParaRPr>
        </a:p>
      </dgm:t>
    </dgm:pt>
    <dgm:pt modelId="{4249B75A-3427-4078-87A8-C7C6F4E6FD01}" type="parTrans" cxnId="{51D21CCA-CE3B-4B35-B26D-8B2F099A748A}">
      <dgm:prSet/>
      <dgm:spPr/>
      <dgm:t>
        <a:bodyPr/>
        <a:lstStyle/>
        <a:p>
          <a:endParaRPr lang="es-ES"/>
        </a:p>
      </dgm:t>
    </dgm:pt>
    <dgm:pt modelId="{28390914-B978-4AE5-AC60-22C8840DF74A}" type="sibTrans" cxnId="{51D21CCA-CE3B-4B35-B26D-8B2F099A748A}">
      <dgm:prSet/>
      <dgm:spPr/>
      <dgm:t>
        <a:bodyPr/>
        <a:lstStyle/>
        <a:p>
          <a:endParaRPr lang="es-ES"/>
        </a:p>
      </dgm:t>
    </dgm:pt>
    <dgm:pt modelId="{43734BF1-6539-4BC4-AC41-1AEEE5872F4B}" type="pres">
      <dgm:prSet presAssocID="{476A1557-A390-4A85-8629-6E137991BCD0}" presName="linearFlow" presStyleCnt="0">
        <dgm:presLayoutVars>
          <dgm:dir/>
          <dgm:animLvl val="lvl"/>
          <dgm:resizeHandles val="exact"/>
        </dgm:presLayoutVars>
      </dgm:prSet>
      <dgm:spPr/>
    </dgm:pt>
    <dgm:pt modelId="{23D56FBE-05AD-43B0-B52C-267CA4179E51}" type="pres">
      <dgm:prSet presAssocID="{771C9AD9-81F7-40C1-B8F6-55DF59E4F9E4}" presName="composite" presStyleCnt="0"/>
      <dgm:spPr/>
    </dgm:pt>
    <dgm:pt modelId="{ABB2F13C-895F-4917-A1E0-AED8D20F3661}" type="pres">
      <dgm:prSet presAssocID="{771C9AD9-81F7-40C1-B8F6-55DF59E4F9E4}" presName="parentText" presStyleLbl="alignNode1" presStyleIdx="0" presStyleCnt="1">
        <dgm:presLayoutVars>
          <dgm:chMax val="1"/>
          <dgm:bulletEnabled val="1"/>
        </dgm:presLayoutVars>
      </dgm:prSet>
      <dgm:spPr/>
    </dgm:pt>
    <dgm:pt modelId="{98D87B44-2DC3-4054-8185-EC96C28EE4D6}" type="pres">
      <dgm:prSet presAssocID="{771C9AD9-81F7-40C1-B8F6-55DF59E4F9E4}" presName="descendantText" presStyleLbl="alignAcc1" presStyleIdx="0" presStyleCnt="1" custScaleY="256262" custLinFactNeighborX="-760" custLinFactNeighborY="-1320">
        <dgm:presLayoutVars>
          <dgm:bulletEnabled val="1"/>
        </dgm:presLayoutVars>
      </dgm:prSet>
      <dgm:spPr/>
    </dgm:pt>
  </dgm:ptLst>
  <dgm:cxnLst>
    <dgm:cxn modelId="{405ADB0E-1365-4884-9BCF-F25E14F92F9F}" srcId="{771C9AD9-81F7-40C1-B8F6-55DF59E4F9E4}" destId="{E09BF05A-21D6-4699-9D4B-53F90477A6E8}" srcOrd="8" destOrd="0" parTransId="{00A75738-B32D-4F24-BC2B-D04785088F81}" sibTransId="{B79F960A-9151-4537-BDFB-9F3FB66269AD}"/>
    <dgm:cxn modelId="{E7A06F17-933A-4590-9EB8-5820C01E468D}" type="presOf" srcId="{10090CB1-06F8-42A3-81ED-9204B045B5E4}" destId="{98D87B44-2DC3-4054-8185-EC96C28EE4D6}" srcOrd="0" destOrd="7" presId="urn:microsoft.com/office/officeart/2005/8/layout/chevron2"/>
    <dgm:cxn modelId="{2EC91834-1B69-4035-B93E-4B5CE3A1BCFF}" srcId="{771C9AD9-81F7-40C1-B8F6-55DF59E4F9E4}" destId="{2A8ABC5D-1AEB-44B3-9F4A-93E7E712A073}" srcOrd="4" destOrd="0" parTransId="{626D357C-645D-4BB4-9277-A15F94DE01FE}" sibTransId="{B911E00E-5824-44AE-90B3-131BA23809CC}"/>
    <dgm:cxn modelId="{4A3EB93A-E084-4788-BA03-5D1C108ADA46}" type="presOf" srcId="{ED31248A-1E44-4EF0-82BA-976C92F64850}" destId="{98D87B44-2DC3-4054-8185-EC96C28EE4D6}" srcOrd="0" destOrd="1" presId="urn:microsoft.com/office/officeart/2005/8/layout/chevron2"/>
    <dgm:cxn modelId="{4BC9A964-9C44-4DF6-9A1F-95960F97DD9E}" type="presOf" srcId="{4F4C3A7E-0946-4073-A189-E5C82E950958}" destId="{98D87B44-2DC3-4054-8185-EC96C28EE4D6}" srcOrd="0" destOrd="5" presId="urn:microsoft.com/office/officeart/2005/8/layout/chevron2"/>
    <dgm:cxn modelId="{60466E66-98CC-4022-8A34-76155E57CAED}" type="presOf" srcId="{E90D081C-0AB9-4799-96F0-13B92B801D4A}" destId="{98D87B44-2DC3-4054-8185-EC96C28EE4D6}" srcOrd="0" destOrd="9" presId="urn:microsoft.com/office/officeart/2005/8/layout/chevron2"/>
    <dgm:cxn modelId="{451A2B67-7B7B-4DF8-8667-D8447EB93719}" type="presOf" srcId="{CC3105E6-BC48-46F0-9F07-01B84B6FFC68}" destId="{98D87B44-2DC3-4054-8185-EC96C28EE4D6}" srcOrd="0" destOrd="2" presId="urn:microsoft.com/office/officeart/2005/8/layout/chevron2"/>
    <dgm:cxn modelId="{5864FE47-A8A6-4627-AF51-B3D6F1A824CD}" srcId="{771C9AD9-81F7-40C1-B8F6-55DF59E4F9E4}" destId="{9B3CA6BB-CBCF-49B6-BEA2-D038153A6E26}" srcOrd="6" destOrd="0" parTransId="{E6992D0F-21D9-4D5B-A57C-C0EFE5CE365D}" sibTransId="{5A417CDC-FD2D-4A7E-B1C2-FCB1C95C5DF3}"/>
    <dgm:cxn modelId="{F4E2D948-FFDB-45C9-AFC7-A9807E1A7797}" type="presOf" srcId="{E09BF05A-21D6-4699-9D4B-53F90477A6E8}" destId="{98D87B44-2DC3-4054-8185-EC96C28EE4D6}" srcOrd="0" destOrd="8" presId="urn:microsoft.com/office/officeart/2005/8/layout/chevron2"/>
    <dgm:cxn modelId="{9409624B-9472-44CB-81B2-BE828FA0BF9E}" type="presOf" srcId="{1D64D3C1-A68D-47F1-A093-6B8B8EDAAF62}" destId="{98D87B44-2DC3-4054-8185-EC96C28EE4D6}" srcOrd="0" destOrd="0" presId="urn:microsoft.com/office/officeart/2005/8/layout/chevron2"/>
    <dgm:cxn modelId="{B6E17C6F-6C22-44A0-9FAC-A97A3B7C3849}" type="presOf" srcId="{771C9AD9-81F7-40C1-B8F6-55DF59E4F9E4}" destId="{ABB2F13C-895F-4917-A1E0-AED8D20F3661}" srcOrd="0" destOrd="0" presId="urn:microsoft.com/office/officeart/2005/8/layout/chevron2"/>
    <dgm:cxn modelId="{5200FF7A-A9F8-4B8B-B971-E103EF575E05}" type="presOf" srcId="{05165CBE-FFD7-42D6-BEF6-7891D38084EA}" destId="{98D87B44-2DC3-4054-8185-EC96C28EE4D6}" srcOrd="0" destOrd="3" presId="urn:microsoft.com/office/officeart/2005/8/layout/chevron2"/>
    <dgm:cxn modelId="{7FF37BA4-9BBD-4B6E-B483-49DEA3824235}" srcId="{771C9AD9-81F7-40C1-B8F6-55DF59E4F9E4}" destId="{4F4C3A7E-0946-4073-A189-E5C82E950958}" srcOrd="5" destOrd="0" parTransId="{870C4FC0-658D-44D9-8B63-84F23976973D}" sibTransId="{1A3DAC3B-064B-4189-944F-10EB5F634F04}"/>
    <dgm:cxn modelId="{7106BDB2-E057-4243-9B99-D02D85D56117}" srcId="{771C9AD9-81F7-40C1-B8F6-55DF59E4F9E4}" destId="{05165CBE-FFD7-42D6-BEF6-7891D38084EA}" srcOrd="3" destOrd="0" parTransId="{570F5C83-2D07-4643-BFD8-9426A62ED0A6}" sibTransId="{65DA3B3F-7CDA-4E91-87B8-05580CF0BE48}"/>
    <dgm:cxn modelId="{73FF59B4-02E8-428D-86E7-CA23FBD42DC2}" srcId="{476A1557-A390-4A85-8629-6E137991BCD0}" destId="{771C9AD9-81F7-40C1-B8F6-55DF59E4F9E4}" srcOrd="0" destOrd="0" parTransId="{D76CA6C0-D16B-4E0D-BC50-CF9F5A3C9FEA}" sibTransId="{E2330CF6-2946-4456-ABE4-A40D6DD8D4D7}"/>
    <dgm:cxn modelId="{D26354B9-00C5-42EA-9848-CF7B550B54AF}" type="presOf" srcId="{2A8ABC5D-1AEB-44B3-9F4A-93E7E712A073}" destId="{98D87B44-2DC3-4054-8185-EC96C28EE4D6}" srcOrd="0" destOrd="4" presId="urn:microsoft.com/office/officeart/2005/8/layout/chevron2"/>
    <dgm:cxn modelId="{1C0759C1-23BC-4D2A-BDF7-5F6CC6C709C7}" srcId="{771C9AD9-81F7-40C1-B8F6-55DF59E4F9E4}" destId="{CC3105E6-BC48-46F0-9F07-01B84B6FFC68}" srcOrd="2" destOrd="0" parTransId="{F7808BA7-4D5B-4A9F-B80C-9BE9E05C77C6}" sibTransId="{8C7217DB-91F4-4F67-BD8D-8F8CB7D19E3A}"/>
    <dgm:cxn modelId="{CE9110C3-B9B1-4850-A13D-787D24573E8D}" srcId="{771C9AD9-81F7-40C1-B8F6-55DF59E4F9E4}" destId="{ED31248A-1E44-4EF0-82BA-976C92F64850}" srcOrd="1" destOrd="0" parTransId="{FFC9799A-9B05-4086-B74A-EDD8853C9967}" sibTransId="{D8BFFEA7-E43A-43BC-9925-BE677487452A}"/>
    <dgm:cxn modelId="{51D21CCA-CE3B-4B35-B26D-8B2F099A748A}" srcId="{771C9AD9-81F7-40C1-B8F6-55DF59E4F9E4}" destId="{E90D081C-0AB9-4799-96F0-13B92B801D4A}" srcOrd="9" destOrd="0" parTransId="{4249B75A-3427-4078-87A8-C7C6F4E6FD01}" sibTransId="{28390914-B978-4AE5-AC60-22C8840DF74A}"/>
    <dgm:cxn modelId="{C26D15CD-AF85-4842-BAA1-E5022953FFDC}" srcId="{771C9AD9-81F7-40C1-B8F6-55DF59E4F9E4}" destId="{10090CB1-06F8-42A3-81ED-9204B045B5E4}" srcOrd="7" destOrd="0" parTransId="{57100B81-7E26-4D90-864F-5639B052F11C}" sibTransId="{E5675AFC-FD1D-4CCD-B176-072AA8CDD5A1}"/>
    <dgm:cxn modelId="{696685D0-919B-4D60-A833-F3216B7F2F50}" type="presOf" srcId="{9B3CA6BB-CBCF-49B6-BEA2-D038153A6E26}" destId="{98D87B44-2DC3-4054-8185-EC96C28EE4D6}" srcOrd="0" destOrd="6" presId="urn:microsoft.com/office/officeart/2005/8/layout/chevron2"/>
    <dgm:cxn modelId="{50B18AFC-6747-4E14-A05B-BB128057E351}" type="presOf" srcId="{476A1557-A390-4A85-8629-6E137991BCD0}" destId="{43734BF1-6539-4BC4-AC41-1AEEE5872F4B}" srcOrd="0" destOrd="0" presId="urn:microsoft.com/office/officeart/2005/8/layout/chevron2"/>
    <dgm:cxn modelId="{4C4FBBFC-F02B-461C-AA6B-F523ECA78212}" srcId="{771C9AD9-81F7-40C1-B8F6-55DF59E4F9E4}" destId="{1D64D3C1-A68D-47F1-A093-6B8B8EDAAF62}" srcOrd="0" destOrd="0" parTransId="{B0324210-A58D-4569-90C8-188490C8A306}" sibTransId="{156092F5-DB33-4CC4-8F30-F619149C2442}"/>
    <dgm:cxn modelId="{356463A7-B531-446C-80BC-EA6AAE6DCC4E}" type="presParOf" srcId="{43734BF1-6539-4BC4-AC41-1AEEE5872F4B}" destId="{23D56FBE-05AD-43B0-B52C-267CA4179E51}" srcOrd="0" destOrd="0" presId="urn:microsoft.com/office/officeart/2005/8/layout/chevron2"/>
    <dgm:cxn modelId="{F8D25F12-307E-416D-873B-66F4C9F15DC1}" type="presParOf" srcId="{23D56FBE-05AD-43B0-B52C-267CA4179E51}" destId="{ABB2F13C-895F-4917-A1E0-AED8D20F3661}" srcOrd="0" destOrd="0" presId="urn:microsoft.com/office/officeart/2005/8/layout/chevron2"/>
    <dgm:cxn modelId="{17F2D0F8-65D5-4380-B5D0-416F07955779}" type="presParOf" srcId="{23D56FBE-05AD-43B0-B52C-267CA4179E51}" destId="{98D87B44-2DC3-4054-8185-EC96C28EE4D6}" srcOrd="1" destOrd="0" presId="urn:microsoft.com/office/officeart/2005/8/layout/chevron2"/>
  </dgm:cxnLst>
  <dgm:bg>
    <a:solidFill>
      <a:schemeClr val="accent2">
        <a:lumMod val="20000"/>
        <a:lumOff val="80000"/>
      </a:schemeClr>
    </a:solid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r>
            <a:rPr lang="en-US" sz="700" b="1" kern="1200" dirty="0">
              <a:solidFill>
                <a:prstClr val="white"/>
              </a:solidFill>
              <a:latin typeface="Georgia"/>
              <a:ea typeface="+mn-ea"/>
              <a:cs typeface="+mn-cs"/>
            </a:rPr>
            <a:t>Feature</a:t>
          </a:r>
          <a:r>
            <a:rPr lang="en-US" sz="700" b="1" kern="1200" dirty="0"/>
            <a:t>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a:xfrm>
          <a:off x="1627117" y="251944"/>
          <a:ext cx="1045978" cy="358677"/>
        </a:xfrm>
        <a:prstGeom prst="chevron">
          <a:avLst/>
        </a:prstGeom>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r>
            <a:rPr lang="en-US" sz="700" b="1" kern="1200" dirty="0">
              <a:solidFill>
                <a:prstClr val="white"/>
              </a:solidFill>
              <a:latin typeface="Georgia"/>
              <a:ea typeface="+mn-ea"/>
              <a:cs typeface="+mn-cs"/>
            </a:rPr>
            <a:t>Feature</a:t>
          </a:r>
          <a:r>
            <a:rPr lang="en-US" sz="700" b="1" kern="1200" dirty="0"/>
            <a:t>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a:xfrm>
          <a:off x="1627117" y="251944"/>
          <a:ext cx="1045978" cy="358677"/>
        </a:xfrm>
        <a:prstGeom prst="chevron">
          <a:avLst/>
        </a:prstGeom>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dgm:t>
        <a:bodyPr/>
        <a:lstStyle/>
        <a:p>
          <a:r>
            <a:rPr lang="en-US" sz="700" b="1" noProof="0" dirty="0"/>
            <a:t>Channels Processing</a:t>
          </a:r>
          <a:endParaRPr lang="en-US" sz="700" b="1" dirty="0"/>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pPr/>
      <dgm:t>
        <a:bodyPr/>
        <a:lstStyle/>
        <a:p>
          <a:r>
            <a:rPr lang="en-US" sz="700" b="1" dirty="0"/>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r>
            <a:rPr lang="en-US" sz="700" b="1" kern="1200" dirty="0">
              <a:solidFill>
                <a:prstClr val="white"/>
              </a:solidFill>
              <a:latin typeface="Georgia"/>
              <a:ea typeface="+mn-ea"/>
              <a:cs typeface="+mn-cs"/>
            </a:rPr>
            <a:t>Feature</a:t>
          </a:r>
          <a:r>
            <a:rPr lang="en-US" sz="700" b="1" kern="1200" dirty="0"/>
            <a:t>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a:xfrm>
          <a:off x="1627117" y="251944"/>
          <a:ext cx="1045978" cy="358677"/>
        </a:xfrm>
        <a:prstGeom prst="chevron">
          <a:avLst/>
        </a:prstGeom>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dgm:t>
        <a:bodyPr/>
        <a:lstStyle/>
        <a:p>
          <a:r>
            <a:rPr lang="en-US" sz="700" b="1" noProof="0" dirty="0"/>
            <a:t>Channels Processing</a:t>
          </a:r>
          <a:endParaRPr lang="en-US" sz="700" b="1" dirty="0"/>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pPr/>
      <dgm:t>
        <a:bodyPr/>
        <a:lstStyle/>
        <a:p>
          <a:r>
            <a:rPr lang="en-US" sz="700" b="1" dirty="0"/>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pPr/>
      <dgm:t>
        <a:bodyPr/>
        <a:lstStyle/>
        <a:p>
          <a:r>
            <a:rPr lang="en-US" sz="700" b="1" dirty="0"/>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Results</a:t>
          </a:r>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Discussion &amp; Conclusions</a:t>
          </a:r>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a:xfrm>
          <a:off x="3604838" y="207567"/>
          <a:ext cx="934241" cy="447431"/>
        </a:xfrm>
        <a:prstGeom prst="chevron">
          <a:avLst/>
        </a:prstGeom>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a:xfrm>
          <a:off x="4417765" y="198027"/>
          <a:ext cx="1082518" cy="466511"/>
        </a:xfrm>
        <a:prstGeom prst="chevron">
          <a:avLst/>
        </a:prstGeom>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pPr/>
      <dgm:t>
        <a:bodyPr/>
        <a:lstStyle/>
        <a:p>
          <a:r>
            <a:rPr lang="en-US" sz="700" b="1" dirty="0"/>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tyle>
          <a:lnRef idx="0">
            <a:schemeClr val="accent6"/>
          </a:lnRef>
          <a:fillRef idx="3">
            <a:schemeClr val="accent6"/>
          </a:fillRef>
          <a:effectRef idx="3">
            <a:schemeClr val="accent6"/>
          </a:effectRef>
          <a:fontRef idx="minor">
            <a:schemeClr val="lt1"/>
          </a:fontRef>
        </dgm:style>
      </dgm:prSet>
      <dgm:spPr>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gm:spPr>
      <dgm:t>
        <a:bodyPr spcFirstLastPara="0" vert="horz" wrap="square" lIns="28004"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Results</a:t>
          </a:r>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Discussion &amp; Conclusions</a:t>
          </a:r>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a:xfrm>
          <a:off x="3604838" y="207567"/>
          <a:ext cx="934241" cy="447431"/>
        </a:xfrm>
        <a:prstGeom prst="chevron">
          <a:avLst/>
        </a:prstGeom>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a:xfrm>
          <a:off x="4417765" y="198027"/>
          <a:ext cx="1082518" cy="466511"/>
        </a:xfrm>
        <a:prstGeom prst="chevron">
          <a:avLst/>
        </a:prstGeom>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r>
            <a:rPr lang="en-US" sz="700" b="1" kern="1200" noProof="0" dirty="0"/>
            <a:t>Channels </a:t>
          </a:r>
          <a:r>
            <a:rPr lang="en-US" sz="700" b="1" kern="1200" noProof="0" dirty="0">
              <a:solidFill>
                <a:prstClr val="white"/>
              </a:solidFill>
              <a:latin typeface="Georgia"/>
              <a:ea typeface="+mn-ea"/>
              <a:cs typeface="+mn-cs"/>
            </a:rPr>
            <a:t>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r>
            <a:rPr lang="en-US" sz="700" b="1" kern="1200" dirty="0"/>
            <a:t>Feature </a:t>
          </a:r>
          <a:r>
            <a:rPr lang="en-US" sz="700" b="1" i="0" kern="1200" dirty="0">
              <a:solidFill>
                <a:prstClr val="white"/>
              </a:solidFill>
              <a:latin typeface="Georgia"/>
              <a:ea typeface="+mn-ea"/>
              <a:cs typeface="+mn-cs"/>
            </a:rPr>
            <a:t>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Results</a:t>
          </a:r>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a:xfrm>
          <a:off x="1627117" y="251944"/>
          <a:ext cx="1045978" cy="358677"/>
        </a:xfrm>
        <a:prstGeom prst="chevron">
          <a:avLst/>
        </a:prstGeom>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a:xfrm>
          <a:off x="3604838" y="207567"/>
          <a:ext cx="934241" cy="447431"/>
        </a:xfrm>
        <a:prstGeom prst="chevron">
          <a:avLst/>
        </a:prstGeom>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a:xfrm>
          <a:off x="4417765" y="198027"/>
          <a:ext cx="1082518" cy="466511"/>
        </a:xfrm>
        <a:prstGeom prst="chevron">
          <a:avLst/>
        </a:prstGeom>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r>
            <a:rPr lang="en-US" sz="700" b="1" kern="1200" noProof="0" dirty="0"/>
            <a:t>Channels </a:t>
          </a:r>
          <a:r>
            <a:rPr lang="en-US" sz="700" b="1" kern="1200" noProof="0" dirty="0">
              <a:solidFill>
                <a:prstClr val="white"/>
              </a:solidFill>
              <a:latin typeface="Georgia"/>
              <a:ea typeface="+mn-ea"/>
              <a:cs typeface="+mn-cs"/>
            </a:rPr>
            <a:t>Processing</a:t>
          </a:r>
          <a:endParaRPr lang="en-US" sz="700" b="1" kern="1200" dirty="0">
            <a:solidFill>
              <a:prstClr val="white"/>
            </a:solidFill>
            <a:latin typeface="Georgia"/>
            <a:ea typeface="+mn-ea"/>
            <a:cs typeface="+mn-cs"/>
          </a:endParaRPr>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r>
            <a:rPr lang="en-US" sz="700" b="1" kern="1200" dirty="0"/>
            <a:t>Feature </a:t>
          </a:r>
          <a:r>
            <a:rPr lang="en-US" sz="700" b="1" i="0" kern="1200" dirty="0">
              <a:solidFill>
                <a:prstClr val="white"/>
              </a:solidFill>
              <a:latin typeface="Georgia"/>
              <a:ea typeface="+mn-ea"/>
              <a:cs typeface="+mn-cs"/>
            </a:rPr>
            <a:t>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Results</a:t>
          </a:r>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tyle>
          <a:lnRef idx="0">
            <a:schemeClr val="accent6"/>
          </a:lnRef>
          <a:fillRef idx="3">
            <a:schemeClr val="accent6"/>
          </a:fillRef>
          <a:effectRef idx="3">
            <a:schemeClr val="accent6"/>
          </a:effectRef>
          <a:fontRef idx="minor">
            <a:schemeClr val="lt1"/>
          </a:fontRef>
        </dgm:style>
      </dgm:prSet>
      <dgm:spPr>
        <a:ln/>
      </dgm:spPr>
      <dgm:t>
        <a:bodyPr spcFirstLastPara="0" vert="horz" wrap="square" lIns="37338" tIns="18669" rIns="9335" bIns="18669" numCol="1" spcCol="1270" anchor="ctr" anchorCtr="0"/>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a:xfrm>
          <a:off x="2524" y="246269"/>
          <a:ext cx="845924" cy="370028"/>
        </a:xfrm>
        <a:prstGeom prst="homePlate">
          <a:avLst/>
        </a:prstGeom>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a:xfrm>
          <a:off x="727134" y="246269"/>
          <a:ext cx="1021296" cy="370028"/>
        </a:xfrm>
        <a:prstGeom prst="chevron">
          <a:avLst/>
        </a:prstGeom>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a:xfrm>
          <a:off x="1627117" y="251944"/>
          <a:ext cx="1045978" cy="358677"/>
        </a:xfrm>
        <a:prstGeom prst="chevron">
          <a:avLst/>
        </a:prstGeom>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a:xfrm>
          <a:off x="2551781" y="232380"/>
          <a:ext cx="1174371" cy="397806"/>
        </a:xfrm>
        <a:prstGeom prst="chevron">
          <a:avLst/>
        </a:prstGeom>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a:xfrm>
          <a:off x="3604838" y="207567"/>
          <a:ext cx="934241" cy="447431"/>
        </a:xfrm>
        <a:prstGeom prst="chevron">
          <a:avLst/>
        </a:prstGeom>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a:xfrm>
          <a:off x="4417765" y="198027"/>
          <a:ext cx="1082518" cy="466511"/>
        </a:xfrm>
        <a:prstGeom prst="chevron">
          <a:avLst/>
        </a:prstGeom>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dgm:t>
        <a:bodyPr/>
        <a:lstStyle/>
        <a:p>
          <a:r>
            <a:rPr lang="en-US" sz="700" b="1" noProof="0" dirty="0"/>
            <a:t>Channels Processing</a:t>
          </a:r>
          <a:endParaRPr lang="en-US" sz="700" b="1" dirty="0"/>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pPr/>
      <dgm:t>
        <a:bodyPr/>
        <a:lstStyle/>
        <a:p>
          <a:r>
            <a:rPr lang="en-US" sz="700" b="1" dirty="0"/>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dgm:t>
        <a:bodyPr/>
        <a:lstStyle/>
        <a:p>
          <a:r>
            <a:rPr lang="en-US" sz="700" b="1" noProof="0" dirty="0"/>
            <a:t>Channels Processing</a:t>
          </a:r>
          <a:endParaRPr lang="en-US" sz="700" b="1" dirty="0"/>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pPr/>
      <dgm:t>
        <a:bodyPr/>
        <a:lstStyle/>
        <a:p>
          <a:r>
            <a:rPr lang="en-US" sz="700" b="1" dirty="0"/>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dgm:t>
        <a:bodyPr/>
        <a:lstStyle/>
        <a:p>
          <a:r>
            <a:rPr lang="en-US" sz="700" b="1" noProof="0" dirty="0"/>
            <a:t>Channels Processing</a:t>
          </a:r>
          <a:endParaRPr lang="en-US" sz="700" b="1" dirty="0"/>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pPr/>
      <dgm:t>
        <a:bodyPr/>
        <a:lstStyle/>
        <a:p>
          <a:r>
            <a:rPr lang="en-US" sz="700" b="1" dirty="0"/>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9F4AEA-4A33-481A-B586-20CE5FCBF6EB}" type="doc">
      <dgm:prSet loTypeId="urn:microsoft.com/office/officeart/2008/layout/CircularPictureCallout" loCatId="picture" qsTypeId="urn:microsoft.com/office/officeart/2005/8/quickstyle/simple5" qsCatId="simple" csTypeId="urn:microsoft.com/office/officeart/2005/8/colors/accent1_2" csCatId="accent1" phldr="1"/>
      <dgm:spPr/>
      <dgm:t>
        <a:bodyPr/>
        <a:lstStyle/>
        <a:p>
          <a:endParaRPr lang="es-ES"/>
        </a:p>
      </dgm:t>
    </dgm:pt>
    <dgm:pt modelId="{8F377DA7-305E-4BE3-A123-4AB332A44BE3}">
      <dgm:prSet phldrT="[Texto]"/>
      <dgm:spPr/>
      <dgm:t>
        <a:bodyPr/>
        <a:lstStyle/>
        <a:p>
          <a:r>
            <a:rPr lang="es-ES" dirty="0"/>
            <a:t>Artifact</a:t>
          </a:r>
        </a:p>
      </dgm:t>
    </dgm:pt>
    <dgm:pt modelId="{06D21964-F24C-419A-AA09-D90EA3E10F8F}" type="parTrans" cxnId="{572BBC5B-30D9-4220-899F-DF679CAE3D11}">
      <dgm:prSet/>
      <dgm:spPr/>
      <dgm:t>
        <a:bodyPr/>
        <a:lstStyle/>
        <a:p>
          <a:endParaRPr lang="es-ES"/>
        </a:p>
      </dgm:t>
    </dgm:pt>
    <dgm:pt modelId="{99FE388F-5EFB-49A3-B4DD-C4CA60F79E0A}" type="sibTrans" cxnId="{572BBC5B-30D9-4220-899F-DF679CAE3D11}">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t>
        <a:bodyPr/>
        <a:lstStyle/>
        <a:p>
          <a:endParaRPr lang="es-ES"/>
        </a:p>
      </dgm:t>
    </dgm:pt>
    <dgm:pt modelId="{B47FD8AD-7129-4E73-B91A-B08176862349}">
      <dgm:prSet phldrT="[Texto]"/>
      <dgm:spPr/>
      <dgm:t>
        <a:bodyPr/>
        <a:lstStyle/>
        <a:p>
          <a:r>
            <a:rPr lang="es-ES" b="1" i="0" dirty="0">
              <a:effectLst/>
              <a:latin typeface="Söhne"/>
            </a:rPr>
            <a:t>Movimientos Oculares (EOG)</a:t>
          </a:r>
          <a:endParaRPr lang="es-ES" dirty="0"/>
        </a:p>
      </dgm:t>
    </dgm:pt>
    <dgm:pt modelId="{EF98C46A-1736-433F-8972-C4B19F6FB1AA}" type="parTrans" cxnId="{4F235A78-54E5-409D-9A5E-97D0A341D3AE}">
      <dgm:prSet/>
      <dgm:spPr/>
      <dgm:t>
        <a:bodyPr/>
        <a:lstStyle/>
        <a:p>
          <a:endParaRPr lang="es-ES"/>
        </a:p>
      </dgm:t>
    </dgm:pt>
    <dgm:pt modelId="{45F9FBFE-BAC2-40C2-96BF-0CCB2256C6D1}" type="sibTrans" cxnId="{4F235A78-54E5-409D-9A5E-97D0A341D3AE}">
      <dgm:prSet/>
      <dgm:spPr>
        <a:blipFill>
          <a:blip xmlns:r="http://schemas.openxmlformats.org/officeDocument/2006/relationships" r:embed="rId2"/>
          <a:srcRect/>
          <a:stretch>
            <a:fillRect l="-11000" r="-11000"/>
          </a:stretch>
        </a:blipFill>
      </dgm:spPr>
      <dgm:t>
        <a:bodyPr/>
        <a:lstStyle/>
        <a:p>
          <a:endParaRPr lang="es-ES"/>
        </a:p>
      </dgm:t>
    </dgm:pt>
    <dgm:pt modelId="{E9B3714A-4C95-4007-ABE7-3C1CAAA9ECBE}">
      <dgm:prSet phldrT="[Texto]"/>
      <dgm:spPr/>
      <dgm:t>
        <a:bodyPr/>
        <a:lstStyle/>
        <a:p>
          <a:r>
            <a:rPr lang="es-ES" b="1" i="0">
              <a:effectLst/>
              <a:latin typeface="Söhne"/>
            </a:rPr>
            <a:t>Movimientos Musculares (EMG)</a:t>
          </a:r>
          <a:endParaRPr lang="es-ES" dirty="0"/>
        </a:p>
      </dgm:t>
    </dgm:pt>
    <dgm:pt modelId="{0955C589-0AAC-4EF2-B081-76298A5FCC40}" type="parTrans" cxnId="{93AE6E63-D892-4F19-97FE-28F168C50BA3}">
      <dgm:prSet/>
      <dgm:spPr/>
      <dgm:t>
        <a:bodyPr/>
        <a:lstStyle/>
        <a:p>
          <a:endParaRPr lang="es-ES"/>
        </a:p>
      </dgm:t>
    </dgm:pt>
    <dgm:pt modelId="{7B759DA5-4A3D-4B2B-871B-973EB1B944F9}" type="sibTrans" cxnId="{93AE6E63-D892-4F19-97FE-28F168C50BA3}">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endParaRPr lang="es-ES"/>
        </a:p>
      </dgm:t>
    </dgm:pt>
    <dgm:pt modelId="{AC472678-6F36-4B93-B6B6-F2E0690430A5}">
      <dgm:prSet phldrT="[Texto]"/>
      <dgm:spPr/>
      <dgm:t>
        <a:bodyPr/>
        <a:lstStyle/>
        <a:p>
          <a:r>
            <a:rPr lang="es-ES" b="1" i="0">
              <a:effectLst/>
              <a:latin typeface="Söhne"/>
            </a:rPr>
            <a:t>Ruido Eléctrico y Ambiente</a:t>
          </a:r>
          <a:endParaRPr lang="es-ES" dirty="0"/>
        </a:p>
      </dgm:t>
    </dgm:pt>
    <dgm:pt modelId="{69172533-9A71-4918-BE73-C103C5042FFF}" type="parTrans" cxnId="{40170B42-6E56-4326-AF20-3B6EBF227032}">
      <dgm:prSet/>
      <dgm:spPr/>
      <dgm:t>
        <a:bodyPr/>
        <a:lstStyle/>
        <a:p>
          <a:endParaRPr lang="es-ES"/>
        </a:p>
      </dgm:t>
    </dgm:pt>
    <dgm:pt modelId="{BAA245A8-E75B-4465-8FD4-CEC7F7ABF8AD}" type="sibTrans" cxnId="{40170B42-6E56-4326-AF20-3B6EBF227032}">
      <dgm:prSet/>
      <dgm:spPr>
        <a:blipFill>
          <a:blip xmlns:r="http://schemas.openxmlformats.org/officeDocument/2006/relationships" r:embed="rId4"/>
          <a:srcRect/>
          <a:stretch>
            <a:fillRect l="-14000" r="-14000"/>
          </a:stretch>
        </a:blipFill>
      </dgm:spPr>
      <dgm:t>
        <a:bodyPr/>
        <a:lstStyle/>
        <a:p>
          <a:endParaRPr lang="es-ES"/>
        </a:p>
      </dgm:t>
    </dgm:pt>
    <dgm:pt modelId="{55D3665F-594D-4341-965D-85EA8A33A675}">
      <dgm:prSet phldrT="[Texto]"/>
      <dgm:spPr/>
      <dgm:t>
        <a:bodyPr/>
        <a:lstStyle/>
        <a:p>
          <a:r>
            <a:rPr lang="es-ES" b="1" i="0">
              <a:effectLst/>
              <a:latin typeface="Söhne"/>
            </a:rPr>
            <a:t>Posición del Electrodo</a:t>
          </a:r>
          <a:endParaRPr lang="es-ES" dirty="0"/>
        </a:p>
      </dgm:t>
    </dgm:pt>
    <dgm:pt modelId="{E881BC92-0F53-4164-8577-D9630E802DD4}" type="parTrans" cxnId="{8D0C71DB-6ECF-406D-BA7E-A2645A7B89FA}">
      <dgm:prSet/>
      <dgm:spPr/>
      <dgm:t>
        <a:bodyPr/>
        <a:lstStyle/>
        <a:p>
          <a:endParaRPr lang="es-ES"/>
        </a:p>
      </dgm:t>
    </dgm:pt>
    <dgm:pt modelId="{7125DCF4-05A4-49A5-8844-9C260BB7FFCC}" type="sibTrans" cxnId="{8D0C71DB-6ECF-406D-BA7E-A2645A7B89FA}">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t>
        <a:bodyPr/>
        <a:lstStyle/>
        <a:p>
          <a:endParaRPr lang="es-ES"/>
        </a:p>
      </dgm:t>
    </dgm:pt>
    <dgm:pt modelId="{407951EA-0A30-407F-87D2-02807B040ECF}">
      <dgm:prSet phldrT="[Texto]"/>
      <dgm:spPr/>
      <dgm:t>
        <a:bodyPr/>
        <a:lstStyle/>
        <a:p>
          <a:r>
            <a:rPr lang="es-ES" b="1" i="0" dirty="0">
              <a:effectLst/>
              <a:latin typeface="Söhne"/>
            </a:rPr>
            <a:t>Fenómenos Fisiológicos Anómalo</a:t>
          </a:r>
          <a:endParaRPr lang="es-ES" dirty="0"/>
        </a:p>
      </dgm:t>
    </dgm:pt>
    <dgm:pt modelId="{A04630FE-1334-4303-9D28-359D39C9D984}" type="parTrans" cxnId="{25BE36CC-62C2-4841-9E43-57AF06B39ABF}">
      <dgm:prSet/>
      <dgm:spPr/>
      <dgm:t>
        <a:bodyPr/>
        <a:lstStyle/>
        <a:p>
          <a:endParaRPr lang="es-ES"/>
        </a:p>
      </dgm:t>
    </dgm:pt>
    <dgm:pt modelId="{AD612532-EC92-4272-9F46-7F1FAC64CCB2}" type="sibTrans" cxnId="{25BE36CC-62C2-4841-9E43-57AF06B39ABF}">
      <dgm:prSet/>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t>
        <a:bodyPr/>
        <a:lstStyle/>
        <a:p>
          <a:endParaRPr lang="es-ES"/>
        </a:p>
      </dgm:t>
    </dgm:pt>
    <dgm:pt modelId="{85E87555-9DEA-44ED-AF03-258B96664BC2}" type="pres">
      <dgm:prSet presAssocID="{769F4AEA-4A33-481A-B586-20CE5FCBF6EB}" presName="Name0" presStyleCnt="0">
        <dgm:presLayoutVars>
          <dgm:chMax val="7"/>
          <dgm:chPref val="7"/>
          <dgm:dir/>
        </dgm:presLayoutVars>
      </dgm:prSet>
      <dgm:spPr/>
    </dgm:pt>
    <dgm:pt modelId="{E181E1A5-71E0-4124-9667-292F25B050BD}" type="pres">
      <dgm:prSet presAssocID="{769F4AEA-4A33-481A-B586-20CE5FCBF6EB}" presName="Name1" presStyleCnt="0"/>
      <dgm:spPr/>
    </dgm:pt>
    <dgm:pt modelId="{864BA757-CA3D-42A7-A8B4-E25514842EA8}" type="pres">
      <dgm:prSet presAssocID="{99FE388F-5EFB-49A3-B4DD-C4CA60F79E0A}" presName="picture_1" presStyleCnt="0"/>
      <dgm:spPr/>
    </dgm:pt>
    <dgm:pt modelId="{6DD43153-C6F4-495C-970E-4276A2D5F398}" type="pres">
      <dgm:prSet presAssocID="{99FE388F-5EFB-49A3-B4DD-C4CA60F79E0A}" presName="pictureRepeatNode" presStyleLbl="alignImgPlace1" presStyleIdx="0" presStyleCnt="6"/>
      <dgm:spPr/>
    </dgm:pt>
    <dgm:pt modelId="{61339521-671C-4265-8A52-A0BD4931EDD4}" type="pres">
      <dgm:prSet presAssocID="{8F377DA7-305E-4BE3-A123-4AB332A44BE3}" presName="text_1" presStyleLbl="node1" presStyleIdx="0" presStyleCnt="0">
        <dgm:presLayoutVars>
          <dgm:bulletEnabled val="1"/>
        </dgm:presLayoutVars>
      </dgm:prSet>
      <dgm:spPr/>
    </dgm:pt>
    <dgm:pt modelId="{AE8F4B0A-8409-4505-9FE2-E8605C0C7178}" type="pres">
      <dgm:prSet presAssocID="{45F9FBFE-BAC2-40C2-96BF-0CCB2256C6D1}" presName="picture_2" presStyleCnt="0"/>
      <dgm:spPr/>
    </dgm:pt>
    <dgm:pt modelId="{2E5A9596-35AD-4079-9CE3-53552FBB5A3E}" type="pres">
      <dgm:prSet presAssocID="{45F9FBFE-BAC2-40C2-96BF-0CCB2256C6D1}" presName="pictureRepeatNode" presStyleLbl="alignImgPlace1" presStyleIdx="1" presStyleCnt="6"/>
      <dgm:spPr/>
    </dgm:pt>
    <dgm:pt modelId="{4F69609C-C7A1-4300-9B71-80FD6C8FF2B2}" type="pres">
      <dgm:prSet presAssocID="{B47FD8AD-7129-4E73-B91A-B08176862349}" presName="line_2" presStyleLbl="parChTrans1D1" presStyleIdx="0" presStyleCnt="5"/>
      <dgm:spPr/>
    </dgm:pt>
    <dgm:pt modelId="{C614D932-CAB8-419A-931C-E84005643B4A}" type="pres">
      <dgm:prSet presAssocID="{B47FD8AD-7129-4E73-B91A-B08176862349}" presName="textparent_2" presStyleLbl="node1" presStyleIdx="0" presStyleCnt="0"/>
      <dgm:spPr/>
    </dgm:pt>
    <dgm:pt modelId="{88E69F5F-E459-4982-A27F-E4C7B70E571E}" type="pres">
      <dgm:prSet presAssocID="{B47FD8AD-7129-4E73-B91A-B08176862349}" presName="text_2" presStyleLbl="revTx" presStyleIdx="0" presStyleCnt="5">
        <dgm:presLayoutVars>
          <dgm:bulletEnabled val="1"/>
        </dgm:presLayoutVars>
      </dgm:prSet>
      <dgm:spPr/>
    </dgm:pt>
    <dgm:pt modelId="{A9D3E929-4DC0-4A41-A40F-35D0B226C0E1}" type="pres">
      <dgm:prSet presAssocID="{7B759DA5-4A3D-4B2B-871B-973EB1B944F9}" presName="picture_3" presStyleCnt="0"/>
      <dgm:spPr/>
    </dgm:pt>
    <dgm:pt modelId="{EE51EA9E-71E3-48B4-A144-DC0202F5C52B}" type="pres">
      <dgm:prSet presAssocID="{7B759DA5-4A3D-4B2B-871B-973EB1B944F9}" presName="pictureRepeatNode" presStyleLbl="alignImgPlace1" presStyleIdx="2" presStyleCnt="6"/>
      <dgm:spPr/>
    </dgm:pt>
    <dgm:pt modelId="{6E5DFFF7-408F-466F-90BF-A413CB3FCE92}" type="pres">
      <dgm:prSet presAssocID="{E9B3714A-4C95-4007-ABE7-3C1CAAA9ECBE}" presName="line_3" presStyleLbl="parChTrans1D1" presStyleIdx="1" presStyleCnt="5"/>
      <dgm:spPr/>
    </dgm:pt>
    <dgm:pt modelId="{B585F91D-A386-41A3-98D1-87BC59519779}" type="pres">
      <dgm:prSet presAssocID="{E9B3714A-4C95-4007-ABE7-3C1CAAA9ECBE}" presName="textparent_3" presStyleLbl="node1" presStyleIdx="0" presStyleCnt="0"/>
      <dgm:spPr/>
    </dgm:pt>
    <dgm:pt modelId="{499AACC2-7D86-4F3B-8294-9C30F2F24810}" type="pres">
      <dgm:prSet presAssocID="{E9B3714A-4C95-4007-ABE7-3C1CAAA9ECBE}" presName="text_3" presStyleLbl="revTx" presStyleIdx="1" presStyleCnt="5">
        <dgm:presLayoutVars>
          <dgm:bulletEnabled val="1"/>
        </dgm:presLayoutVars>
      </dgm:prSet>
      <dgm:spPr/>
    </dgm:pt>
    <dgm:pt modelId="{206A0946-9A59-4A27-B90D-C58243FFD179}" type="pres">
      <dgm:prSet presAssocID="{BAA245A8-E75B-4465-8FD4-CEC7F7ABF8AD}" presName="picture_4" presStyleCnt="0"/>
      <dgm:spPr/>
    </dgm:pt>
    <dgm:pt modelId="{6AE4111E-D61E-427A-854F-B72E409965FD}" type="pres">
      <dgm:prSet presAssocID="{BAA245A8-E75B-4465-8FD4-CEC7F7ABF8AD}" presName="pictureRepeatNode" presStyleLbl="alignImgPlace1" presStyleIdx="3" presStyleCnt="6"/>
      <dgm:spPr/>
    </dgm:pt>
    <dgm:pt modelId="{DEE2E3C2-F768-41A2-A9B2-FB31D1AC2679}" type="pres">
      <dgm:prSet presAssocID="{AC472678-6F36-4B93-B6B6-F2E0690430A5}" presName="line_4" presStyleLbl="parChTrans1D1" presStyleIdx="2" presStyleCnt="5"/>
      <dgm:spPr/>
    </dgm:pt>
    <dgm:pt modelId="{23BFB9DD-9891-4A3B-8121-90C73F56F217}" type="pres">
      <dgm:prSet presAssocID="{AC472678-6F36-4B93-B6B6-F2E0690430A5}" presName="textparent_4" presStyleLbl="node1" presStyleIdx="0" presStyleCnt="0"/>
      <dgm:spPr/>
    </dgm:pt>
    <dgm:pt modelId="{D5620EF2-383A-464E-857B-111012D0766D}" type="pres">
      <dgm:prSet presAssocID="{AC472678-6F36-4B93-B6B6-F2E0690430A5}" presName="text_4" presStyleLbl="revTx" presStyleIdx="2" presStyleCnt="5">
        <dgm:presLayoutVars>
          <dgm:bulletEnabled val="1"/>
        </dgm:presLayoutVars>
      </dgm:prSet>
      <dgm:spPr/>
    </dgm:pt>
    <dgm:pt modelId="{789AE055-E0C3-4282-BD5B-66A422D33A64}" type="pres">
      <dgm:prSet presAssocID="{7125DCF4-05A4-49A5-8844-9C260BB7FFCC}" presName="picture_5" presStyleCnt="0"/>
      <dgm:spPr/>
    </dgm:pt>
    <dgm:pt modelId="{11A31D1A-50CF-43EE-83D2-228E6E0D0D7F}" type="pres">
      <dgm:prSet presAssocID="{7125DCF4-05A4-49A5-8844-9C260BB7FFCC}" presName="pictureRepeatNode" presStyleLbl="alignImgPlace1" presStyleIdx="4" presStyleCnt="6"/>
      <dgm:spPr/>
    </dgm:pt>
    <dgm:pt modelId="{E151E585-FD8E-4303-BEAF-BC804430DB0F}" type="pres">
      <dgm:prSet presAssocID="{55D3665F-594D-4341-965D-85EA8A33A675}" presName="line_5" presStyleLbl="parChTrans1D1" presStyleIdx="3" presStyleCnt="5"/>
      <dgm:spPr/>
    </dgm:pt>
    <dgm:pt modelId="{35C96E7D-379B-495D-B79F-BD1C0F6183A7}" type="pres">
      <dgm:prSet presAssocID="{55D3665F-594D-4341-965D-85EA8A33A675}" presName="textparent_5" presStyleLbl="node1" presStyleIdx="0" presStyleCnt="0"/>
      <dgm:spPr/>
    </dgm:pt>
    <dgm:pt modelId="{FD6EBA3C-0E00-4FAC-ABB0-5EE60993785B}" type="pres">
      <dgm:prSet presAssocID="{55D3665F-594D-4341-965D-85EA8A33A675}" presName="text_5" presStyleLbl="revTx" presStyleIdx="3" presStyleCnt="5">
        <dgm:presLayoutVars>
          <dgm:bulletEnabled val="1"/>
        </dgm:presLayoutVars>
      </dgm:prSet>
      <dgm:spPr/>
    </dgm:pt>
    <dgm:pt modelId="{7C33044E-ED18-4857-87FF-82737DFD8C37}" type="pres">
      <dgm:prSet presAssocID="{AD612532-EC92-4272-9F46-7F1FAC64CCB2}" presName="picture_6" presStyleCnt="0"/>
      <dgm:spPr/>
    </dgm:pt>
    <dgm:pt modelId="{59F03778-A899-47D9-8F5D-7F8C74D75CAC}" type="pres">
      <dgm:prSet presAssocID="{AD612532-EC92-4272-9F46-7F1FAC64CCB2}" presName="pictureRepeatNode" presStyleLbl="alignImgPlace1" presStyleIdx="5" presStyleCnt="6"/>
      <dgm:spPr/>
    </dgm:pt>
    <dgm:pt modelId="{D28FCA72-E0C2-46B8-A37B-330162E789A5}" type="pres">
      <dgm:prSet presAssocID="{407951EA-0A30-407F-87D2-02807B040ECF}" presName="line_6" presStyleLbl="parChTrans1D1" presStyleIdx="4" presStyleCnt="5"/>
      <dgm:spPr/>
    </dgm:pt>
    <dgm:pt modelId="{14372B12-547D-4E83-A934-453F90082D8D}" type="pres">
      <dgm:prSet presAssocID="{407951EA-0A30-407F-87D2-02807B040ECF}" presName="textparent_6" presStyleLbl="node1" presStyleIdx="0" presStyleCnt="0"/>
      <dgm:spPr/>
    </dgm:pt>
    <dgm:pt modelId="{858B4D29-3CE4-45B8-BE49-42301252462F}" type="pres">
      <dgm:prSet presAssocID="{407951EA-0A30-407F-87D2-02807B040ECF}" presName="text_6" presStyleLbl="revTx" presStyleIdx="4" presStyleCnt="5">
        <dgm:presLayoutVars>
          <dgm:bulletEnabled val="1"/>
        </dgm:presLayoutVars>
      </dgm:prSet>
      <dgm:spPr/>
    </dgm:pt>
  </dgm:ptLst>
  <dgm:cxnLst>
    <dgm:cxn modelId="{FFD26B04-0037-45F2-B75C-CE8EF9F9E66B}" type="presOf" srcId="{AC472678-6F36-4B93-B6B6-F2E0690430A5}" destId="{D5620EF2-383A-464E-857B-111012D0766D}" srcOrd="0" destOrd="0" presId="urn:microsoft.com/office/officeart/2008/layout/CircularPictureCallout"/>
    <dgm:cxn modelId="{A4216925-6A37-4AF7-8DA0-55DE5B032B05}" type="presOf" srcId="{45F9FBFE-BAC2-40C2-96BF-0CCB2256C6D1}" destId="{2E5A9596-35AD-4079-9CE3-53552FBB5A3E}" srcOrd="0" destOrd="0" presId="urn:microsoft.com/office/officeart/2008/layout/CircularPictureCallout"/>
    <dgm:cxn modelId="{0EA00537-112A-4FC8-861B-D54C5E517E23}" type="presOf" srcId="{B47FD8AD-7129-4E73-B91A-B08176862349}" destId="{88E69F5F-E459-4982-A27F-E4C7B70E571E}" srcOrd="0" destOrd="0" presId="urn:microsoft.com/office/officeart/2008/layout/CircularPictureCallout"/>
    <dgm:cxn modelId="{572BBC5B-30D9-4220-899F-DF679CAE3D11}" srcId="{769F4AEA-4A33-481A-B586-20CE5FCBF6EB}" destId="{8F377DA7-305E-4BE3-A123-4AB332A44BE3}" srcOrd="0" destOrd="0" parTransId="{06D21964-F24C-419A-AA09-D90EA3E10F8F}" sibTransId="{99FE388F-5EFB-49A3-B4DD-C4CA60F79E0A}"/>
    <dgm:cxn modelId="{864A0C5E-F627-489A-8F8E-A95232C871FD}" type="presOf" srcId="{8F377DA7-305E-4BE3-A123-4AB332A44BE3}" destId="{61339521-671C-4265-8A52-A0BD4931EDD4}" srcOrd="0" destOrd="0" presId="urn:microsoft.com/office/officeart/2008/layout/CircularPictureCallout"/>
    <dgm:cxn modelId="{40170B42-6E56-4326-AF20-3B6EBF227032}" srcId="{769F4AEA-4A33-481A-B586-20CE5FCBF6EB}" destId="{AC472678-6F36-4B93-B6B6-F2E0690430A5}" srcOrd="3" destOrd="0" parTransId="{69172533-9A71-4918-BE73-C103C5042FFF}" sibTransId="{BAA245A8-E75B-4465-8FD4-CEC7F7ABF8AD}"/>
    <dgm:cxn modelId="{93AE6E63-D892-4F19-97FE-28F168C50BA3}" srcId="{769F4AEA-4A33-481A-B586-20CE5FCBF6EB}" destId="{E9B3714A-4C95-4007-ABE7-3C1CAAA9ECBE}" srcOrd="2" destOrd="0" parTransId="{0955C589-0AAC-4EF2-B081-76298A5FCC40}" sibTransId="{7B759DA5-4A3D-4B2B-871B-973EB1B944F9}"/>
    <dgm:cxn modelId="{5D799C43-CBD6-4372-AEA4-B491BEB0E3D3}" type="presOf" srcId="{7B759DA5-4A3D-4B2B-871B-973EB1B944F9}" destId="{EE51EA9E-71E3-48B4-A144-DC0202F5C52B}" srcOrd="0" destOrd="0" presId="urn:microsoft.com/office/officeart/2008/layout/CircularPictureCallout"/>
    <dgm:cxn modelId="{E171C645-68BD-45ED-A495-BA53BC4607BE}" type="presOf" srcId="{769F4AEA-4A33-481A-B586-20CE5FCBF6EB}" destId="{85E87555-9DEA-44ED-AF03-258B96664BC2}" srcOrd="0" destOrd="0" presId="urn:microsoft.com/office/officeart/2008/layout/CircularPictureCallout"/>
    <dgm:cxn modelId="{0E149C69-EF82-44F0-9CBC-10A2C6DB8A3C}" type="presOf" srcId="{99FE388F-5EFB-49A3-B4DD-C4CA60F79E0A}" destId="{6DD43153-C6F4-495C-970E-4276A2D5F398}" srcOrd="0" destOrd="0" presId="urn:microsoft.com/office/officeart/2008/layout/CircularPictureCallout"/>
    <dgm:cxn modelId="{FA43A74D-DAD1-4583-BF13-E0A6055C5D7E}" type="presOf" srcId="{7125DCF4-05A4-49A5-8844-9C260BB7FFCC}" destId="{11A31D1A-50CF-43EE-83D2-228E6E0D0D7F}" srcOrd="0" destOrd="0" presId="urn:microsoft.com/office/officeart/2008/layout/CircularPictureCallout"/>
    <dgm:cxn modelId="{B0E19F55-FEB7-4A27-911C-D88488EB7EF9}" type="presOf" srcId="{55D3665F-594D-4341-965D-85EA8A33A675}" destId="{FD6EBA3C-0E00-4FAC-ABB0-5EE60993785B}" srcOrd="0" destOrd="0" presId="urn:microsoft.com/office/officeart/2008/layout/CircularPictureCallout"/>
    <dgm:cxn modelId="{4F235A78-54E5-409D-9A5E-97D0A341D3AE}" srcId="{769F4AEA-4A33-481A-B586-20CE5FCBF6EB}" destId="{B47FD8AD-7129-4E73-B91A-B08176862349}" srcOrd="1" destOrd="0" parTransId="{EF98C46A-1736-433F-8972-C4B19F6FB1AA}" sibTransId="{45F9FBFE-BAC2-40C2-96BF-0CCB2256C6D1}"/>
    <dgm:cxn modelId="{8E40C28A-C940-4040-AA35-9D3C7C35808C}" type="presOf" srcId="{407951EA-0A30-407F-87D2-02807B040ECF}" destId="{858B4D29-3CE4-45B8-BE49-42301252462F}" srcOrd="0" destOrd="0" presId="urn:microsoft.com/office/officeart/2008/layout/CircularPictureCallout"/>
    <dgm:cxn modelId="{FD1712A9-D5A6-495D-A508-9D3932DB94F1}" type="presOf" srcId="{BAA245A8-E75B-4465-8FD4-CEC7F7ABF8AD}" destId="{6AE4111E-D61E-427A-854F-B72E409965FD}" srcOrd="0" destOrd="0" presId="urn:microsoft.com/office/officeart/2008/layout/CircularPictureCallout"/>
    <dgm:cxn modelId="{15F192B5-9933-4CE7-B969-C2E22CA1D8A2}" type="presOf" srcId="{E9B3714A-4C95-4007-ABE7-3C1CAAA9ECBE}" destId="{499AACC2-7D86-4F3B-8294-9C30F2F24810}" srcOrd="0" destOrd="0" presId="urn:microsoft.com/office/officeart/2008/layout/CircularPictureCallout"/>
    <dgm:cxn modelId="{25BE36CC-62C2-4841-9E43-57AF06B39ABF}" srcId="{769F4AEA-4A33-481A-B586-20CE5FCBF6EB}" destId="{407951EA-0A30-407F-87D2-02807B040ECF}" srcOrd="5" destOrd="0" parTransId="{A04630FE-1334-4303-9D28-359D39C9D984}" sibTransId="{AD612532-EC92-4272-9F46-7F1FAC64CCB2}"/>
    <dgm:cxn modelId="{8D0C71DB-6ECF-406D-BA7E-A2645A7B89FA}" srcId="{769F4AEA-4A33-481A-B586-20CE5FCBF6EB}" destId="{55D3665F-594D-4341-965D-85EA8A33A675}" srcOrd="4" destOrd="0" parTransId="{E881BC92-0F53-4164-8577-D9630E802DD4}" sibTransId="{7125DCF4-05A4-49A5-8844-9C260BB7FFCC}"/>
    <dgm:cxn modelId="{FD85DBDB-162F-4B6E-AB30-1FD538D93349}" type="presOf" srcId="{AD612532-EC92-4272-9F46-7F1FAC64CCB2}" destId="{59F03778-A899-47D9-8F5D-7F8C74D75CAC}" srcOrd="0" destOrd="0" presId="urn:microsoft.com/office/officeart/2008/layout/CircularPictureCallout"/>
    <dgm:cxn modelId="{4BB35249-B6AA-4D6A-AD4D-3F2057B77C93}" type="presParOf" srcId="{85E87555-9DEA-44ED-AF03-258B96664BC2}" destId="{E181E1A5-71E0-4124-9667-292F25B050BD}" srcOrd="0" destOrd="0" presId="urn:microsoft.com/office/officeart/2008/layout/CircularPictureCallout"/>
    <dgm:cxn modelId="{A5462C5A-2198-4145-A713-E5C550FCCAD6}" type="presParOf" srcId="{E181E1A5-71E0-4124-9667-292F25B050BD}" destId="{864BA757-CA3D-42A7-A8B4-E25514842EA8}" srcOrd="0" destOrd="0" presId="urn:microsoft.com/office/officeart/2008/layout/CircularPictureCallout"/>
    <dgm:cxn modelId="{B6F03F15-E739-4B65-AE53-25BB7BFC0017}" type="presParOf" srcId="{864BA757-CA3D-42A7-A8B4-E25514842EA8}" destId="{6DD43153-C6F4-495C-970E-4276A2D5F398}" srcOrd="0" destOrd="0" presId="urn:microsoft.com/office/officeart/2008/layout/CircularPictureCallout"/>
    <dgm:cxn modelId="{C304D24B-E095-470C-B588-E94DE9A8B0CE}" type="presParOf" srcId="{E181E1A5-71E0-4124-9667-292F25B050BD}" destId="{61339521-671C-4265-8A52-A0BD4931EDD4}" srcOrd="1" destOrd="0" presId="urn:microsoft.com/office/officeart/2008/layout/CircularPictureCallout"/>
    <dgm:cxn modelId="{B534A879-1EFB-4444-A01E-DA3A7E31830C}" type="presParOf" srcId="{E181E1A5-71E0-4124-9667-292F25B050BD}" destId="{AE8F4B0A-8409-4505-9FE2-E8605C0C7178}" srcOrd="2" destOrd="0" presId="urn:microsoft.com/office/officeart/2008/layout/CircularPictureCallout"/>
    <dgm:cxn modelId="{3EE74AF6-3FF6-401A-AED2-E00947AEA6A6}" type="presParOf" srcId="{AE8F4B0A-8409-4505-9FE2-E8605C0C7178}" destId="{2E5A9596-35AD-4079-9CE3-53552FBB5A3E}" srcOrd="0" destOrd="0" presId="urn:microsoft.com/office/officeart/2008/layout/CircularPictureCallout"/>
    <dgm:cxn modelId="{4DAD7C4D-9F96-4C04-B549-0B6B48950666}" type="presParOf" srcId="{E181E1A5-71E0-4124-9667-292F25B050BD}" destId="{4F69609C-C7A1-4300-9B71-80FD6C8FF2B2}" srcOrd="3" destOrd="0" presId="urn:microsoft.com/office/officeart/2008/layout/CircularPictureCallout"/>
    <dgm:cxn modelId="{69899240-85F3-4B88-AAB0-C669C96ADD63}" type="presParOf" srcId="{E181E1A5-71E0-4124-9667-292F25B050BD}" destId="{C614D932-CAB8-419A-931C-E84005643B4A}" srcOrd="4" destOrd="0" presId="urn:microsoft.com/office/officeart/2008/layout/CircularPictureCallout"/>
    <dgm:cxn modelId="{B5510BAF-4C55-4EF4-8E0C-16ED2EF7A0B5}" type="presParOf" srcId="{C614D932-CAB8-419A-931C-E84005643B4A}" destId="{88E69F5F-E459-4982-A27F-E4C7B70E571E}" srcOrd="0" destOrd="0" presId="urn:microsoft.com/office/officeart/2008/layout/CircularPictureCallout"/>
    <dgm:cxn modelId="{6054A31C-E395-4A08-BF64-017BDB6089D9}" type="presParOf" srcId="{E181E1A5-71E0-4124-9667-292F25B050BD}" destId="{A9D3E929-4DC0-4A41-A40F-35D0B226C0E1}" srcOrd="5" destOrd="0" presId="urn:microsoft.com/office/officeart/2008/layout/CircularPictureCallout"/>
    <dgm:cxn modelId="{CEB98D07-D90B-408F-84F7-4102F38E559C}" type="presParOf" srcId="{A9D3E929-4DC0-4A41-A40F-35D0B226C0E1}" destId="{EE51EA9E-71E3-48B4-A144-DC0202F5C52B}" srcOrd="0" destOrd="0" presId="urn:microsoft.com/office/officeart/2008/layout/CircularPictureCallout"/>
    <dgm:cxn modelId="{545E0C81-7F3A-42EB-AAEA-7E2AD456400C}" type="presParOf" srcId="{E181E1A5-71E0-4124-9667-292F25B050BD}" destId="{6E5DFFF7-408F-466F-90BF-A413CB3FCE92}" srcOrd="6" destOrd="0" presId="urn:microsoft.com/office/officeart/2008/layout/CircularPictureCallout"/>
    <dgm:cxn modelId="{A628F1FC-4572-4889-8144-231312FD2AB0}" type="presParOf" srcId="{E181E1A5-71E0-4124-9667-292F25B050BD}" destId="{B585F91D-A386-41A3-98D1-87BC59519779}" srcOrd="7" destOrd="0" presId="urn:microsoft.com/office/officeart/2008/layout/CircularPictureCallout"/>
    <dgm:cxn modelId="{3F91DAD7-874A-4BC0-8DE8-1925056E099A}" type="presParOf" srcId="{B585F91D-A386-41A3-98D1-87BC59519779}" destId="{499AACC2-7D86-4F3B-8294-9C30F2F24810}" srcOrd="0" destOrd="0" presId="urn:microsoft.com/office/officeart/2008/layout/CircularPictureCallout"/>
    <dgm:cxn modelId="{980223CC-32F3-46D2-8F2C-F000680B8059}" type="presParOf" srcId="{E181E1A5-71E0-4124-9667-292F25B050BD}" destId="{206A0946-9A59-4A27-B90D-C58243FFD179}" srcOrd="8" destOrd="0" presId="urn:microsoft.com/office/officeart/2008/layout/CircularPictureCallout"/>
    <dgm:cxn modelId="{9C998079-C256-4354-BEBC-E8F3BCBA5063}" type="presParOf" srcId="{206A0946-9A59-4A27-B90D-C58243FFD179}" destId="{6AE4111E-D61E-427A-854F-B72E409965FD}" srcOrd="0" destOrd="0" presId="urn:microsoft.com/office/officeart/2008/layout/CircularPictureCallout"/>
    <dgm:cxn modelId="{B80D1F3D-905F-464A-8813-DB4D58C2791C}" type="presParOf" srcId="{E181E1A5-71E0-4124-9667-292F25B050BD}" destId="{DEE2E3C2-F768-41A2-A9B2-FB31D1AC2679}" srcOrd="9" destOrd="0" presId="urn:microsoft.com/office/officeart/2008/layout/CircularPictureCallout"/>
    <dgm:cxn modelId="{6FE9B0EC-4549-42BF-A961-BED37CCA0143}" type="presParOf" srcId="{E181E1A5-71E0-4124-9667-292F25B050BD}" destId="{23BFB9DD-9891-4A3B-8121-90C73F56F217}" srcOrd="10" destOrd="0" presId="urn:microsoft.com/office/officeart/2008/layout/CircularPictureCallout"/>
    <dgm:cxn modelId="{7D3C5DB4-4122-48DD-B321-B9A78F3FCDF8}" type="presParOf" srcId="{23BFB9DD-9891-4A3B-8121-90C73F56F217}" destId="{D5620EF2-383A-464E-857B-111012D0766D}" srcOrd="0" destOrd="0" presId="urn:microsoft.com/office/officeart/2008/layout/CircularPictureCallout"/>
    <dgm:cxn modelId="{521B2786-6D2B-4FB2-B30A-962898E87DAF}" type="presParOf" srcId="{E181E1A5-71E0-4124-9667-292F25B050BD}" destId="{789AE055-E0C3-4282-BD5B-66A422D33A64}" srcOrd="11" destOrd="0" presId="urn:microsoft.com/office/officeart/2008/layout/CircularPictureCallout"/>
    <dgm:cxn modelId="{52FDA32F-95E7-4405-A6C6-B34844E063A9}" type="presParOf" srcId="{789AE055-E0C3-4282-BD5B-66A422D33A64}" destId="{11A31D1A-50CF-43EE-83D2-228E6E0D0D7F}" srcOrd="0" destOrd="0" presId="urn:microsoft.com/office/officeart/2008/layout/CircularPictureCallout"/>
    <dgm:cxn modelId="{17568886-D481-48CD-8326-4D52EDEB0934}" type="presParOf" srcId="{E181E1A5-71E0-4124-9667-292F25B050BD}" destId="{E151E585-FD8E-4303-BEAF-BC804430DB0F}" srcOrd="12" destOrd="0" presId="urn:microsoft.com/office/officeart/2008/layout/CircularPictureCallout"/>
    <dgm:cxn modelId="{A9EEEA99-ED62-46C0-BA46-B3CBDC8AD2E2}" type="presParOf" srcId="{E181E1A5-71E0-4124-9667-292F25B050BD}" destId="{35C96E7D-379B-495D-B79F-BD1C0F6183A7}" srcOrd="13" destOrd="0" presId="urn:microsoft.com/office/officeart/2008/layout/CircularPictureCallout"/>
    <dgm:cxn modelId="{6FFF5C90-4F4C-49CA-8F26-4E8997504C36}" type="presParOf" srcId="{35C96E7D-379B-495D-B79F-BD1C0F6183A7}" destId="{FD6EBA3C-0E00-4FAC-ABB0-5EE60993785B}" srcOrd="0" destOrd="0" presId="urn:microsoft.com/office/officeart/2008/layout/CircularPictureCallout"/>
    <dgm:cxn modelId="{88680A68-6584-4D47-A243-77ACC4AD5ACA}" type="presParOf" srcId="{E181E1A5-71E0-4124-9667-292F25B050BD}" destId="{7C33044E-ED18-4857-87FF-82737DFD8C37}" srcOrd="14" destOrd="0" presId="urn:microsoft.com/office/officeart/2008/layout/CircularPictureCallout"/>
    <dgm:cxn modelId="{8643F1EC-80E2-49DF-8F6C-EAB76D3139D0}" type="presParOf" srcId="{7C33044E-ED18-4857-87FF-82737DFD8C37}" destId="{59F03778-A899-47D9-8F5D-7F8C74D75CAC}" srcOrd="0" destOrd="0" presId="urn:microsoft.com/office/officeart/2008/layout/CircularPictureCallout"/>
    <dgm:cxn modelId="{17BC7FE0-2C65-4656-BC5A-2C1A25261DA1}" type="presParOf" srcId="{E181E1A5-71E0-4124-9667-292F25B050BD}" destId="{D28FCA72-E0C2-46B8-A37B-330162E789A5}" srcOrd="15" destOrd="0" presId="urn:microsoft.com/office/officeart/2008/layout/CircularPictureCallout"/>
    <dgm:cxn modelId="{93D8E605-1EFA-40F2-B64C-6E75B5402C1A}" type="presParOf" srcId="{E181E1A5-71E0-4124-9667-292F25B050BD}" destId="{14372B12-547D-4E83-A934-453F90082D8D}" srcOrd="16" destOrd="0" presId="urn:microsoft.com/office/officeart/2008/layout/CircularPictureCallout"/>
    <dgm:cxn modelId="{9E1C6490-1087-47E2-8104-17E8DAA0AB09}" type="presParOf" srcId="{14372B12-547D-4E83-A934-453F90082D8D}" destId="{858B4D29-3CE4-45B8-BE49-42301252462F}" srcOrd="0"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dgm:t>
        <a:bodyPr/>
        <a:lstStyle/>
        <a:p>
          <a:r>
            <a:rPr lang="en-US" sz="700" b="1" noProof="0" dirty="0"/>
            <a:t>Channels Processing</a:t>
          </a:r>
          <a:endParaRPr lang="en-US" sz="700" b="1" dirty="0"/>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pPr/>
      <dgm:t>
        <a:bodyPr/>
        <a:lstStyle/>
        <a:p>
          <a:r>
            <a:rPr lang="en-US" sz="700" b="1" dirty="0"/>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EFA604-916B-4682-8794-DD8247CCE7DB}" type="doc">
      <dgm:prSet loTypeId="urn:microsoft.com/office/officeart/2005/8/layout/hChevron3" loCatId="process" qsTypeId="urn:microsoft.com/office/officeart/2005/8/quickstyle/simple5" qsCatId="simple" csTypeId="urn:microsoft.com/office/officeart/2005/8/colors/accent1_2" csCatId="accent1" phldr="1"/>
      <dgm:spPr/>
    </dgm:pt>
    <dgm:pt modelId="{C61D8419-4C2E-433B-8B10-2FAF7F721DD4}">
      <dgm:prSet phldrT="[Texto]" custT="1">
        <dgm:style>
          <a:lnRef idx="0">
            <a:schemeClr val="accent6"/>
          </a:lnRef>
          <a:fillRef idx="3">
            <a:schemeClr val="accent6"/>
          </a:fillRef>
          <a:effectRef idx="3">
            <a:schemeClr val="accent6"/>
          </a:effectRef>
          <a:fontRef idx="minor">
            <a:schemeClr val="lt1"/>
          </a:fontRef>
        </dgm:style>
      </dgm:prSet>
      <dgm:spPr/>
      <dgm:t>
        <a:bodyPr/>
        <a:lstStyle/>
        <a:p>
          <a:r>
            <a:rPr lang="en-US" sz="700" b="1" noProof="0" dirty="0"/>
            <a:t>Channels Processing</a:t>
          </a:r>
          <a:endParaRPr lang="en-US" sz="700" b="1" dirty="0"/>
        </a:p>
      </dgm:t>
    </dgm:pt>
    <dgm:pt modelId="{4CF449E0-5A36-4847-98AE-5171272F2A53}" type="parTrans" cxnId="{D476AAA4-33DB-468E-A4AE-1CB18E0BCA4A}">
      <dgm:prSet/>
      <dgm:spPr/>
      <dgm:t>
        <a:bodyPr/>
        <a:lstStyle/>
        <a:p>
          <a:endParaRPr lang="es-ES"/>
        </a:p>
      </dgm:t>
    </dgm:pt>
    <dgm:pt modelId="{D8A9CD20-9D8F-4C1B-8500-C9A1B34A4891}" type="sibTrans" cxnId="{D476AAA4-33DB-468E-A4AE-1CB18E0BCA4A}">
      <dgm:prSet/>
      <dgm:spPr/>
      <dgm:t>
        <a:bodyPr/>
        <a:lstStyle/>
        <a:p>
          <a:endParaRPr lang="es-ES"/>
        </a:p>
      </dgm:t>
    </dgm:pt>
    <dgm:pt modelId="{B2E1EE1C-CEBD-476A-BD68-A9FD27D1F654}">
      <dgm:prSet phldrT="[Texto]" custT="1"/>
      <dgm:spPr/>
      <dgm:t>
        <a:bodyPr/>
        <a:lstStyle/>
        <a:p>
          <a:r>
            <a:rPr lang="en-US" sz="700" b="1" dirty="0"/>
            <a:t>Feature Extraction</a:t>
          </a:r>
        </a:p>
      </dgm:t>
    </dgm:pt>
    <dgm:pt modelId="{BEE361D6-8C33-4C0B-8611-A2E68DA7627B}" type="parTrans" cxnId="{093EBD7E-7589-4043-83B3-8F028A70E377}">
      <dgm:prSet/>
      <dgm:spPr/>
      <dgm:t>
        <a:bodyPr/>
        <a:lstStyle/>
        <a:p>
          <a:endParaRPr lang="es-ES"/>
        </a:p>
      </dgm:t>
    </dgm:pt>
    <dgm:pt modelId="{A16E8851-4BFA-4997-959A-FDD8EDF2003D}" type="sibTrans" cxnId="{093EBD7E-7589-4043-83B3-8F028A70E377}">
      <dgm:prSet/>
      <dgm:spPr/>
      <dgm:t>
        <a:bodyPr/>
        <a:lstStyle/>
        <a:p>
          <a:endParaRPr lang="es-ES"/>
        </a:p>
      </dgm:t>
    </dgm:pt>
    <dgm:pt modelId="{E7E67814-9123-4C69-8E1E-B03C9C9C37BD}">
      <dgm:prSet phldrT="[Texto]" custT="1"/>
      <dgm:spPr/>
      <dgm:t>
        <a:bodyPr/>
        <a:lstStyle/>
        <a:p>
          <a:r>
            <a:rPr lang="en-US" sz="700" b="1" dirty="0"/>
            <a:t>Feature Selection</a:t>
          </a:r>
        </a:p>
      </dgm:t>
    </dgm:pt>
    <dgm:pt modelId="{2BBDAE8C-644F-4B6B-9367-0F0A9A8315C1}" type="parTrans" cxnId="{45FA8141-0CD9-4791-82F4-F11CB555FBB4}">
      <dgm:prSet/>
      <dgm:spPr/>
      <dgm:t>
        <a:bodyPr/>
        <a:lstStyle/>
        <a:p>
          <a:endParaRPr lang="es-ES"/>
        </a:p>
      </dgm:t>
    </dgm:pt>
    <dgm:pt modelId="{1C523963-CAD1-4ED9-B5BD-BB503959ED48}" type="sibTrans" cxnId="{45FA8141-0CD9-4791-82F4-F11CB555FBB4}">
      <dgm:prSet/>
      <dgm:spPr/>
      <dgm:t>
        <a:bodyPr/>
        <a:lstStyle/>
        <a:p>
          <a:endParaRPr lang="es-ES"/>
        </a:p>
      </dgm:t>
    </dgm:pt>
    <dgm:pt modelId="{FA3B8D62-84AA-408D-9E32-33B4D23D143A}">
      <dgm:prSet phldrT="[Texto]" custT="1"/>
      <dgm:spPr/>
      <dgm:t>
        <a:bodyPr/>
        <a:lstStyle/>
        <a:p>
          <a:r>
            <a:rPr lang="en-US" sz="700" b="1" dirty="0"/>
            <a:t>ML Classification</a:t>
          </a:r>
        </a:p>
      </dgm:t>
    </dgm:pt>
    <dgm:pt modelId="{5EF61F48-4FB8-4B9F-83E0-0FF3FC5949F8}" type="parTrans" cxnId="{79CF4FAF-9916-4890-A940-E9BC1A2DF82B}">
      <dgm:prSet/>
      <dgm:spPr/>
      <dgm:t>
        <a:bodyPr/>
        <a:lstStyle/>
        <a:p>
          <a:endParaRPr lang="es-ES"/>
        </a:p>
      </dgm:t>
    </dgm:pt>
    <dgm:pt modelId="{E13EDD0C-D85E-4D32-8F6D-8BAA342DE863}" type="sibTrans" cxnId="{79CF4FAF-9916-4890-A940-E9BC1A2DF82B}">
      <dgm:prSet/>
      <dgm:spPr/>
      <dgm:t>
        <a:bodyPr/>
        <a:lstStyle/>
        <a:p>
          <a:endParaRPr lang="es-ES"/>
        </a:p>
      </dgm:t>
    </dgm:pt>
    <dgm:pt modelId="{38839D58-040F-499D-80A7-9A1C181F3869}">
      <dgm:prSet phldrT="[Texto]" custT="1"/>
      <dgm:spPr/>
      <dgm:t>
        <a:bodyPr/>
        <a:lstStyle/>
        <a:p>
          <a:r>
            <a:rPr lang="en-US" sz="700" b="1" i="0" dirty="0"/>
            <a:t>Results</a:t>
          </a:r>
          <a:endParaRPr lang="en-US" sz="700" dirty="0"/>
        </a:p>
      </dgm:t>
    </dgm:pt>
    <dgm:pt modelId="{459A04E7-B69D-4A35-918E-C3962B4E2C3A}" type="parTrans" cxnId="{641E8B42-45AE-462C-8AA0-22F83C585D57}">
      <dgm:prSet/>
      <dgm:spPr/>
      <dgm:t>
        <a:bodyPr/>
        <a:lstStyle/>
        <a:p>
          <a:endParaRPr lang="es-ES"/>
        </a:p>
      </dgm:t>
    </dgm:pt>
    <dgm:pt modelId="{4004EA48-2258-4B63-A557-3D4D157F775D}" type="sibTrans" cxnId="{641E8B42-45AE-462C-8AA0-22F83C585D57}">
      <dgm:prSet/>
      <dgm:spPr/>
      <dgm:t>
        <a:bodyPr/>
        <a:lstStyle/>
        <a:p>
          <a:endParaRPr lang="es-ES"/>
        </a:p>
      </dgm:t>
    </dgm:pt>
    <dgm:pt modelId="{47DAC96D-4B51-4BD5-98B8-A987DB5DE70C}">
      <dgm:prSet phldrT="[Texto]" custT="1"/>
      <dgm:spPr/>
      <dgm:t>
        <a:bodyPr/>
        <a:lstStyle/>
        <a:p>
          <a:r>
            <a:rPr lang="en-US" sz="700" b="1" i="0" dirty="0"/>
            <a:t>Discussion &amp; Conclusions</a:t>
          </a:r>
          <a:endParaRPr lang="en-US" sz="700" dirty="0"/>
        </a:p>
      </dgm:t>
    </dgm:pt>
    <dgm:pt modelId="{ADC92D82-7E57-488F-A0EF-41CF7383AE48}" type="parTrans" cxnId="{07C5FF76-374B-42B2-BC30-BBC8CE065B0D}">
      <dgm:prSet/>
      <dgm:spPr/>
      <dgm:t>
        <a:bodyPr/>
        <a:lstStyle/>
        <a:p>
          <a:endParaRPr lang="es-ES"/>
        </a:p>
      </dgm:t>
    </dgm:pt>
    <dgm:pt modelId="{D37BED09-E6C2-4903-A982-B97BDB89626E}" type="sibTrans" cxnId="{07C5FF76-374B-42B2-BC30-BBC8CE065B0D}">
      <dgm:prSet/>
      <dgm:spPr/>
      <dgm:t>
        <a:bodyPr/>
        <a:lstStyle/>
        <a:p>
          <a:endParaRPr lang="es-ES"/>
        </a:p>
      </dgm:t>
    </dgm:pt>
    <dgm:pt modelId="{401CECE8-F72B-43AB-92DA-B26D8BBE8193}" type="pres">
      <dgm:prSet presAssocID="{6DEFA604-916B-4682-8794-DD8247CCE7DB}" presName="Name0" presStyleCnt="0">
        <dgm:presLayoutVars>
          <dgm:dir/>
          <dgm:resizeHandles val="exact"/>
        </dgm:presLayoutVars>
      </dgm:prSet>
      <dgm:spPr/>
    </dgm:pt>
    <dgm:pt modelId="{836E3D80-A98B-45BA-8E37-93985235E825}" type="pres">
      <dgm:prSet presAssocID="{C61D8419-4C2E-433B-8B10-2FAF7F721DD4}" presName="parTxOnly" presStyleLbl="node1" presStyleIdx="0" presStyleCnt="6" custScaleX="139460" custScaleY="152508">
        <dgm:presLayoutVars>
          <dgm:bulletEnabled val="1"/>
        </dgm:presLayoutVars>
      </dgm:prSet>
      <dgm:spPr/>
    </dgm:pt>
    <dgm:pt modelId="{DDD96912-F3C4-4909-B39E-D1846C29378C}" type="pres">
      <dgm:prSet presAssocID="{D8A9CD20-9D8F-4C1B-8500-C9A1B34A4891}" presName="parSpace" presStyleCnt="0"/>
      <dgm:spPr/>
    </dgm:pt>
    <dgm:pt modelId="{B95D98B6-44C0-4420-A377-101D4952E86D}" type="pres">
      <dgm:prSet presAssocID="{B2E1EE1C-CEBD-476A-BD68-A9FD27D1F654}" presName="parTxOnly" presStyleLbl="node1" presStyleIdx="1" presStyleCnt="6" custScaleX="168372" custScaleY="152508">
        <dgm:presLayoutVars>
          <dgm:bulletEnabled val="1"/>
        </dgm:presLayoutVars>
      </dgm:prSet>
      <dgm:spPr/>
    </dgm:pt>
    <dgm:pt modelId="{B352DA9B-4302-421A-9D7A-D18E3F6A83E6}" type="pres">
      <dgm:prSet presAssocID="{A16E8851-4BFA-4997-959A-FDD8EDF2003D}" presName="parSpace" presStyleCnt="0"/>
      <dgm:spPr/>
    </dgm:pt>
    <dgm:pt modelId="{2DCF3D4D-6A22-4E65-A521-A9C5FED454CE}" type="pres">
      <dgm:prSet presAssocID="{E7E67814-9123-4C69-8E1E-B03C9C9C37BD}" presName="parTxOnly" presStyleLbl="node1" presStyleIdx="2" presStyleCnt="6" custScaleX="172441" custScaleY="147830">
        <dgm:presLayoutVars>
          <dgm:bulletEnabled val="1"/>
        </dgm:presLayoutVars>
      </dgm:prSet>
      <dgm:spPr/>
    </dgm:pt>
    <dgm:pt modelId="{65FF073E-4233-4E4D-8959-C0F1FECDC4C7}" type="pres">
      <dgm:prSet presAssocID="{1C523963-CAD1-4ED9-B5BD-BB503959ED48}" presName="parSpace" presStyleCnt="0"/>
      <dgm:spPr/>
    </dgm:pt>
    <dgm:pt modelId="{C076C277-4899-43A5-88AB-0D86A80A801E}" type="pres">
      <dgm:prSet presAssocID="{FA3B8D62-84AA-408D-9E32-33B4D23D143A}" presName="parTxOnly" presStyleLbl="node1" presStyleIdx="3" presStyleCnt="6" custScaleX="193608" custScaleY="163957">
        <dgm:presLayoutVars>
          <dgm:bulletEnabled val="1"/>
        </dgm:presLayoutVars>
      </dgm:prSet>
      <dgm:spPr/>
    </dgm:pt>
    <dgm:pt modelId="{EEA7A60B-4C93-44F6-976D-E52E37259136}" type="pres">
      <dgm:prSet presAssocID="{E13EDD0C-D85E-4D32-8F6D-8BAA342DE863}" presName="parSpace" presStyleCnt="0"/>
      <dgm:spPr/>
    </dgm:pt>
    <dgm:pt modelId="{89B34532-0CE8-4D9D-A969-16A83F12613C}" type="pres">
      <dgm:prSet presAssocID="{38839D58-040F-499D-80A7-9A1C181F3869}" presName="parTxOnly" presStyleLbl="node1" presStyleIdx="4" presStyleCnt="6" custScaleX="154020" custScaleY="184410">
        <dgm:presLayoutVars>
          <dgm:bulletEnabled val="1"/>
        </dgm:presLayoutVars>
      </dgm:prSet>
      <dgm:spPr/>
    </dgm:pt>
    <dgm:pt modelId="{A35FD4BB-53CF-4B3C-BE01-E6857558C17A}" type="pres">
      <dgm:prSet presAssocID="{4004EA48-2258-4B63-A557-3D4D157F775D}" presName="parSpace" presStyleCnt="0"/>
      <dgm:spPr/>
    </dgm:pt>
    <dgm:pt modelId="{A0674FDF-933E-46F8-B6A4-181F7CEB4491}" type="pres">
      <dgm:prSet presAssocID="{47DAC96D-4B51-4BD5-98B8-A987DB5DE70C}" presName="parTxOnly" presStyleLbl="node1" presStyleIdx="5" presStyleCnt="6" custScaleX="178465" custScaleY="192274">
        <dgm:presLayoutVars>
          <dgm:bulletEnabled val="1"/>
        </dgm:presLayoutVars>
      </dgm:prSet>
      <dgm:spPr/>
    </dgm:pt>
  </dgm:ptLst>
  <dgm:cxnLst>
    <dgm:cxn modelId="{1C7A980B-BAC1-4F29-A2C7-8572565B05B3}" type="presOf" srcId="{E7E67814-9123-4C69-8E1E-B03C9C9C37BD}" destId="{2DCF3D4D-6A22-4E65-A521-A9C5FED454CE}" srcOrd="0" destOrd="0" presId="urn:microsoft.com/office/officeart/2005/8/layout/hChevron3"/>
    <dgm:cxn modelId="{9199671D-25C5-4397-BEB6-110E9CA79A46}" type="presOf" srcId="{FA3B8D62-84AA-408D-9E32-33B4D23D143A}" destId="{C076C277-4899-43A5-88AB-0D86A80A801E}" srcOrd="0" destOrd="0" presId="urn:microsoft.com/office/officeart/2005/8/layout/hChevron3"/>
    <dgm:cxn modelId="{45FA8141-0CD9-4791-82F4-F11CB555FBB4}" srcId="{6DEFA604-916B-4682-8794-DD8247CCE7DB}" destId="{E7E67814-9123-4C69-8E1E-B03C9C9C37BD}" srcOrd="2" destOrd="0" parTransId="{2BBDAE8C-644F-4B6B-9367-0F0A9A8315C1}" sibTransId="{1C523963-CAD1-4ED9-B5BD-BB503959ED48}"/>
    <dgm:cxn modelId="{641E8B42-45AE-462C-8AA0-22F83C585D57}" srcId="{6DEFA604-916B-4682-8794-DD8247CCE7DB}" destId="{38839D58-040F-499D-80A7-9A1C181F3869}" srcOrd="4" destOrd="0" parTransId="{459A04E7-B69D-4A35-918E-C3962B4E2C3A}" sibTransId="{4004EA48-2258-4B63-A557-3D4D157F775D}"/>
    <dgm:cxn modelId="{07C5FF76-374B-42B2-BC30-BBC8CE065B0D}" srcId="{6DEFA604-916B-4682-8794-DD8247CCE7DB}" destId="{47DAC96D-4B51-4BD5-98B8-A987DB5DE70C}" srcOrd="5" destOrd="0" parTransId="{ADC92D82-7E57-488F-A0EF-41CF7383AE48}" sibTransId="{D37BED09-E6C2-4903-A982-B97BDB89626E}"/>
    <dgm:cxn modelId="{093EBD7E-7589-4043-83B3-8F028A70E377}" srcId="{6DEFA604-916B-4682-8794-DD8247CCE7DB}" destId="{B2E1EE1C-CEBD-476A-BD68-A9FD27D1F654}" srcOrd="1" destOrd="0" parTransId="{BEE361D6-8C33-4C0B-8611-A2E68DA7627B}" sibTransId="{A16E8851-4BFA-4997-959A-FDD8EDF2003D}"/>
    <dgm:cxn modelId="{B44C419D-9854-44B3-BACA-4C4F046BE117}" type="presOf" srcId="{6DEFA604-916B-4682-8794-DD8247CCE7DB}" destId="{401CECE8-F72B-43AB-92DA-B26D8BBE8193}" srcOrd="0" destOrd="0" presId="urn:microsoft.com/office/officeart/2005/8/layout/hChevron3"/>
    <dgm:cxn modelId="{EECED09E-E05B-492F-9925-90BB0BEB4AFE}" type="presOf" srcId="{38839D58-040F-499D-80A7-9A1C181F3869}" destId="{89B34532-0CE8-4D9D-A969-16A83F12613C}" srcOrd="0" destOrd="0" presId="urn:microsoft.com/office/officeart/2005/8/layout/hChevron3"/>
    <dgm:cxn modelId="{D476AAA4-33DB-468E-A4AE-1CB18E0BCA4A}" srcId="{6DEFA604-916B-4682-8794-DD8247CCE7DB}" destId="{C61D8419-4C2E-433B-8B10-2FAF7F721DD4}" srcOrd="0" destOrd="0" parTransId="{4CF449E0-5A36-4847-98AE-5171272F2A53}" sibTransId="{D8A9CD20-9D8F-4C1B-8500-C9A1B34A4891}"/>
    <dgm:cxn modelId="{79CF4FAF-9916-4890-A940-E9BC1A2DF82B}" srcId="{6DEFA604-916B-4682-8794-DD8247CCE7DB}" destId="{FA3B8D62-84AA-408D-9E32-33B4D23D143A}" srcOrd="3" destOrd="0" parTransId="{5EF61F48-4FB8-4B9F-83E0-0FF3FC5949F8}" sibTransId="{E13EDD0C-D85E-4D32-8F6D-8BAA342DE863}"/>
    <dgm:cxn modelId="{2FAA3FC1-4F77-4175-B9AA-926D986DCDA6}" type="presOf" srcId="{B2E1EE1C-CEBD-476A-BD68-A9FD27D1F654}" destId="{B95D98B6-44C0-4420-A377-101D4952E86D}" srcOrd="0" destOrd="0" presId="urn:microsoft.com/office/officeart/2005/8/layout/hChevron3"/>
    <dgm:cxn modelId="{119FB8D9-8346-4341-BF7A-97A45AD68C80}" type="presOf" srcId="{C61D8419-4C2E-433B-8B10-2FAF7F721DD4}" destId="{836E3D80-A98B-45BA-8E37-93985235E825}" srcOrd="0" destOrd="0" presId="urn:microsoft.com/office/officeart/2005/8/layout/hChevron3"/>
    <dgm:cxn modelId="{658D09E9-D7CE-4E7F-939F-9D3BDE6D4631}" type="presOf" srcId="{47DAC96D-4B51-4BD5-98B8-A987DB5DE70C}" destId="{A0674FDF-933E-46F8-B6A4-181F7CEB4491}" srcOrd="0" destOrd="0" presId="urn:microsoft.com/office/officeart/2005/8/layout/hChevron3"/>
    <dgm:cxn modelId="{A2103449-CF6E-4EDC-9867-0121671FCD8B}" type="presParOf" srcId="{401CECE8-F72B-43AB-92DA-B26D8BBE8193}" destId="{836E3D80-A98B-45BA-8E37-93985235E825}" srcOrd="0" destOrd="0" presId="urn:microsoft.com/office/officeart/2005/8/layout/hChevron3"/>
    <dgm:cxn modelId="{5F9998FF-D4F6-44BD-AF00-7B0034D92201}" type="presParOf" srcId="{401CECE8-F72B-43AB-92DA-B26D8BBE8193}" destId="{DDD96912-F3C4-4909-B39E-D1846C29378C}" srcOrd="1" destOrd="0" presId="urn:microsoft.com/office/officeart/2005/8/layout/hChevron3"/>
    <dgm:cxn modelId="{08A57B42-784A-4F7A-9DE8-0220FA17ABAA}" type="presParOf" srcId="{401CECE8-F72B-43AB-92DA-B26D8BBE8193}" destId="{B95D98B6-44C0-4420-A377-101D4952E86D}" srcOrd="2" destOrd="0" presId="urn:microsoft.com/office/officeart/2005/8/layout/hChevron3"/>
    <dgm:cxn modelId="{F7BC80A8-C35D-4635-8C17-9B2B16A0728A}" type="presParOf" srcId="{401CECE8-F72B-43AB-92DA-B26D8BBE8193}" destId="{B352DA9B-4302-421A-9D7A-D18E3F6A83E6}" srcOrd="3" destOrd="0" presId="urn:microsoft.com/office/officeart/2005/8/layout/hChevron3"/>
    <dgm:cxn modelId="{2BAC92F2-C2E2-4FA1-A119-9FEDB9368E20}" type="presParOf" srcId="{401CECE8-F72B-43AB-92DA-B26D8BBE8193}" destId="{2DCF3D4D-6A22-4E65-A521-A9C5FED454CE}" srcOrd="4" destOrd="0" presId="urn:microsoft.com/office/officeart/2005/8/layout/hChevron3"/>
    <dgm:cxn modelId="{C117B9F1-8821-499B-AD8D-6BBD7AC8DB3F}" type="presParOf" srcId="{401CECE8-F72B-43AB-92DA-B26D8BBE8193}" destId="{65FF073E-4233-4E4D-8959-C0F1FECDC4C7}" srcOrd="5" destOrd="0" presId="urn:microsoft.com/office/officeart/2005/8/layout/hChevron3"/>
    <dgm:cxn modelId="{7B22DAA7-C048-43D3-A632-1C7466CD0423}" type="presParOf" srcId="{401CECE8-F72B-43AB-92DA-B26D8BBE8193}" destId="{C076C277-4899-43A5-88AB-0D86A80A801E}" srcOrd="6" destOrd="0" presId="urn:microsoft.com/office/officeart/2005/8/layout/hChevron3"/>
    <dgm:cxn modelId="{487B58AF-4DEB-4DC5-9811-65216C0C70D2}" type="presParOf" srcId="{401CECE8-F72B-43AB-92DA-B26D8BBE8193}" destId="{EEA7A60B-4C93-44F6-976D-E52E37259136}" srcOrd="7" destOrd="0" presId="urn:microsoft.com/office/officeart/2005/8/layout/hChevron3"/>
    <dgm:cxn modelId="{059D16E2-FE65-4CB4-A1CA-788C5B1635FF}" type="presParOf" srcId="{401CECE8-F72B-43AB-92DA-B26D8BBE8193}" destId="{89B34532-0CE8-4D9D-A969-16A83F12613C}" srcOrd="8" destOrd="0" presId="urn:microsoft.com/office/officeart/2005/8/layout/hChevron3"/>
    <dgm:cxn modelId="{D40E0A9B-D316-4907-9321-F1C570451BDD}" type="presParOf" srcId="{401CECE8-F72B-43AB-92DA-B26D8BBE8193}" destId="{A35FD4BB-53CF-4B3C-BE01-E6857558C17A}" srcOrd="9" destOrd="0" presId="urn:microsoft.com/office/officeart/2005/8/layout/hChevron3"/>
    <dgm:cxn modelId="{656CCC6D-AD71-40A7-BDED-4340AED6A78F}" type="presParOf" srcId="{401CECE8-F72B-43AB-92DA-B26D8BBE8193}" destId="{A0674FDF-933E-46F8-B6A4-181F7CEB44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4194" y="1287870"/>
          <a:ext cx="1405670" cy="614874"/>
        </a:xfrm>
        <a:prstGeom prst="homePlat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t>Channels Processing</a:t>
          </a:r>
        </a:p>
      </dsp:txBody>
      <dsp:txXfrm>
        <a:off x="4194" y="1287870"/>
        <a:ext cx="1251952" cy="614874"/>
      </dsp:txXfrm>
    </dsp:sp>
    <dsp:sp modelId="{B95D98B6-44C0-4420-A377-101D4952E86D}">
      <dsp:nvSpPr>
        <dsp:cNvPr id="0" name=""/>
        <dsp:cNvSpPr/>
      </dsp:nvSpPr>
      <dsp:spPr>
        <a:xfrm>
          <a:off x="1208277" y="1287870"/>
          <a:ext cx="1697086" cy="614874"/>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t>Feature Extraction</a:t>
          </a:r>
        </a:p>
      </dsp:txBody>
      <dsp:txXfrm>
        <a:off x="1515714" y="1287870"/>
        <a:ext cx="1082212" cy="614874"/>
      </dsp:txXfrm>
    </dsp:sp>
    <dsp:sp modelId="{2DCF3D4D-6A22-4E65-A521-A9C5FED454CE}">
      <dsp:nvSpPr>
        <dsp:cNvPr id="0" name=""/>
        <dsp:cNvSpPr/>
      </dsp:nvSpPr>
      <dsp:spPr>
        <a:xfrm>
          <a:off x="2703775" y="1297300"/>
          <a:ext cx="1738099" cy="596014"/>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t>Feature Selection</a:t>
          </a:r>
        </a:p>
      </dsp:txBody>
      <dsp:txXfrm>
        <a:off x="3001782" y="1297300"/>
        <a:ext cx="1142085" cy="596014"/>
      </dsp:txXfrm>
    </dsp:sp>
    <dsp:sp modelId="{C076C277-4899-43A5-88AB-0D86A80A801E}">
      <dsp:nvSpPr>
        <dsp:cNvPr id="0" name=""/>
        <dsp:cNvSpPr/>
      </dsp:nvSpPr>
      <dsp:spPr>
        <a:xfrm>
          <a:off x="4240287" y="1264790"/>
          <a:ext cx="1951449" cy="661034"/>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kern="1200" dirty="0"/>
            <a:t>ML Classification</a:t>
          </a:r>
        </a:p>
      </dsp:txBody>
      <dsp:txXfrm>
        <a:off x="4570804" y="1264790"/>
        <a:ext cx="1290415" cy="661034"/>
      </dsp:txXfrm>
    </dsp:sp>
    <dsp:sp modelId="{89B34532-0CE8-4D9D-A969-16A83F12613C}">
      <dsp:nvSpPr>
        <dsp:cNvPr id="0" name=""/>
        <dsp:cNvSpPr/>
      </dsp:nvSpPr>
      <dsp:spPr>
        <a:xfrm>
          <a:off x="5990149" y="1223560"/>
          <a:ext cx="1552426" cy="743495"/>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i="0" kern="1200" dirty="0"/>
            <a:t>Results</a:t>
          </a:r>
          <a:endParaRPr lang="en-US" sz="1200" kern="1200" dirty="0"/>
        </a:p>
      </dsp:txBody>
      <dsp:txXfrm>
        <a:off x="6361897" y="1223560"/>
        <a:ext cx="808931" cy="743495"/>
      </dsp:txXfrm>
    </dsp:sp>
    <dsp:sp modelId="{A0674FDF-933E-46F8-B6A4-181F7CEB4491}">
      <dsp:nvSpPr>
        <dsp:cNvPr id="0" name=""/>
        <dsp:cNvSpPr/>
      </dsp:nvSpPr>
      <dsp:spPr>
        <a:xfrm>
          <a:off x="7340988" y="1207707"/>
          <a:ext cx="1798817" cy="77520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1" i="0" kern="1200" dirty="0"/>
            <a:t>Discussion</a:t>
          </a:r>
          <a:r>
            <a:rPr lang="en-US" sz="1000" b="1" i="0" kern="1200" dirty="0"/>
            <a:t> &amp; Conclusions</a:t>
          </a:r>
          <a:endParaRPr lang="en-US" sz="1000" kern="1200" dirty="0"/>
        </a:p>
      </dsp:txBody>
      <dsp:txXfrm>
        <a:off x="7728589" y="1207707"/>
        <a:ext cx="1023616" cy="7752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t>Channels Processing</a:t>
          </a:r>
          <a:endParaRPr lang="en-US" sz="700" b="1" kern="1200" dirty="0"/>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2F13C-895F-4917-A1E0-AED8D20F3661}">
      <dsp:nvSpPr>
        <dsp:cNvPr id="0" name=""/>
        <dsp:cNvSpPr/>
      </dsp:nvSpPr>
      <dsp:spPr>
        <a:xfrm rot="5400000">
          <a:off x="-160752" y="767295"/>
          <a:ext cx="1071684" cy="750178"/>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scene3d>
          <a:camera prst="obliqueTopLeft"/>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b="0" i="0" kern="1200" dirty="0"/>
            <a:t>EEG and EOG channels</a:t>
          </a:r>
          <a:endParaRPr lang="es-ES" sz="1200" kern="1200" dirty="0"/>
        </a:p>
      </dsp:txBody>
      <dsp:txXfrm rot="-5400000">
        <a:off x="1" y="981631"/>
        <a:ext cx="750178" cy="321506"/>
      </dsp:txXfrm>
    </dsp:sp>
    <dsp:sp modelId="{98D87B44-2DC3-4054-8185-EC96C28EE4D6}">
      <dsp:nvSpPr>
        <dsp:cNvPr id="0" name=""/>
        <dsp:cNvSpPr/>
      </dsp:nvSpPr>
      <dsp:spPr>
        <a:xfrm rot="5400000">
          <a:off x="2388978" y="-1625077"/>
          <a:ext cx="1786046" cy="5141801"/>
        </a:xfrm>
        <a:prstGeom prst="round2SameRect">
          <a:avLst/>
        </a:prstGeom>
        <a:solidFill>
          <a:schemeClr val="accent6">
            <a:lumMod val="40000"/>
            <a:lumOff val="60000"/>
            <a:alpha val="90000"/>
          </a:schemeClr>
        </a:solidFill>
        <a:ln w="19050" cap="flat" cmpd="sng" algn="ctr">
          <a:solidFill>
            <a:schemeClr val="accent1">
              <a:hueOff val="0"/>
              <a:satOff val="0"/>
              <a:lumOff val="0"/>
              <a:alphaOff val="0"/>
            </a:schemeClr>
          </a:solidFill>
          <a:prstDash val="solid"/>
        </a:ln>
        <a:effectLst/>
        <a:scene3d>
          <a:camera prst="obliqueTopLeft"/>
          <a:lightRig rig="threePt" dir="t"/>
        </a:scene3d>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0" i="0" kern="1200" dirty="0" err="1"/>
            <a:t>sallis</a:t>
          </a:r>
          <a:r>
            <a:rPr lang="en-US" sz="1200" b="0" i="0" kern="1200" dirty="0"/>
            <a:t> (q=2), </a:t>
          </a:r>
          <a:r>
            <a:rPr lang="en-US" sz="1200" b="0" i="0" kern="1200" dirty="0" err="1"/>
            <a:t>Renyi</a:t>
          </a:r>
          <a:r>
            <a:rPr lang="en-US" sz="1200" b="0" i="0" kern="1200" dirty="0"/>
            <a:t> (α=2) and Shannon Entropy</a:t>
          </a:r>
          <a:endParaRPr lang="es-ES"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s-ES" sz="1200" b="0" i="0" kern="1200" dirty="0" err="1"/>
            <a:t>Harmonic</a:t>
          </a:r>
          <a:r>
            <a:rPr lang="es-ES" sz="1200" b="0" i="0" kern="1200" dirty="0"/>
            <a:t> </a:t>
          </a:r>
          <a:r>
            <a:rPr lang="es-ES" sz="1200" b="0" i="0" kern="1200" dirty="0" err="1"/>
            <a:t>Parameters</a:t>
          </a:r>
          <a:endParaRPr lang="es-ES" sz="1200" b="0" i="0" kern="1200" dirty="0"/>
        </a:p>
        <a:p>
          <a:pPr marL="114300" lvl="1" indent="-114300" algn="l" defTabSz="533400">
            <a:lnSpc>
              <a:spcPct val="90000"/>
            </a:lnSpc>
            <a:spcBef>
              <a:spcPct val="0"/>
            </a:spcBef>
            <a:spcAft>
              <a:spcPct val="15000"/>
            </a:spcAft>
            <a:buFont typeface="Arial" panose="020B0604020202020204" pitchFamily="34" charset="0"/>
            <a:buChar char="•"/>
          </a:pPr>
          <a:r>
            <a:rPr lang="es-ES" sz="1200" b="0" i="0" kern="1200" dirty="0" err="1"/>
            <a:t>Hjorth</a:t>
          </a:r>
          <a:r>
            <a:rPr lang="es-ES" sz="1200" b="0" i="0" kern="1200" dirty="0"/>
            <a:t> </a:t>
          </a:r>
          <a:r>
            <a:rPr lang="es-ES" sz="1200" b="0" i="0" kern="1200" dirty="0" err="1"/>
            <a:t>Parameters</a:t>
          </a:r>
          <a:endParaRPr lang="es-ES" sz="1200" b="0" i="0" kern="1200" dirty="0"/>
        </a:p>
        <a:p>
          <a:pPr marL="114300" lvl="1" indent="-114300" algn="l" defTabSz="533400">
            <a:lnSpc>
              <a:spcPct val="90000"/>
            </a:lnSpc>
            <a:spcBef>
              <a:spcPct val="0"/>
            </a:spcBef>
            <a:spcAft>
              <a:spcPct val="15000"/>
            </a:spcAft>
            <a:buFont typeface="Arial" panose="020B0604020202020204" pitchFamily="34" charset="0"/>
            <a:buChar char="•"/>
          </a:pPr>
          <a:r>
            <a:rPr lang="es-ES" sz="1200" b="0" i="0" kern="1200" dirty="0"/>
            <a:t>Relative </a:t>
          </a:r>
          <a:r>
            <a:rPr lang="es-ES" sz="1200" b="0" i="0" kern="1200" dirty="0" err="1"/>
            <a:t>Spectral</a:t>
          </a:r>
          <a:r>
            <a:rPr lang="es-ES" sz="1200" b="0" i="0" kern="1200" dirty="0"/>
            <a:t> </a:t>
          </a:r>
          <a:r>
            <a:rPr lang="es-ES" sz="1200" b="0" i="0" kern="1200" dirty="0" err="1"/>
            <a:t>Power</a:t>
          </a:r>
          <a:endParaRPr lang="es-ES" sz="1200" b="0" i="0" kern="1200" dirty="0"/>
        </a:p>
        <a:p>
          <a:pPr marL="114300" lvl="1" indent="-114300" algn="l" defTabSz="533400">
            <a:lnSpc>
              <a:spcPct val="90000"/>
            </a:lnSpc>
            <a:spcBef>
              <a:spcPct val="0"/>
            </a:spcBef>
            <a:spcAft>
              <a:spcPct val="15000"/>
            </a:spcAft>
            <a:buFont typeface="Arial" panose="020B0604020202020204" pitchFamily="34" charset="0"/>
            <a:buChar char="•"/>
          </a:pPr>
          <a:r>
            <a:rPr lang="es-ES" sz="1200" b="0" i="0" kern="1200" dirty="0" err="1"/>
            <a:t>Slow</a:t>
          </a:r>
          <a:r>
            <a:rPr lang="es-ES" sz="1200" b="0" i="0" kern="1200" dirty="0"/>
            <a:t> Wave </a:t>
          </a:r>
          <a:r>
            <a:rPr lang="es-ES" sz="1200" b="0" i="0" kern="1200" dirty="0" err="1"/>
            <a:t>Index</a:t>
          </a:r>
          <a:r>
            <a:rPr lang="es-ES" sz="1200" b="0" i="0" kern="1200" dirty="0"/>
            <a:t> (SWI)</a:t>
          </a:r>
        </a:p>
        <a:p>
          <a:pPr marL="114300" lvl="1" indent="-114300" algn="l" defTabSz="533400">
            <a:lnSpc>
              <a:spcPct val="90000"/>
            </a:lnSpc>
            <a:spcBef>
              <a:spcPct val="0"/>
            </a:spcBef>
            <a:spcAft>
              <a:spcPct val="15000"/>
            </a:spcAft>
            <a:buFont typeface="Arial" panose="020B0604020202020204" pitchFamily="34" charset="0"/>
            <a:buChar char="•"/>
          </a:pPr>
          <a:r>
            <a:rPr lang="es-ES" sz="1200" b="0" i="0" kern="1200" dirty="0" err="1"/>
            <a:t>Autoregressive</a:t>
          </a:r>
          <a:r>
            <a:rPr lang="es-ES" sz="1200" b="0" i="0" kern="1200" dirty="0"/>
            <a:t> </a:t>
          </a:r>
          <a:r>
            <a:rPr lang="es-ES" sz="1200" b="0" i="0" kern="1200" dirty="0" err="1"/>
            <a:t>Coefficients</a:t>
          </a:r>
          <a:r>
            <a:rPr lang="es-ES" sz="1200" b="0" i="0" kern="1200" dirty="0"/>
            <a:t> (</a:t>
          </a:r>
          <a:r>
            <a:rPr lang="es-ES" sz="1200" b="0" i="0" kern="1200" dirty="0" err="1"/>
            <a:t>order</a:t>
          </a:r>
          <a:r>
            <a:rPr lang="es-ES" sz="1200" b="0" i="0" kern="1200" dirty="0"/>
            <a:t> 3)</a:t>
          </a:r>
        </a:p>
        <a:p>
          <a:pPr marL="114300" lvl="1" indent="-114300" algn="l" defTabSz="533400">
            <a:lnSpc>
              <a:spcPct val="90000"/>
            </a:lnSpc>
            <a:spcBef>
              <a:spcPct val="0"/>
            </a:spcBef>
            <a:spcAft>
              <a:spcPct val="15000"/>
            </a:spcAft>
            <a:buFont typeface="Arial" panose="020B0604020202020204" pitchFamily="34" charset="0"/>
            <a:buChar char="•"/>
          </a:pPr>
          <a:r>
            <a:rPr lang="es-ES" sz="1200" b="0" i="0" kern="1200" dirty="0" err="1"/>
            <a:t>Percentile</a:t>
          </a:r>
          <a:r>
            <a:rPr lang="es-ES" sz="1200" b="0" i="0" kern="1200" dirty="0"/>
            <a:t> 25, 50, 75</a:t>
          </a:r>
        </a:p>
        <a:p>
          <a:pPr marL="114300" lvl="1" indent="-114300" algn="l" defTabSz="533400">
            <a:lnSpc>
              <a:spcPct val="90000"/>
            </a:lnSpc>
            <a:spcBef>
              <a:spcPct val="0"/>
            </a:spcBef>
            <a:spcAft>
              <a:spcPct val="15000"/>
            </a:spcAft>
            <a:buFont typeface="Arial" panose="020B0604020202020204" pitchFamily="34" charset="0"/>
            <a:buChar char="•"/>
          </a:pPr>
          <a:r>
            <a:rPr lang="es-ES" sz="1200" b="0" i="0" kern="1200" dirty="0" err="1"/>
            <a:t>Skewness</a:t>
          </a:r>
          <a:r>
            <a:rPr lang="es-ES" sz="1200" b="0" i="0" kern="1200" dirty="0"/>
            <a:t>, </a:t>
          </a:r>
          <a:r>
            <a:rPr lang="es-ES" sz="1200" b="0" i="0" kern="1200" dirty="0" err="1"/>
            <a:t>Kurtosis</a:t>
          </a:r>
          <a:endParaRPr lang="es-ES" sz="1200" b="0" i="0" kern="1200" dirty="0"/>
        </a:p>
      </dsp:txBody>
      <dsp:txXfrm rot="-5400000">
        <a:off x="711101" y="139988"/>
        <a:ext cx="5054613" cy="1611670"/>
      </dsp:txXfrm>
    </dsp:sp>
    <dsp:sp modelId="{AF570D6D-E04E-4702-A59A-64A106746C9D}">
      <dsp:nvSpPr>
        <dsp:cNvPr id="0" name=""/>
        <dsp:cNvSpPr/>
      </dsp:nvSpPr>
      <dsp:spPr>
        <a:xfrm rot="5400000">
          <a:off x="-160752" y="1926426"/>
          <a:ext cx="1071684" cy="750178"/>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scene3d>
          <a:camera prst="obliqueTopLeft"/>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b="0" i="0" kern="1200" dirty="0"/>
            <a:t>EOG channels</a:t>
          </a:r>
          <a:endParaRPr lang="es-ES" sz="1200" kern="1200" dirty="0"/>
        </a:p>
      </dsp:txBody>
      <dsp:txXfrm rot="-5400000">
        <a:off x="1" y="2140762"/>
        <a:ext cx="750178" cy="321506"/>
      </dsp:txXfrm>
    </dsp:sp>
    <dsp:sp modelId="{BC6E6CC3-288A-45AF-B756-98C4175D7209}">
      <dsp:nvSpPr>
        <dsp:cNvPr id="0" name=""/>
        <dsp:cNvSpPr/>
      </dsp:nvSpPr>
      <dsp:spPr>
        <a:xfrm rot="5400000">
          <a:off x="2904902" y="-302452"/>
          <a:ext cx="832354" cy="5141801"/>
        </a:xfrm>
        <a:prstGeom prst="round2SameRect">
          <a:avLst/>
        </a:prstGeom>
        <a:solidFill>
          <a:schemeClr val="accent6">
            <a:lumMod val="40000"/>
            <a:lumOff val="60000"/>
            <a:alpha val="90000"/>
          </a:schemeClr>
        </a:solidFill>
        <a:ln w="19050" cap="flat" cmpd="sng" algn="ctr">
          <a:solidFill>
            <a:schemeClr val="accent1">
              <a:hueOff val="0"/>
              <a:satOff val="0"/>
              <a:lumOff val="0"/>
              <a:alphaOff val="0"/>
            </a:schemeClr>
          </a:solidFill>
          <a:prstDash val="solid"/>
        </a:ln>
        <a:effectLst/>
        <a:scene3d>
          <a:camera prst="obliqueTopLeft"/>
          <a:lightRig rig="threePt" dir="t"/>
        </a:scene3d>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s-ES" sz="1200" b="0" i="0" kern="1200" dirty="0" err="1"/>
            <a:t>Peak</a:t>
          </a:r>
          <a:r>
            <a:rPr lang="es-ES" sz="1200" b="0" i="0" kern="1200" dirty="0"/>
            <a:t> </a:t>
          </a:r>
          <a:r>
            <a:rPr lang="es-ES" sz="1200" b="0" i="0" kern="1200" dirty="0" err="1"/>
            <a:t>to</a:t>
          </a:r>
          <a:r>
            <a:rPr lang="es-ES" sz="1200" b="0" i="0" kern="1200" dirty="0"/>
            <a:t> </a:t>
          </a:r>
          <a:r>
            <a:rPr lang="es-ES" sz="1200" b="0" i="0" kern="1200" dirty="0" err="1"/>
            <a:t>Peak</a:t>
          </a:r>
          <a:r>
            <a:rPr lang="es-ES" sz="1200" b="0" i="0" kern="1200" dirty="0"/>
            <a:t> </a:t>
          </a:r>
          <a:r>
            <a:rPr lang="es-ES" sz="1200" b="0" i="0" kern="1200" dirty="0" err="1"/>
            <a:t>Amplitude</a:t>
          </a:r>
          <a:endParaRPr lang="es-ES" sz="1200" kern="1200" dirty="0"/>
        </a:p>
      </dsp:txBody>
      <dsp:txXfrm rot="-5400000">
        <a:off x="750179" y="1892903"/>
        <a:ext cx="5101169" cy="751090"/>
      </dsp:txXfrm>
    </dsp:sp>
    <dsp:sp modelId="{87CB4589-9D8D-4F3B-8F35-FF2EC184A866}">
      <dsp:nvSpPr>
        <dsp:cNvPr id="0" name=""/>
        <dsp:cNvSpPr/>
      </dsp:nvSpPr>
      <dsp:spPr>
        <a:xfrm rot="5400000">
          <a:off x="-160752" y="2847859"/>
          <a:ext cx="1071684" cy="750178"/>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scene3d>
          <a:camera prst="obliqueTopLeft"/>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b="0" i="0" kern="1200" dirty="0"/>
            <a:t>EEG y </a:t>
          </a:r>
          <a:r>
            <a:rPr lang="es-ES" sz="1200" b="0" i="0" kern="1200" dirty="0" err="1"/>
            <a:t>Each</a:t>
          </a:r>
          <a:r>
            <a:rPr lang="es-ES" sz="1200" b="0" i="0" kern="1200" dirty="0"/>
            <a:t> </a:t>
          </a:r>
          <a:r>
            <a:rPr lang="es-ES" sz="1200" b="0" i="0" kern="1200" dirty="0" err="1"/>
            <a:t>sub-band</a:t>
          </a:r>
          <a:endParaRPr lang="es-ES" sz="1200" kern="1200" dirty="0"/>
        </a:p>
      </dsp:txBody>
      <dsp:txXfrm rot="-5400000">
        <a:off x="1" y="3062195"/>
        <a:ext cx="750178" cy="321506"/>
      </dsp:txXfrm>
    </dsp:sp>
    <dsp:sp modelId="{43174117-FF15-42B5-A42B-0DEFF978B30C}">
      <dsp:nvSpPr>
        <dsp:cNvPr id="0" name=""/>
        <dsp:cNvSpPr/>
      </dsp:nvSpPr>
      <dsp:spPr>
        <a:xfrm rot="5400000">
          <a:off x="2972782" y="464503"/>
          <a:ext cx="696594" cy="5141801"/>
        </a:xfrm>
        <a:prstGeom prst="round2SameRect">
          <a:avLst/>
        </a:prstGeom>
        <a:solidFill>
          <a:schemeClr val="accent6">
            <a:lumMod val="40000"/>
            <a:lumOff val="60000"/>
            <a:alpha val="90000"/>
          </a:schemeClr>
        </a:solidFill>
        <a:ln w="19050" cap="flat" cmpd="sng" algn="ctr">
          <a:solidFill>
            <a:schemeClr val="accent1">
              <a:hueOff val="0"/>
              <a:satOff val="0"/>
              <a:lumOff val="0"/>
              <a:alphaOff val="0"/>
            </a:schemeClr>
          </a:solidFill>
          <a:prstDash val="solid"/>
        </a:ln>
        <a:effectLst/>
        <a:scene3d>
          <a:camera prst="obliqueTopLeft"/>
          <a:lightRig rig="threePt" dir="t"/>
        </a:scene3d>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b="0" i="0" kern="1200" dirty="0"/>
            <a:t>MODWT-based Features: Energy, Percentage of Energy, Mean and Standard deviation of each sub-band</a:t>
          </a:r>
          <a:endParaRPr lang="es-ES" sz="1100" kern="1200" dirty="0"/>
        </a:p>
      </dsp:txBody>
      <dsp:txXfrm rot="-5400000">
        <a:off x="750179" y="2721112"/>
        <a:ext cx="5107796" cy="62858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2F13C-895F-4917-A1E0-AED8D20F3661}">
      <dsp:nvSpPr>
        <dsp:cNvPr id="0" name=""/>
        <dsp:cNvSpPr/>
      </dsp:nvSpPr>
      <dsp:spPr>
        <a:xfrm rot="5400000">
          <a:off x="-289070" y="1279211"/>
          <a:ext cx="1927134" cy="1348994"/>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scene3d>
          <a:camera prst="obliqueTopLeft"/>
          <a:lightRig rig="threePt" dir="t"/>
        </a:scene3d>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b="0" i="0" kern="1200" dirty="0"/>
            <a:t>Channels</a:t>
          </a:r>
          <a:endParaRPr lang="es-ES" sz="1200" kern="1200" dirty="0"/>
        </a:p>
      </dsp:txBody>
      <dsp:txXfrm rot="-5400000">
        <a:off x="0" y="1664638"/>
        <a:ext cx="1348994" cy="578140"/>
      </dsp:txXfrm>
    </dsp:sp>
    <dsp:sp modelId="{98D87B44-2DC3-4054-8185-EC96C28EE4D6}">
      <dsp:nvSpPr>
        <dsp:cNvPr id="0" name=""/>
        <dsp:cNvSpPr/>
      </dsp:nvSpPr>
      <dsp:spPr>
        <a:xfrm rot="5400000">
          <a:off x="1834157" y="-517424"/>
          <a:ext cx="3210033" cy="4244881"/>
        </a:xfrm>
        <a:prstGeom prst="round2SameRect">
          <a:avLst/>
        </a:prstGeom>
        <a:solidFill>
          <a:schemeClr val="accent6">
            <a:lumMod val="40000"/>
            <a:lumOff val="60000"/>
            <a:alpha val="90000"/>
          </a:schemeClr>
        </a:solidFill>
        <a:ln w="19050" cap="flat" cmpd="sng" algn="ctr">
          <a:solidFill>
            <a:schemeClr val="accent1">
              <a:hueOff val="0"/>
              <a:satOff val="0"/>
              <a:lumOff val="0"/>
              <a:alphaOff val="0"/>
            </a:schemeClr>
          </a:solidFill>
          <a:prstDash val="solid"/>
        </a:ln>
        <a:effectLst/>
        <a:scene3d>
          <a:camera prst="obliqueTopLeft"/>
          <a:lightRig rig="threePt" dir="t"/>
        </a:scene3d>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s-ES" sz="1600" b="0" i="1" kern="1200" dirty="0">
              <a:solidFill>
                <a:srgbClr val="2C3E50"/>
              </a:solidFill>
              <a:effectLst/>
              <a:latin typeface="Calibri Light" panose="020F0302020204030204" pitchFamily="34" charset="0"/>
              <a:cs typeface="Calibri Light" panose="020F0302020204030204" pitchFamily="34" charset="0"/>
            </a:rPr>
            <a:t>Desviación Estándar</a:t>
          </a:r>
          <a:endParaRPr lang="es-ES" sz="1600" i="1" kern="1200" dirty="0">
            <a:latin typeface="Calibri Light" panose="020F0302020204030204" pitchFamily="34" charset="0"/>
            <a:cs typeface="Calibri Light" panose="020F0302020204030204"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s-ES" sz="1600" b="0" i="1" kern="1200" dirty="0">
              <a:solidFill>
                <a:srgbClr val="2C3E50"/>
              </a:solidFill>
              <a:effectLst/>
              <a:latin typeface="Calibri Light" panose="020F0302020204030204" pitchFamily="34" charset="0"/>
              <a:cs typeface="Calibri Light" panose="020F0302020204030204" pitchFamily="34" charset="0"/>
            </a:rPr>
            <a:t>Rango </a:t>
          </a:r>
          <a:r>
            <a:rPr lang="es-ES" sz="1600" b="0" i="1" kern="1200" dirty="0" err="1">
              <a:solidFill>
                <a:srgbClr val="2C3E50"/>
              </a:solidFill>
              <a:effectLst/>
              <a:latin typeface="Calibri Light" panose="020F0302020204030204" pitchFamily="34" charset="0"/>
              <a:cs typeface="Calibri Light" panose="020F0302020204030204" pitchFamily="34" charset="0"/>
            </a:rPr>
            <a:t>intercuartil</a:t>
          </a:r>
          <a:endParaRPr lang="es-ES" sz="1600" b="0" i="1" kern="1200" dirty="0">
            <a:solidFill>
              <a:srgbClr val="2C3E50"/>
            </a:solidFill>
            <a:effectLst/>
            <a:latin typeface="Calibri Light" panose="020F0302020204030204" pitchFamily="34" charset="0"/>
            <a:cs typeface="Calibri Light" panose="020F0302020204030204"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s-ES" sz="1600" b="0" i="1" kern="1200" dirty="0">
              <a:solidFill>
                <a:srgbClr val="2C3E50"/>
              </a:solidFill>
              <a:effectLst/>
              <a:latin typeface="Calibri Light" panose="020F0302020204030204" pitchFamily="34" charset="0"/>
              <a:cs typeface="Calibri Light" panose="020F0302020204030204" pitchFamily="34" charset="0"/>
            </a:rPr>
            <a:t>Asimetría y curtosis</a:t>
          </a:r>
        </a:p>
        <a:p>
          <a:pPr marL="171450" lvl="1" indent="-171450" algn="l" defTabSz="711200">
            <a:lnSpc>
              <a:spcPct val="90000"/>
            </a:lnSpc>
            <a:spcBef>
              <a:spcPct val="0"/>
            </a:spcBef>
            <a:spcAft>
              <a:spcPct val="15000"/>
            </a:spcAft>
            <a:buFont typeface="Arial" panose="020B0604020202020204" pitchFamily="34" charset="0"/>
            <a:buChar char="•"/>
          </a:pPr>
          <a:r>
            <a:rPr lang="es-ES" sz="1600" b="0" i="1" kern="1200" dirty="0">
              <a:solidFill>
                <a:srgbClr val="2C3E50"/>
              </a:solidFill>
              <a:effectLst/>
              <a:latin typeface="Calibri Light" panose="020F0302020204030204" pitchFamily="34" charset="0"/>
              <a:cs typeface="Calibri Light" panose="020F0302020204030204" pitchFamily="34" charset="0"/>
            </a:rPr>
            <a:t>Número de cruces por cero</a:t>
          </a:r>
        </a:p>
        <a:p>
          <a:pPr marL="171450" lvl="1" indent="-171450" algn="l" defTabSz="711200">
            <a:lnSpc>
              <a:spcPct val="90000"/>
            </a:lnSpc>
            <a:spcBef>
              <a:spcPct val="0"/>
            </a:spcBef>
            <a:spcAft>
              <a:spcPct val="15000"/>
            </a:spcAft>
            <a:buFont typeface="Arial" panose="020B0604020202020204" pitchFamily="34" charset="0"/>
            <a:buChar char="•"/>
          </a:pPr>
          <a:r>
            <a:rPr lang="es-ES" sz="1600" b="0" i="1" kern="1200" dirty="0">
              <a:solidFill>
                <a:srgbClr val="2C3E50"/>
              </a:solidFill>
              <a:effectLst/>
              <a:latin typeface="Calibri Light" panose="020F0302020204030204" pitchFamily="34" charset="0"/>
              <a:cs typeface="Calibri Light" panose="020F0302020204030204" pitchFamily="34" charset="0"/>
            </a:rPr>
            <a:t>Movilidad y complejidad de </a:t>
          </a:r>
          <a:r>
            <a:rPr lang="es-ES" sz="1600" b="0" i="1" kern="1200" dirty="0" err="1">
              <a:solidFill>
                <a:srgbClr val="2C3E50"/>
              </a:solidFill>
              <a:effectLst/>
              <a:latin typeface="Calibri Light" panose="020F0302020204030204" pitchFamily="34" charset="0"/>
              <a:cs typeface="Calibri Light" panose="020F0302020204030204" pitchFamily="34" charset="0"/>
            </a:rPr>
            <a:t>Hjorth</a:t>
          </a:r>
          <a:r>
            <a:rPr lang="es-ES" sz="1600" b="0" i="1" kern="1200" dirty="0">
              <a:solidFill>
                <a:srgbClr val="2C3E50"/>
              </a:solidFill>
              <a:effectLst/>
              <a:latin typeface="Calibri Light" panose="020F0302020204030204" pitchFamily="34" charset="0"/>
              <a:cs typeface="Calibri Light" panose="020F0302020204030204" pitchFamily="34" charset="0"/>
            </a:rPr>
            <a:t>.</a:t>
          </a:r>
        </a:p>
        <a:p>
          <a:pPr marL="171450" lvl="1" indent="-171450" algn="l" defTabSz="711200">
            <a:lnSpc>
              <a:spcPct val="90000"/>
            </a:lnSpc>
            <a:spcBef>
              <a:spcPct val="0"/>
            </a:spcBef>
            <a:spcAft>
              <a:spcPct val="15000"/>
            </a:spcAft>
            <a:buFont typeface="Arial" panose="020B0604020202020204" pitchFamily="34" charset="0"/>
            <a:buChar char="•"/>
          </a:pPr>
          <a:r>
            <a:rPr lang="es-ES" sz="1600" b="0" i="1" kern="1200" dirty="0">
              <a:solidFill>
                <a:srgbClr val="2C3E50"/>
              </a:solidFill>
              <a:effectLst/>
              <a:latin typeface="Calibri Light" panose="020F0302020204030204" pitchFamily="34" charset="0"/>
              <a:cs typeface="Calibri Light" panose="020F0302020204030204" pitchFamily="34" charset="0"/>
            </a:rPr>
            <a:t>Potencia total absoluta en la banda 0,4-30 Hz.</a:t>
          </a:r>
        </a:p>
        <a:p>
          <a:pPr marL="171450" lvl="1" indent="-171450" algn="l" defTabSz="711200">
            <a:lnSpc>
              <a:spcPct val="90000"/>
            </a:lnSpc>
            <a:spcBef>
              <a:spcPct val="0"/>
            </a:spcBef>
            <a:spcAft>
              <a:spcPct val="15000"/>
            </a:spcAft>
            <a:buFont typeface="Arial" panose="020B0604020202020204" pitchFamily="34" charset="0"/>
            <a:buChar char="•"/>
          </a:pPr>
          <a:r>
            <a:rPr lang="es-ES" sz="1600" b="0" i="1" kern="1200" dirty="0">
              <a:solidFill>
                <a:srgbClr val="2C3E50"/>
              </a:solidFill>
              <a:effectLst/>
              <a:latin typeface="Calibri Light" panose="020F0302020204030204" pitchFamily="34" charset="0"/>
              <a:cs typeface="Calibri Light" panose="020F0302020204030204" pitchFamily="34" charset="0"/>
            </a:rPr>
            <a:t>Potencia relativa en las principales bandas de frecuencia (solo para EEG y EOG)</a:t>
          </a:r>
        </a:p>
        <a:p>
          <a:pPr marL="171450" lvl="1" indent="-171450" algn="l" defTabSz="711200">
            <a:lnSpc>
              <a:spcPct val="90000"/>
            </a:lnSpc>
            <a:spcBef>
              <a:spcPct val="0"/>
            </a:spcBef>
            <a:spcAft>
              <a:spcPct val="15000"/>
            </a:spcAft>
            <a:buFont typeface="Arial" panose="020B0604020202020204" pitchFamily="34" charset="0"/>
            <a:buChar char="•"/>
          </a:pPr>
          <a:r>
            <a:rPr lang="es-ES" sz="1600" b="0" i="1" kern="1200" dirty="0">
              <a:solidFill>
                <a:srgbClr val="2C3E50"/>
              </a:solidFill>
              <a:effectLst/>
              <a:latin typeface="Calibri Light" panose="020F0302020204030204" pitchFamily="34" charset="0"/>
              <a:cs typeface="Calibri Light" panose="020F0302020204030204" pitchFamily="34" charset="0"/>
            </a:rPr>
            <a:t>Relaciones de potencia (por ejemplo, delta/beta)</a:t>
          </a:r>
        </a:p>
        <a:p>
          <a:pPr marL="171450" lvl="1" indent="-171450" algn="l" defTabSz="711200">
            <a:lnSpc>
              <a:spcPct val="90000"/>
            </a:lnSpc>
            <a:spcBef>
              <a:spcPct val="0"/>
            </a:spcBef>
            <a:spcAft>
              <a:spcPct val="15000"/>
            </a:spcAft>
            <a:buFont typeface="Arial" panose="020B0604020202020204" pitchFamily="34" charset="0"/>
            <a:buChar char="•"/>
          </a:pPr>
          <a:r>
            <a:rPr lang="es-ES" sz="1600" b="0" i="1" kern="1200" dirty="0">
              <a:solidFill>
                <a:srgbClr val="2C3E50"/>
              </a:solidFill>
              <a:effectLst/>
              <a:latin typeface="Calibri Light" panose="020F0302020204030204" pitchFamily="34" charset="0"/>
              <a:cs typeface="Calibri Light" panose="020F0302020204030204" pitchFamily="34" charset="0"/>
            </a:rPr>
            <a:t>Entropía de permutación</a:t>
          </a:r>
        </a:p>
        <a:p>
          <a:pPr marL="171450" lvl="1" indent="-171450" algn="l" defTabSz="711200">
            <a:lnSpc>
              <a:spcPct val="90000"/>
            </a:lnSpc>
            <a:spcBef>
              <a:spcPct val="0"/>
            </a:spcBef>
            <a:spcAft>
              <a:spcPct val="15000"/>
            </a:spcAft>
            <a:buFont typeface="Arial" panose="020B0604020202020204" pitchFamily="34" charset="0"/>
            <a:buChar char="•"/>
          </a:pPr>
          <a:r>
            <a:rPr lang="es-ES" sz="1600" b="0" i="1" kern="1200" dirty="0">
              <a:solidFill>
                <a:srgbClr val="2C3E50"/>
              </a:solidFill>
              <a:effectLst/>
              <a:latin typeface="Calibri Light" panose="020F0302020204030204" pitchFamily="34" charset="0"/>
              <a:cs typeface="Calibri Light" panose="020F0302020204030204" pitchFamily="34" charset="0"/>
            </a:rPr>
            <a:t>Dimensión fractal de Higuchi y </a:t>
          </a:r>
          <a:r>
            <a:rPr lang="es-ES" sz="1600" b="0" i="1" kern="1200" dirty="0" err="1">
              <a:solidFill>
                <a:srgbClr val="2C3E50"/>
              </a:solidFill>
              <a:effectLst/>
              <a:latin typeface="Calibri Light" panose="020F0302020204030204" pitchFamily="34" charset="0"/>
              <a:cs typeface="Calibri Light" panose="020F0302020204030204" pitchFamily="34" charset="0"/>
            </a:rPr>
            <a:t>Petrosian</a:t>
          </a:r>
          <a:endParaRPr lang="es-ES" sz="1600" b="0" i="1" kern="1200" dirty="0">
            <a:solidFill>
              <a:srgbClr val="2C3E50"/>
            </a:solidFill>
            <a:effectLst/>
            <a:latin typeface="Calibri Light" panose="020F0302020204030204" pitchFamily="34" charset="0"/>
            <a:cs typeface="Calibri Light" panose="020F0302020204030204" pitchFamily="34" charset="0"/>
          </a:endParaRPr>
        </a:p>
      </dsp:txBody>
      <dsp:txXfrm rot="-5400000">
        <a:off x="1316734" y="156700"/>
        <a:ext cx="4088180" cy="289663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a:t>
          </a:r>
          <a:r>
            <a:rPr lang="en-US" sz="700" b="1" kern="1200" dirty="0"/>
            <a:t>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a:t>
          </a:r>
          <a:r>
            <a:rPr lang="en-US" sz="700" b="1" kern="1200" dirty="0"/>
            <a:t>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t>Channels Processing</a:t>
          </a:r>
          <a:endParaRPr lang="en-US" sz="700" b="1" kern="1200" dirty="0"/>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a:t>
          </a:r>
          <a:r>
            <a:rPr lang="en-US" sz="700" b="1" kern="1200" dirty="0"/>
            <a:t>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t>Channels Processing</a:t>
          </a:r>
          <a:endParaRPr lang="en-US" sz="700" b="1" kern="1200" dirty="0"/>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Results</a:t>
          </a:r>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Discussion &amp; Conclusions</a:t>
          </a:r>
        </a:p>
      </dsp:txBody>
      <dsp:txXfrm>
        <a:off x="4651021" y="198027"/>
        <a:ext cx="616007" cy="46651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solidFill>
                <a:prstClr val="white"/>
              </a:solidFill>
              <a:latin typeface="Georgia"/>
              <a:ea typeface="+mn-ea"/>
              <a:cs typeface="+mn-cs"/>
            </a:rPr>
            <a:t>Channels 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rgbClr val="0F6FC6">
                <a:hueOff val="0"/>
                <a:satOff val="0"/>
                <a:lumOff val="0"/>
                <a:alphaOff val="0"/>
                <a:tint val="43000"/>
                <a:satMod val="165000"/>
              </a:srgbClr>
            </a:gs>
            <a:gs pos="55000">
              <a:srgbClr val="0F6FC6">
                <a:hueOff val="0"/>
                <a:satOff val="0"/>
                <a:lumOff val="0"/>
                <a:alphaOff val="0"/>
                <a:tint val="83000"/>
                <a:satMod val="155000"/>
              </a:srgbClr>
            </a:gs>
            <a:gs pos="100000">
              <a:srgbClr val="0F6FC6">
                <a:hueOff val="0"/>
                <a:satOff val="0"/>
                <a:lumOff val="0"/>
                <a:alphaOff val="0"/>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0F6FC6">
              <a:hueOff val="0"/>
              <a:satOff val="0"/>
              <a:lumOff val="0"/>
              <a:alphaOff val="0"/>
              <a:satMod val="115000"/>
            </a:srgb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Results</a:t>
          </a:r>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prstClr val="white"/>
              </a:solidFill>
              <a:latin typeface="Georgia"/>
              <a:ea typeface="+mn-ea"/>
              <a:cs typeface="+mn-cs"/>
            </a:rPr>
            <a:t>Discussion &amp; Conclusions</a:t>
          </a:r>
        </a:p>
      </dsp:txBody>
      <dsp:txXfrm>
        <a:off x="4651021" y="198027"/>
        <a:ext cx="616007" cy="46651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t>Channels </a:t>
          </a:r>
          <a:r>
            <a:rPr lang="en-US" sz="700" b="1" kern="1200" noProof="0" dirty="0">
              <a:solidFill>
                <a:prstClr val="white"/>
              </a:solidFill>
              <a:latin typeface="Georgia"/>
              <a:ea typeface="+mn-ea"/>
              <a:cs typeface="+mn-cs"/>
            </a:rPr>
            <a:t>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a:t>
          </a:r>
          <a:r>
            <a:rPr lang="en-US" sz="700" b="1" i="0" kern="1200" dirty="0">
              <a:solidFill>
                <a:prstClr val="white"/>
              </a:solidFill>
              <a:latin typeface="Georgia"/>
              <a:ea typeface="+mn-ea"/>
              <a:cs typeface="+mn-cs"/>
            </a:rPr>
            <a:t>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Results</a:t>
          </a:r>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t>Channels </a:t>
          </a:r>
          <a:r>
            <a:rPr lang="en-US" sz="700" b="1" kern="1200" noProof="0" dirty="0">
              <a:solidFill>
                <a:prstClr val="white"/>
              </a:solidFill>
              <a:latin typeface="Georgia"/>
              <a:ea typeface="+mn-ea"/>
              <a:cs typeface="+mn-cs"/>
            </a:rPr>
            <a:t>Processing</a:t>
          </a:r>
          <a:endParaRPr lang="en-US" sz="700" b="1" kern="1200" dirty="0">
            <a:solidFill>
              <a:prstClr val="white"/>
            </a:solidFill>
            <a:latin typeface="Georgia"/>
            <a:ea typeface="+mn-ea"/>
            <a:cs typeface="+mn-cs"/>
          </a:endParaRPr>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a:t>
          </a:r>
          <a:r>
            <a:rPr lang="en-US" sz="700" b="1" i="0" kern="1200" dirty="0">
              <a:solidFill>
                <a:prstClr val="white"/>
              </a:solidFill>
              <a:latin typeface="Georgia"/>
              <a:ea typeface="+mn-ea"/>
              <a:cs typeface="+mn-cs"/>
            </a:rPr>
            <a:t>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solidFill>
                <a:prstClr val="white"/>
              </a:solidFill>
              <a:latin typeface="Georgia"/>
              <a:ea typeface="+mn-ea"/>
              <a:cs typeface="+mn-cs"/>
            </a:rPr>
            <a:t>Results</a:t>
          </a:r>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t>Channels Processing</a:t>
          </a:r>
          <a:endParaRPr lang="en-US" sz="700" b="1" kern="1200" dirty="0"/>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t>Channels Processing</a:t>
          </a:r>
          <a:endParaRPr lang="en-US" sz="700" b="1" kern="1200" dirty="0"/>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t>Channels Processing</a:t>
          </a:r>
          <a:endParaRPr lang="en-US" sz="700" b="1" kern="1200" dirty="0"/>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FCA72-E0C2-46B8-A37B-330162E789A5}">
      <dsp:nvSpPr>
        <dsp:cNvPr id="0" name=""/>
        <dsp:cNvSpPr/>
      </dsp:nvSpPr>
      <dsp:spPr>
        <a:xfrm>
          <a:off x="1611392" y="3355895"/>
          <a:ext cx="3030847" cy="0"/>
        </a:xfrm>
        <a:prstGeom prst="line">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51E585-FD8E-4303-BEAF-BC804430DB0F}">
      <dsp:nvSpPr>
        <dsp:cNvPr id="0" name=""/>
        <dsp:cNvSpPr/>
      </dsp:nvSpPr>
      <dsp:spPr>
        <a:xfrm>
          <a:off x="1611392" y="2844675"/>
          <a:ext cx="2561182" cy="0"/>
        </a:xfrm>
        <a:prstGeom prst="line">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E2E3C2-F768-41A2-A9B2-FB31D1AC2679}">
      <dsp:nvSpPr>
        <dsp:cNvPr id="0" name=""/>
        <dsp:cNvSpPr/>
      </dsp:nvSpPr>
      <dsp:spPr>
        <a:xfrm>
          <a:off x="1611392" y="2130163"/>
          <a:ext cx="2391672" cy="0"/>
        </a:xfrm>
        <a:prstGeom prst="line">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5DFFF7-408F-466F-90BF-A413CB3FCE92}">
      <dsp:nvSpPr>
        <dsp:cNvPr id="0" name=""/>
        <dsp:cNvSpPr/>
      </dsp:nvSpPr>
      <dsp:spPr>
        <a:xfrm>
          <a:off x="1611392" y="1415651"/>
          <a:ext cx="2561182" cy="0"/>
        </a:xfrm>
        <a:prstGeom prst="line">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69609C-C7A1-4300-9B71-80FD6C8FF2B2}">
      <dsp:nvSpPr>
        <dsp:cNvPr id="0" name=""/>
        <dsp:cNvSpPr/>
      </dsp:nvSpPr>
      <dsp:spPr>
        <a:xfrm>
          <a:off x="1611392" y="904431"/>
          <a:ext cx="3030847" cy="0"/>
        </a:xfrm>
        <a:prstGeom prst="line">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D43153-C6F4-495C-970E-4276A2D5F398}">
      <dsp:nvSpPr>
        <dsp:cNvPr id="0" name=""/>
        <dsp:cNvSpPr/>
      </dsp:nvSpPr>
      <dsp:spPr>
        <a:xfrm>
          <a:off x="116596" y="635368"/>
          <a:ext cx="2989591" cy="29895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tint val="50000"/>
              <a:hueOff val="0"/>
              <a:satOff val="0"/>
              <a:lumOff val="0"/>
              <a:alphaOff val="0"/>
              <a:satMod val="115000"/>
            </a:schemeClr>
          </a:contourClr>
        </a:sp3d>
      </dsp:spPr>
      <dsp:style>
        <a:lnRef idx="0">
          <a:scrgbClr r="0" g="0" b="0"/>
        </a:lnRef>
        <a:fillRef idx="1">
          <a:scrgbClr r="0" g="0" b="0"/>
        </a:fillRef>
        <a:effectRef idx="3">
          <a:scrgbClr r="0" g="0" b="0"/>
        </a:effectRef>
        <a:fontRef idx="minor"/>
      </dsp:style>
    </dsp:sp>
    <dsp:sp modelId="{61339521-671C-4265-8A52-A0BD4931EDD4}">
      <dsp:nvSpPr>
        <dsp:cNvPr id="0" name=""/>
        <dsp:cNvSpPr/>
      </dsp:nvSpPr>
      <dsp:spPr>
        <a:xfrm>
          <a:off x="654723" y="2222840"/>
          <a:ext cx="1913338" cy="986565"/>
        </a:xfrm>
        <a:prstGeom prst="rect">
          <a:avLst/>
        </a:prstGeom>
        <a:no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2000250">
            <a:lnSpc>
              <a:spcPct val="90000"/>
            </a:lnSpc>
            <a:spcBef>
              <a:spcPct val="0"/>
            </a:spcBef>
            <a:spcAft>
              <a:spcPct val="35000"/>
            </a:spcAft>
            <a:buNone/>
          </a:pPr>
          <a:r>
            <a:rPr lang="es-ES" sz="4500" kern="1200" dirty="0"/>
            <a:t>Artifact</a:t>
          </a:r>
        </a:p>
      </dsp:txBody>
      <dsp:txXfrm>
        <a:off x="654723" y="2222840"/>
        <a:ext cx="1913338" cy="986565"/>
      </dsp:txXfrm>
    </dsp:sp>
    <dsp:sp modelId="{2E5A9596-35AD-4079-9CE3-53552FBB5A3E}">
      <dsp:nvSpPr>
        <dsp:cNvPr id="0" name=""/>
        <dsp:cNvSpPr/>
      </dsp:nvSpPr>
      <dsp:spPr>
        <a:xfrm>
          <a:off x="4373176" y="635368"/>
          <a:ext cx="538126" cy="538126"/>
        </a:xfrm>
        <a:prstGeom prst="ellipse">
          <a:avLst/>
        </a:prstGeom>
        <a:blipFill>
          <a:blip xmlns:r="http://schemas.openxmlformats.org/officeDocument/2006/relationships" r:embed="rId2"/>
          <a:srcRect/>
          <a:stretch>
            <a:fillRect l="-11000" r="-11000"/>
          </a:stretch>
        </a:blip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tint val="50000"/>
              <a:hueOff val="0"/>
              <a:satOff val="0"/>
              <a:lumOff val="0"/>
              <a:alphaOff val="0"/>
              <a:satMod val="115000"/>
            </a:schemeClr>
          </a:contourClr>
        </a:sp3d>
      </dsp:spPr>
      <dsp:style>
        <a:lnRef idx="0">
          <a:scrgbClr r="0" g="0" b="0"/>
        </a:lnRef>
        <a:fillRef idx="1">
          <a:scrgbClr r="0" g="0" b="0"/>
        </a:fillRef>
        <a:effectRef idx="3">
          <a:scrgbClr r="0" g="0" b="0"/>
        </a:effectRef>
        <a:fontRef idx="minor"/>
      </dsp:style>
    </dsp:sp>
    <dsp:sp modelId="{88E69F5F-E459-4982-A27F-E4C7B70E571E}">
      <dsp:nvSpPr>
        <dsp:cNvPr id="0" name=""/>
        <dsp:cNvSpPr/>
      </dsp:nvSpPr>
      <dsp:spPr>
        <a:xfrm>
          <a:off x="4911302" y="635368"/>
          <a:ext cx="951282" cy="53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r>
            <a:rPr lang="es-ES" sz="1200" b="1" i="0" kern="1200" dirty="0">
              <a:effectLst/>
              <a:latin typeface="Söhne"/>
            </a:rPr>
            <a:t>Movimientos Oculares (EOG)</a:t>
          </a:r>
          <a:endParaRPr lang="es-ES" sz="1200" kern="1200" dirty="0"/>
        </a:p>
      </dsp:txBody>
      <dsp:txXfrm>
        <a:off x="4911302" y="635368"/>
        <a:ext cx="951282" cy="538126"/>
      </dsp:txXfrm>
    </dsp:sp>
    <dsp:sp modelId="{EE51EA9E-71E3-48B4-A144-DC0202F5C52B}">
      <dsp:nvSpPr>
        <dsp:cNvPr id="0" name=""/>
        <dsp:cNvSpPr/>
      </dsp:nvSpPr>
      <dsp:spPr>
        <a:xfrm>
          <a:off x="3903511" y="1146588"/>
          <a:ext cx="538126" cy="53812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tint val="50000"/>
              <a:hueOff val="0"/>
              <a:satOff val="0"/>
              <a:lumOff val="0"/>
              <a:alphaOff val="0"/>
              <a:satMod val="115000"/>
            </a:schemeClr>
          </a:contourClr>
        </a:sp3d>
      </dsp:spPr>
      <dsp:style>
        <a:lnRef idx="0">
          <a:scrgbClr r="0" g="0" b="0"/>
        </a:lnRef>
        <a:fillRef idx="1">
          <a:scrgbClr r="0" g="0" b="0"/>
        </a:fillRef>
        <a:effectRef idx="3">
          <a:scrgbClr r="0" g="0" b="0"/>
        </a:effectRef>
        <a:fontRef idx="minor"/>
      </dsp:style>
    </dsp:sp>
    <dsp:sp modelId="{499AACC2-7D86-4F3B-8294-9C30F2F24810}">
      <dsp:nvSpPr>
        <dsp:cNvPr id="0" name=""/>
        <dsp:cNvSpPr/>
      </dsp:nvSpPr>
      <dsp:spPr>
        <a:xfrm>
          <a:off x="4441638" y="1146588"/>
          <a:ext cx="956300" cy="53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r>
            <a:rPr lang="es-ES" sz="1200" b="1" i="0" kern="1200">
              <a:effectLst/>
              <a:latin typeface="Söhne"/>
            </a:rPr>
            <a:t>Movimientos Musculares (EMG)</a:t>
          </a:r>
          <a:endParaRPr lang="es-ES" sz="1200" kern="1200" dirty="0"/>
        </a:p>
      </dsp:txBody>
      <dsp:txXfrm>
        <a:off x="4441638" y="1146588"/>
        <a:ext cx="956300" cy="538126"/>
      </dsp:txXfrm>
    </dsp:sp>
    <dsp:sp modelId="{6AE4111E-D61E-427A-854F-B72E409965FD}">
      <dsp:nvSpPr>
        <dsp:cNvPr id="0" name=""/>
        <dsp:cNvSpPr/>
      </dsp:nvSpPr>
      <dsp:spPr>
        <a:xfrm>
          <a:off x="3734001" y="1861100"/>
          <a:ext cx="538126" cy="538126"/>
        </a:xfrm>
        <a:prstGeom prst="ellipse">
          <a:avLst/>
        </a:prstGeom>
        <a:blipFill>
          <a:blip xmlns:r="http://schemas.openxmlformats.org/officeDocument/2006/relationships" r:embed="rId4"/>
          <a:srcRect/>
          <a:stretch>
            <a:fillRect l="-14000" r="-14000"/>
          </a:stretch>
        </a:blip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tint val="50000"/>
              <a:hueOff val="0"/>
              <a:satOff val="0"/>
              <a:lumOff val="0"/>
              <a:alphaOff val="0"/>
              <a:satMod val="115000"/>
            </a:schemeClr>
          </a:contourClr>
        </a:sp3d>
      </dsp:spPr>
      <dsp:style>
        <a:lnRef idx="0">
          <a:scrgbClr r="0" g="0" b="0"/>
        </a:lnRef>
        <a:fillRef idx="1">
          <a:scrgbClr r="0" g="0" b="0"/>
        </a:fillRef>
        <a:effectRef idx="3">
          <a:scrgbClr r="0" g="0" b="0"/>
        </a:effectRef>
        <a:fontRef idx="minor"/>
      </dsp:style>
    </dsp:sp>
    <dsp:sp modelId="{D5620EF2-383A-464E-857B-111012D0766D}">
      <dsp:nvSpPr>
        <dsp:cNvPr id="0" name=""/>
        <dsp:cNvSpPr/>
      </dsp:nvSpPr>
      <dsp:spPr>
        <a:xfrm>
          <a:off x="4272128" y="1861100"/>
          <a:ext cx="746556" cy="53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r>
            <a:rPr lang="es-ES" sz="1200" b="1" i="0" kern="1200">
              <a:effectLst/>
              <a:latin typeface="Söhne"/>
            </a:rPr>
            <a:t>Ruido Eléctrico y Ambiente</a:t>
          </a:r>
          <a:endParaRPr lang="es-ES" sz="1200" kern="1200" dirty="0"/>
        </a:p>
      </dsp:txBody>
      <dsp:txXfrm>
        <a:off x="4272128" y="1861100"/>
        <a:ext cx="746556" cy="538126"/>
      </dsp:txXfrm>
    </dsp:sp>
    <dsp:sp modelId="{11A31D1A-50CF-43EE-83D2-228E6E0D0D7F}">
      <dsp:nvSpPr>
        <dsp:cNvPr id="0" name=""/>
        <dsp:cNvSpPr/>
      </dsp:nvSpPr>
      <dsp:spPr>
        <a:xfrm>
          <a:off x="3903511" y="2575612"/>
          <a:ext cx="538126" cy="53812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tint val="50000"/>
              <a:hueOff val="0"/>
              <a:satOff val="0"/>
              <a:lumOff val="0"/>
              <a:alphaOff val="0"/>
              <a:satMod val="115000"/>
            </a:schemeClr>
          </a:contourClr>
        </a:sp3d>
      </dsp:spPr>
      <dsp:style>
        <a:lnRef idx="0">
          <a:scrgbClr r="0" g="0" b="0"/>
        </a:lnRef>
        <a:fillRef idx="1">
          <a:scrgbClr r="0" g="0" b="0"/>
        </a:fillRef>
        <a:effectRef idx="3">
          <a:scrgbClr r="0" g="0" b="0"/>
        </a:effectRef>
        <a:fontRef idx="minor"/>
      </dsp:style>
    </dsp:sp>
    <dsp:sp modelId="{FD6EBA3C-0E00-4FAC-ABB0-5EE60993785B}">
      <dsp:nvSpPr>
        <dsp:cNvPr id="0" name=""/>
        <dsp:cNvSpPr/>
      </dsp:nvSpPr>
      <dsp:spPr>
        <a:xfrm>
          <a:off x="4441638" y="2575612"/>
          <a:ext cx="723686" cy="53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r>
            <a:rPr lang="es-ES" sz="1200" b="1" i="0" kern="1200">
              <a:effectLst/>
              <a:latin typeface="Söhne"/>
            </a:rPr>
            <a:t>Posición del Electrodo</a:t>
          </a:r>
          <a:endParaRPr lang="es-ES" sz="1200" kern="1200" dirty="0"/>
        </a:p>
      </dsp:txBody>
      <dsp:txXfrm>
        <a:off x="4441638" y="2575612"/>
        <a:ext cx="723686" cy="538126"/>
      </dsp:txXfrm>
    </dsp:sp>
    <dsp:sp modelId="{59F03778-A899-47D9-8F5D-7F8C74D75CAC}">
      <dsp:nvSpPr>
        <dsp:cNvPr id="0" name=""/>
        <dsp:cNvSpPr/>
      </dsp:nvSpPr>
      <dsp:spPr>
        <a:xfrm>
          <a:off x="4373176" y="3086832"/>
          <a:ext cx="538126" cy="538126"/>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tint val="50000"/>
              <a:hueOff val="0"/>
              <a:satOff val="0"/>
              <a:lumOff val="0"/>
              <a:alphaOff val="0"/>
              <a:satMod val="115000"/>
            </a:schemeClr>
          </a:contourClr>
        </a:sp3d>
      </dsp:spPr>
      <dsp:style>
        <a:lnRef idx="0">
          <a:scrgbClr r="0" g="0" b="0"/>
        </a:lnRef>
        <a:fillRef idx="1">
          <a:scrgbClr r="0" g="0" b="0"/>
        </a:fillRef>
        <a:effectRef idx="3">
          <a:scrgbClr r="0" g="0" b="0"/>
        </a:effectRef>
        <a:fontRef idx="minor"/>
      </dsp:style>
    </dsp:sp>
    <dsp:sp modelId="{858B4D29-3CE4-45B8-BE49-42301252462F}">
      <dsp:nvSpPr>
        <dsp:cNvPr id="0" name=""/>
        <dsp:cNvSpPr/>
      </dsp:nvSpPr>
      <dsp:spPr>
        <a:xfrm>
          <a:off x="4911302" y="3086832"/>
          <a:ext cx="851342" cy="53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r>
            <a:rPr lang="es-ES" sz="1200" b="1" i="0" kern="1200" dirty="0">
              <a:effectLst/>
              <a:latin typeface="Söhne"/>
            </a:rPr>
            <a:t>Fenómenos Fisiológicos Anómalo</a:t>
          </a:r>
          <a:endParaRPr lang="es-ES" sz="1200" kern="1200" dirty="0"/>
        </a:p>
      </dsp:txBody>
      <dsp:txXfrm>
        <a:off x="4911302" y="3086832"/>
        <a:ext cx="851342" cy="5381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t>Channels Processing</a:t>
          </a:r>
          <a:endParaRPr lang="en-US" sz="700" b="1" kern="1200" dirty="0"/>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E3D80-A98B-45BA-8E37-93985235E825}">
      <dsp:nvSpPr>
        <dsp:cNvPr id="0" name=""/>
        <dsp:cNvSpPr/>
      </dsp:nvSpPr>
      <dsp:spPr>
        <a:xfrm>
          <a:off x="2524" y="246269"/>
          <a:ext cx="845924" cy="370028"/>
        </a:xfrm>
        <a:prstGeom prst="homePlate">
          <a:avLst/>
        </a:prstGeom>
        <a:gradFill rotWithShape="1">
          <a:gsLst>
            <a:gs pos="0">
              <a:schemeClr val="accent6">
                <a:tint val="43000"/>
                <a:satMod val="165000"/>
              </a:schemeClr>
            </a:gs>
            <a:gs pos="55000">
              <a:schemeClr val="accent6">
                <a:tint val="83000"/>
                <a:satMod val="155000"/>
              </a:schemeClr>
            </a:gs>
            <a:gs pos="100000">
              <a:schemeClr val="accent6">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6">
              <a:satMod val="115000"/>
            </a:schemeClr>
          </a:contourClr>
        </a:sp3d>
      </dsp:spPr>
      <dsp:style>
        <a:lnRef idx="0">
          <a:schemeClr val="accent6"/>
        </a:lnRef>
        <a:fillRef idx="3">
          <a:schemeClr val="accent6"/>
        </a:fillRef>
        <a:effectRef idx="3">
          <a:schemeClr val="accent6"/>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noProof="0" dirty="0"/>
            <a:t>Channels Processing</a:t>
          </a:r>
          <a:endParaRPr lang="en-US" sz="700" b="1" kern="1200" dirty="0"/>
        </a:p>
      </dsp:txBody>
      <dsp:txXfrm>
        <a:off x="2524" y="246269"/>
        <a:ext cx="753417" cy="370028"/>
      </dsp:txXfrm>
    </dsp:sp>
    <dsp:sp modelId="{B95D98B6-44C0-4420-A377-101D4952E86D}">
      <dsp:nvSpPr>
        <dsp:cNvPr id="0" name=""/>
        <dsp:cNvSpPr/>
      </dsp:nvSpPr>
      <dsp:spPr>
        <a:xfrm>
          <a:off x="727134" y="246269"/>
          <a:ext cx="1021296" cy="370028"/>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Extraction</a:t>
          </a:r>
        </a:p>
      </dsp:txBody>
      <dsp:txXfrm>
        <a:off x="912148" y="246269"/>
        <a:ext cx="651268" cy="370028"/>
      </dsp:txXfrm>
    </dsp:sp>
    <dsp:sp modelId="{2DCF3D4D-6A22-4E65-A521-A9C5FED454CE}">
      <dsp:nvSpPr>
        <dsp:cNvPr id="0" name=""/>
        <dsp:cNvSpPr/>
      </dsp:nvSpPr>
      <dsp:spPr>
        <a:xfrm>
          <a:off x="1627117" y="251944"/>
          <a:ext cx="1045978" cy="358677"/>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Feature Selection</a:t>
          </a:r>
        </a:p>
      </dsp:txBody>
      <dsp:txXfrm>
        <a:off x="1806456" y="251944"/>
        <a:ext cx="687301" cy="358677"/>
      </dsp:txXfrm>
    </dsp:sp>
    <dsp:sp modelId="{C076C277-4899-43A5-88AB-0D86A80A801E}">
      <dsp:nvSpPr>
        <dsp:cNvPr id="0" name=""/>
        <dsp:cNvSpPr/>
      </dsp:nvSpPr>
      <dsp:spPr>
        <a:xfrm>
          <a:off x="2551781" y="232380"/>
          <a:ext cx="1174371" cy="397806"/>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kern="1200" dirty="0"/>
            <a:t>ML Classification</a:t>
          </a:r>
        </a:p>
      </dsp:txBody>
      <dsp:txXfrm>
        <a:off x="2750684" y="232380"/>
        <a:ext cx="776565" cy="397806"/>
      </dsp:txXfrm>
    </dsp:sp>
    <dsp:sp modelId="{89B34532-0CE8-4D9D-A969-16A83F12613C}">
      <dsp:nvSpPr>
        <dsp:cNvPr id="0" name=""/>
        <dsp:cNvSpPr/>
      </dsp:nvSpPr>
      <dsp:spPr>
        <a:xfrm>
          <a:off x="3604838" y="207567"/>
          <a:ext cx="934241" cy="44743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Results</a:t>
          </a:r>
          <a:endParaRPr lang="en-US" sz="700" kern="1200" dirty="0"/>
        </a:p>
      </dsp:txBody>
      <dsp:txXfrm>
        <a:off x="3828554" y="207567"/>
        <a:ext cx="486810" cy="447431"/>
      </dsp:txXfrm>
    </dsp:sp>
    <dsp:sp modelId="{A0674FDF-933E-46F8-B6A4-181F7CEB4491}">
      <dsp:nvSpPr>
        <dsp:cNvPr id="0" name=""/>
        <dsp:cNvSpPr/>
      </dsp:nvSpPr>
      <dsp:spPr>
        <a:xfrm>
          <a:off x="4417765" y="198027"/>
          <a:ext cx="1082518" cy="466511"/>
        </a:xfrm>
        <a:prstGeom prst="chevron">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accent1">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b="1" i="0" kern="1200" dirty="0"/>
            <a:t>Discussion &amp; Conclusions</a:t>
          </a:r>
          <a:endParaRPr lang="en-US" sz="700" kern="1200" dirty="0"/>
        </a:p>
      </dsp:txBody>
      <dsp:txXfrm>
        <a:off x="4651021" y="198027"/>
        <a:ext cx="616007" cy="46651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dirty="0"/>
              <a:t>Innovación Social (2014-15)</a:t>
            </a: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1D0990-047B-4CAE-8B89-057FA7C91CE7}" type="datetimeFigureOut">
              <a:rPr lang="es-ES" smtClean="0"/>
              <a:t>09/02/2024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dirty="0"/>
              <a:t>José Javier Gutierrez Gil</a:t>
            </a: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62F355-BE29-4CC6-800A-C62B064EB1BB}" type="slidenum">
              <a:rPr lang="es-ES" smtClean="0"/>
              <a:t>‹Nº›</a:t>
            </a:fld>
            <a:endParaRPr lang="es-ES" dirty="0"/>
          </a:p>
        </p:txBody>
      </p:sp>
    </p:spTree>
    <p:extLst>
      <p:ext uri="{BB962C8B-B14F-4D97-AF65-F5344CB8AC3E}">
        <p14:creationId xmlns:p14="http://schemas.microsoft.com/office/powerpoint/2010/main" val="21679321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17:09.5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1 168,'8'0,"12"0,11 0,9-9,-3-11,-7-11,-9-9,-17 2,-8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49 58,'64'2,"-41"0,0-1,-1 0,1-2,0-1,30-7,-38 5,1 1,-1 1,1 0,26 1,14-1,-29 0,-3-1,0 2,34 1,-57 1,0 0,0-1,0 1,0 0,0 0,0 0,0 0,0 0,-1 0,1 0,0 0,0 0,-1 0,1 0,-1 1,1-1,-1 0,0 0,1 1,-1-1,0 0,0 1,0-1,0 0,0 0,0 1,0 1,-2 46,1-43,-11 95,5-52,0 64,7-101,-4 41,4-52,0 1,-1-1,1 0,-1 1,0-1,1 1,-1-1,0 0,0 1,0-1,1 0,-1 0,-1 0,1 0,0 0,0 0,0 0,0 0,-1 0,1-1,0 1,-1 0,1-1,-1 1,1-1,-1 0,1 1,-1-1,-2 0,-147 12,115-11,26 0,0 0,0-1,0 0,0-1,0 0,0-1,0 0,0 0,1-1,-1 0,-16-8,-25-8,12 6,33 11,0-1,-1 0,1 0,1 0,-1-1,0 1,1-1,0-1,0 1,0-1,0 0,1 0,0-1,0 1,0-1,1 0,0 0,0 0,0 0,1 0,0-1,0 1,0-1,0-11,0 3,1 0,1 0,0-1,1 1,1 0,0 0,1 0,8-23,-3-8,-8 41,0 0,1 0,0 0,0 0,0 0,0 0,1 0,2-5,-3 9,1-1,-1 0,1 1,-1-1,1 1,0-1,0 1,-1 0,1-1,0 1,0 0,0 1,0-1,0 0,1 0,-1 1,0-1,0 1,0 0,0 0,1 0,-1 0,4 0,39 2,1-3,0-1,69-13,-102 12,0 1,0 0,1 1,-1 1,1 0,-1 1,0 1,1-1,-1 2,0 0,0 1,0 0,23 12,-33-13,1 0,-1 0,0 1,0 0,0-1,0 1,0 0,-1 1,0-1,3 9,15 47,-16-46,-1 0,0 0,-1 0,0 0,-1 0,-1 0,0 1,-1-1,-1 0,0 0,-1 0,-6 19,8-27,-1 1,1 0,0 0,1-1,0 13,0-13,0 0,0 1,0-1,-1 0,0 0,-2 8,2-12,0 0,-1 0,1 0,0 0,0 0,-1 0,0 0,1 0,-1-1,0 1,0-1,1 1,-1-1,-1 1,1-1,0 0,0 0,0 0,0 0,-5 0,-17 4,0-1,0-1,0-2,0 0,-1-1,-31-5,20 2,-8-7,37 8,0 0,0 0,-1 1,1-1,-12 1,-120 2,138-1,0 0,0-1,-1 1,1-1,0 1,0-1,0 1,0-1,0 0,0 1,0-1,0 0,1 0,-1 0,0 0,0 0,1 0,-1 0,0 0,1 0,-1 0,1 0,0 0,-1 0,1-1,0 1,0 0,-1 0,1 0,0-1,0 1,0 0,1-1,0-55,0 38,-1 15,0-1,0 0,0 1,1-1,-1 1,1-1,0 1,1 0,-1-1,1 1,0 0,0 0,0 0,0 0,1 0,0 0,0 1,0-1,0 1,0 0,1 0,-1 0,1 0,0 1,0 0,0-1,0 1,0 1,0-1,1 1,-1-1,0 1,1 0,-1 1,1-1,-1 1,1 0,0 0,4 1,150-10,-107 5,-48 3,-1 1,0-1,1 0,-1 1,0-2,0 1,0 0,0-1,0 1,0-1,4-3,15-8,-16 10,1 1,-1 0,1 0,0 1,0-1,-1 1,1 1,0 0,0 0,11 1,-17 0,0 1,0-1,0 1,0-1,-1 1,1-1,0 1,-1 0,1-1,-1 1,0 0,0-1,1 1,-1 0,0-1,-1 1,1 0,0-1,0 1,-1 0,1-1,-1 1,0 2,-16 37,15-38,0 1,1-1,-2 0,1 0,0 0,-1-1,1 1,-1 0,0-1,1 0,-1 0,0 0,-1 0,1 0,0 0,-1-1,1 0,0 1,-1-1,0-1,1 1,-1 0,0-1,1 0,-1 0,0 0,1 0,-5-1,-150 6,152-3,0-1,0 1,0 0,0 0,0 0,0 1,0 0,1 0,-6 5,-17 7,-4 8,3-2,27-20,1-1,-1 0,0 1,1-1,-1 0,1 0,-1 0,0 0,1-1,-1 1,1 0,-1-1,1 1,-1-1,1 1,-1-1,1 0,-1 0,1 1,0-1,-1 0,0-2,1 3,1 0,-1 0,0 0,1 1,-1-1,1 0,-1 0,1 0,-1 0,1 1,-1-1,1 0,-1 0,1 1,-1-1,1 0,-1 1,1-1,0 0,-1 1,1-1,0 1,-1-1,1 1,-1 0,-13 10,13-12,0 1,1 0,-1 0,0 0,1-1,-1 1,0 0,1-1,-1 1,1 0,-1-1,1 1,-1-1,1 1,-1-1,1 1,-1-1,1 1,-1-1,1 0,0 1,-1-1,1 1,0-1,0 0,0 1,-1-1,1 0,0 1,0-1,0-1,-1-3,-1 1,0-1,0 0,0 1,-1 0,0-1,-4-4,10 13,0 1,0-1,-1 1,1 0,-1 0,0 1,-1-1,1 0,-1 0,1 8,1 2,-4-15,-1 1,1 0,0-1,-1 1,1-1,-1 1,1-1,-1 0,0 0,1 0,-1 0,1 0,-1 0,1 0,-1 0,1-1,-1 1,1 0,-1-1,1 1,-1-1,1 0,0 0,-1 1,1-1,0 0,-1 0,-1-2,3-2,0 1,0-1,0 1,1-1,0 1,0 0,0-1,0 1,0 0,1-1,0 1,0 0,0 0,0 1,1-1,3-4,0-2,-1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162 80,'211'4,"-137"-2,0 0,1-2,-1-2,0 0,101-10,-125 7,1 1,1 0,-1 2,88 1,45-2,-96-1,-9 1,0 1,110 2,-186 1,1 0,0 0,-1 0,0 1,1-1,-1 0,0 0,-1 1,1-1,0 1,-1-1,0 1,0-1,0 1,0 0,-1-1,1 1,-1 0,0 0,0 0,-1-1,1 1,-1 0,0 0,0 0,-1-1,-1 4,-4 63,4-60,-37 131,16-70,-2 87,26-140,-13 57,11-71,0 0,-1 0,1 0,-1 0,0 0,-1 0,1-1,-1 1,1 0,-1 0,0-1,-1 1,1-1,-1 1,0-1,1 0,-2 1,1-1,0 0,0 0,-1 0,1 0,-1-1,0 1,0 0,1-1,-1 1,0-1,-9 0,-483 17,379-16,85 0,0 0,0 0,0-2,0 0,0 0,1-1,0-1,0 0,0-1,1-1,-55-10,-82-12,41 10,106 14,0-1,1 1,0-2,1 1,0-1,1-1,0 1,1-1,1-1,0 1,1-1,0 0,2 0,0-1,1 0,1 0,0 0,2-1,0 1,1-1,1 0,2 0,0 0,-4-16,4 4,1 0,3 0,3 0,1 0,2 0,3 0,2 1,25-33,-8-11,-27 57,1 0,1 0,1 0,0 0,1 0,1 1,0-1,8-6,-8 10,-1 1,1 0,0-1,0 1,1 0,-1 0,1 0,0 1,1-1,-1 1,0-1,1 1,0 0,0 0,0 0,0 0,0 1,0-1,1 1,-1 0,0 0,0 0,13 1,130 1,-1-3,1-2,228-18,-335 17,1 1,-1 1,2 1,-1 0,0 1,0 2,0-1,-1 2,1 1,-1 0,-1 1,0 1,76 15,-106-16,0-1,-1 1,-1 0,0 0,0 0,-1 1,-1-1,0 1,-1 0,10 12,46 65,-49-64,-3 0,-2 1,-2-1,-1 1,-3-1,-2 1,-2 0,-2-1,-2 1,-2 0,-2-1,-20 26,23-36,1 0,2 1,0-1,1 1,3 15,0-16,-1-1,-1 1,0-1,-2 1,0-1,-8 11,8-16,-1 0,1 0,-1 0,-1 0,1-1,-1 1,0 0,-1-1,1 0,-1 1,0-1,-1 0,1 0,-1-1,0 1,0 0,0-1,0 0,-1 0,-12 2,-59 3,0 0,0-3,-1 0,0-2,0-2,-105-6,68 3,-28-9,122 10,0 0,-1 0,0 1,0 1,-39-1,-394 4,454-3,-1 1,0-1,0 1,1-1,-1 0,1 1,-1-1,1 0,0 0,0 0,0 0,0 0,0-1,0 1,1 0,0 0,-1-1,1 1,0-1,1 1,-1-1,1 1,-1-1,1 1,0-1,0 0,1 1,-1-1,1 0,0 1,0-1,0 0,1-1,3-76,0 54,-5 18,1 1,0 0,1-1,1 1,0 0,1 0,1 0,0 0,1 0,1 0,0 0,1 0,0 1,1-1,0 1,1 0,1 0,0 0,0 1,1 0,0-1,1 1,0 1,1-1,0 1,0 0,0 0,1 1,0 0,0 0,1 0,0 0,-1 1,1 0,0 1,0-1,0 1,0 0,17 2,489-14,-349 5,-161 7,0-1,0 0,0 0,-1 0,1-1,-1 1,0-1,0 0,0 0,0-1,13-4,48-11,-50 14,0 1,1 0,0 1,0 0,0 0,0 1,1 0,0 1,-1 0,38 2,-57-1,0 1,0 0,0 0,0 1,-1-1,0 0,0 0,0 0,-1 1,0-1,0 0,0 1,-1-1,1 0,-1 1,-1-1,1 0,-1 1,0-1,0 0,-1 1,1-1,-4 3,-51 52,50-52,0-1,0 0,-1 1,0-1,-1 0,0-1,0 1,-1 0,0-1,-1 0,1 0,-1 0,-1-1,1 1,-1-1,0 0,-1 0,1 0,-1-1,0 0,1 0,-1 0,0-1,0 1,-1-1,1 0,0-1,-13 0,-493 8,498-5,-1 0,1 0,0 1,0 0,1 0,0 1,1 0,0 1,-20 5,-52 12,-14 10,6-3,93-29,0 1,0-1,0 0,-1 1,1-1,0 0,0 0,-1-1,1 1,0 0,0-1,0 1,0-1,0 0,0 0,0 0,0 0,1 0,-1 0,1 0,0-1,-5-1,7 3,0 0,1 0,-1 0,0 0,0 1,0-1,0 0,1 0,-1 0,0 1,1-1,-1 0,0 1,1-1,-1 1,1-1,-1 1,1-1,0 1,0-1,-1 1,1 0,0-1,0 1,-1 0,-46 14,46-15,0 0,0 0,-1-1,1 1,0 0,0-1,0 1,0-1,0 1,0-1,0 1,1-1,-1 0,0 1,1-1,-1 0,1 1,0-1,-1 0,1 0,0 0,0 0,0 1,0-1,1 0,-1 0,1 0,-1 0,1 0,0 0,0-2,-5-3,-1-1,0 1,-1 0,-1 0,0 0,-1 0,-15-8,34 20,0 1,-1-1,-1 1,0 0,-1 0,-1 0,0 0,-1 1,-1-1,2 10,4 4,-14-20,-1 0,1 0,-1-1,0 1,0 0,0-1,0 1,0-1,0 0,0 0,0 0,0 0,-1 0,1 0,0-1,0 1,0-1,0 1,1-1,-1 0,0 0,1 0,-1 0,1 0,0 0,-1 0,1-1,-6-2,9-2,1 0,0 0,1-1,1 1,0 0,1 0,1 0,0 0,1 0,0 0,2 1,-1-1,1 1,1-1,0 1,13-6,-1-2,-3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8:05:42.42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161 480,'300'-17,"-286"15,1 0,-1-1,0-1,-1-1,1 0,18-9,-23 10,23-8,1 2,0 1,61-7,-54 12,60 1,-61 4,72-9,-46 1,1 3,90 5,-43 2,-94-3,0 2,0 1,-1 0,1 1,-1 1,0 1,0 0,-1 2,0 0,0 0,-1 2,0 0,0 1,-1 0,-1 2,0-1,-1 2,0 0,-1 0,20 32,-27-39,26 51,-29-55,-1 1,1-1,-1 0,0 0,0 1,-1-1,1 1,-1-1,1 0,-1 1,0-1,0 1,-1-1,1 1,-2 5,0-7,1 0,-1 0,1 0,-1-1,1 1,-1-1,0 1,0-1,0 0,0 0,0 0,0 0,0 0,0 0,-1 0,1-1,0 1,0-1,-1 0,1 1,-3-1,-58-1,46 0,-437-2,493 5,76 14,-77-9,1-2,48 1,-36-5,92 12,-91-9,1-1,54-5,-20 1,-82 1,0 0,0 0,0-1,0 1,0-1,0 0,0-1,0 1,-1-1,1 0,-1 0,1 0,-1-1,0 1,7-6,-3-1,-1 0,1 0,-2 0,1-1,6-15,-9 18,0 0,-1-1,0 1,-1-1,1 0,-1 0,-1 0,0 0,0 0,0-15,-3 7,0 0,-1 0,0 0,-9-24,-3 0,3-1,1-1,2 0,2 0,-3-86,10 125,0 0,0 0,-1 0,1 1,-1-1,1 0,-1 0,0 0,0 0,0 0,-1 1,1-1,-1 1,1-1,-1 1,0-1,0 1,0 0,0 0,0 0,0 0,-1 0,1 0,-1 1,1-1,-1 1,0 0,0 0,1 0,-1 0,0 0,0 1,-4-1,-12-2,-1 2,1 0,0 1,-26 4,2-2,-10 0,26 0,0-1,-1-1,1-1,0-2,-1-1,-36-10,28 5,-1 1,0 1,-61-2,95 8,-390-3,210 7,-304-3,474 1,0 0,-1 2,1-1,-24 9,23-6,0-1,0-1,-1 0,-14 0,22-2,1 0,-1 0,1 0,0 0,0 1,0 0,0 1,0-1,0 1,0 0,1 1,-1-1,-4 6,1-1,0 1,0 0,1 0,1 1,-1 0,-8 17,7-9,0 1,1 0,1 0,1 1,0-1,2 2,0-1,0 23,4-31,1 0,1 0,0 0,0-1,1 1,1 0,0-1,0 0,1 0,1 0,0-1,9 14,17 31,-28-46,-1 0,0 0,-1 1,0-1,0 0,-1 1,0-1,-1 17,0-14,0 1,1 0,6 23,-6-34,0 1,0-1,1 1,-1-1,1 0,0 0,0 0,-1 0,1 0,0 0,1 0,-1-1,0 1,0-1,1 0,-1 1,1-1,-1 0,1-1,0 1,-1 0,1-1,0 1,-1-1,5 0,12 2,0-2,32-3,-23 1,27 1,-1-3,72-14,-53 5,83-3,294 11,-238 8,356-3,-564 0,-1 0,1 0,0 0,-1 0,1-1,-1 0,1 0,0 0,-1 0,0 0,1-1,-1 0,0 1,0-1,0 0,0-1,0 1,0 0,0-1,-1 0,5-5,-4 1,1 0,-1 0,0-1,0 1,-1-1,0 0,-1 1,1-1,-1-10,2-7,-1 1,-2-1,0 0,-1 1,-2-1,0 1,-2 0,-8-27,9 42,1-1,0 1,1-1,0 0,1 0,-1-15,2 23,0-1,0 0,0 0,1 0,-1 0,1 0,-1 1,1-1,0 0,0 1,0-1,1 0,-1 1,1 0,-1-1,1 1,0 0,0 0,0 0,0 0,0 0,0 0,1 0,-1 1,1-1,3-1,5-1,1 1,-1-1,1 2,0 0,0 0,0 1,0 1,0 0,0 0,0 2,19 3,-29-4,0-1,0 1,0 0,0 0,0 1,0-1,0 0,0 1,0-1,-1 1,1 0,0-1,-1 1,0 0,1 0,-1 0,0 0,0 0,0 0,0 0,0 0,-1 1,1-1,-1 0,1 1,-1-1,0 0,0 0,0 1,0-1,-1 3,-1 9,-1 0,0-1,-1 1,-8 17,-3 18,14-36,0-1,1 1,1 0,0 0,1-1,0 1,1 0,5 14,10 56,-18-75,0 0,-1 0,1-1,-1 1,-1 0,0 0,0-1,0 1,-1-1,0 0,0 0,-1 0,0 0,0 0,-1-1,0 0,0 0,0 0,-1 0,0-1,0 0,0 0,0-1,-1 0,0 0,0 0,0-1,0 0,-1 0,1-1,-1 0,-14 2,-88 12,109-16,1 0,0 0,0 0,-1 0,1 0,0 0,0 0,0 0,-1 0,1 0,0 0,0 0,-1 0,1 0,0 0,0 0,-1 0,1 0,0 0,0 0,0 0,-1 0,1 0,0-1,0 1,0 0,-1 0,1 0,0 0,0-1,0 1,0 0,-1 0,1 0,0-1,0 1,0 0,0 0,0 0,0-1,0 1,0 0,0 0,-1-1,1 1,0 0,0-1,7-15,20-23,-23 34,11-16,-1 0,19-37,-29 48,0-1,0 0,-1 0,0 0,-1 0,-1 0,0-1,0-14,-1-12,1 19,-1 0,-1 0,0 0,-9-36,9 50,-1-1,0 1,0 0,-1 1,1-1,-1 0,0 1,0-1,-1 1,1 0,-1 0,0 0,0 1,0-1,-1 1,1 0,-1 0,0 1,0-1,0 1,0 0,-5-1,-28-5,32 8,0-1,0 0,0-1,1 1,-1-1,1 0,-1 0,1-1,0 0,-9-5,-7-9,1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162 80,'211'4,"-137"-2,0 0,1-2,-1-2,0 0,101-10,-125 7,1 1,1 0,-1 2,88 1,45-2,-96-1,-9 1,0 1,110 2,-186 1,1 0,0 0,-1 0,0 1,1-1,-1 0,0 0,-1 1,1-1,0 1,-1-1,0 1,0-1,0 1,0 0,-1-1,1 1,-1 0,0 0,0 0,-1-1,1 1,-1 0,0 0,0 0,-1-1,-1 4,-4 63,4-60,-37 131,16-70,-2 87,26-140,-13 57,11-71,0 0,-1 0,1 0,-1 0,0 0,-1 0,1-1,-1 1,1 0,-1 0,0-1,-1 1,1-1,-1 1,0-1,1 0,-2 1,1-1,0 0,0 0,-1 0,1 0,-1-1,0 1,0 0,1-1,-1 1,0-1,-9 0,-483 17,379-16,85 0,0 0,0 0,0-2,0 0,0 0,1-1,0-1,0 0,0-1,1-1,-55-10,-82-12,41 10,106 14,0-1,1 1,0-2,1 1,0-1,1-1,0 1,1-1,1-1,0 1,1-1,0 0,2 0,0-1,1 0,1 0,0 0,2-1,0 1,1-1,1 0,2 0,0 0,-4-16,4 4,1 0,3 0,3 0,1 0,2 0,3 0,2 1,25-33,-8-11,-27 57,1 0,1 0,1 0,0 0,1 0,1 1,0-1,8-6,-8 10,-1 1,1 0,0-1,0 1,1 0,-1 0,1 0,0 1,1-1,-1 1,0-1,1 1,0 0,0 0,0 0,0 0,0 1,0-1,1 1,-1 0,0 0,0 0,13 1,130 1,-1-3,1-2,228-18,-335 17,1 1,-1 1,2 1,-1 0,0 1,0 2,0-1,-1 2,1 1,-1 0,-1 1,0 1,76 15,-106-16,0-1,-1 1,-1 0,0 0,0 0,-1 1,-1-1,0 1,-1 0,10 12,46 65,-49-64,-3 0,-2 1,-2-1,-1 1,-3-1,-2 1,-2 0,-2-1,-2 1,-2 0,-2-1,-20 26,23-36,1 0,2 1,0-1,1 1,3 15,0-16,-1-1,-1 1,0-1,-2 1,0-1,-8 11,8-16,-1 0,1 0,-1 0,-1 0,1-1,-1 1,0 0,-1-1,1 0,-1 1,0-1,-1 0,1 0,-1-1,0 1,0 0,0-1,0 0,-1 0,-12 2,-59 3,0 0,0-3,-1 0,0-2,0-2,-105-6,68 3,-28-9,122 10,0 0,-1 0,0 1,0 1,-39-1,-394 4,454-3,-1 1,0-1,0 1,1-1,-1 0,1 1,-1-1,1 0,0 0,0 0,0 0,0 0,0-1,0 1,1 0,0 0,-1-1,1 1,0-1,1 1,-1-1,1 1,-1-1,1 1,0-1,0 0,1 1,-1-1,1 0,0 1,0-1,0 0,1-1,3-76,0 54,-5 18,1 1,0 0,1-1,1 1,0 0,1 0,1 0,0 0,1 0,1 0,0 0,1 0,0 1,1-1,0 1,1 0,1 0,0 0,0 1,1 0,0-1,1 1,0 1,1-1,0 1,0 0,0 0,1 1,0 0,0 0,1 0,0 0,-1 1,1 0,0 1,0-1,0 1,0 0,17 2,489-14,-349 5,-161 7,0-1,0 0,0 0,-1 0,1-1,-1 1,0-1,0 0,0 0,0-1,13-4,48-11,-50 14,0 1,1 0,0 1,0 0,0 0,0 1,1 0,0 1,-1 0,38 2,-57-1,0 1,0 0,0 0,0 1,-1-1,0 0,0 0,0 0,-1 1,0-1,0 0,0 1,-1-1,1 0,-1 1,-1-1,1 0,-1 1,0-1,0 0,-1 1,1-1,-4 3,-51 52,50-52,0-1,0 0,-1 1,0-1,-1 0,0-1,0 1,-1 0,0-1,-1 0,1 0,-1 0,-1-1,1 1,-1-1,0 0,-1 0,1 0,-1-1,0 0,1 0,-1 0,0-1,0 1,-1-1,1 0,0-1,-13 0,-493 8,498-5,-1 0,1 0,0 1,0 0,1 0,0 1,1 0,0 1,-20 5,-52 12,-14 10,6-3,93-29,0 1,0-1,0 0,-1 1,1-1,0 0,0 0,-1-1,1 1,0 0,0-1,0 1,0-1,0 0,0 0,0 0,0 0,1 0,-1 0,1 0,0-1,-5-1,7 3,0 0,1 0,-1 0,0 0,0 1,0-1,0 0,1 0,-1 0,0 1,1-1,-1 0,0 1,1-1,-1 1,1-1,-1 1,1-1,0 1,0-1,-1 1,1 0,0-1,0 1,-1 0,-46 14,46-15,0 0,0 0,-1-1,1 1,0 0,0-1,0 1,0-1,0 1,0-1,0 1,1-1,-1 0,0 1,1-1,-1 0,1 1,0-1,-1 0,1 0,0 0,0 0,0 1,0-1,1 0,-1 0,1 0,-1 0,1 0,0 0,0-2,-5-3,-1-1,0 1,-1 0,-1 0,0 0,-1 0,-15-8,34 20,0 1,-1-1,-1 1,0 0,-1 0,-1 0,0 0,-1 1,-1-1,2 10,4 4,-14-20,-1 0,1 0,-1-1,0 1,0 0,0-1,0 1,0-1,0 0,0 0,0 0,0 0,-1 0,1 0,0-1,0 1,0-1,0 1,1-1,-1 0,0 0,1 0,-1 0,1 0,0 0,-1 0,1-1,-6-2,9-2,1 0,0 0,1-1,1 1,0 0,1 0,1 0,0 0,1 0,0 0,2 1,-1-1,1 1,1-1,0 1,13-6,-1-2,-3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8:05:42.42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161 480,'300'-17,"-286"15,1 0,-1-1,0-1,-1-1,1 0,18-9,-23 10,23-8,1 2,0 1,61-7,-54 12,60 1,-61 4,72-9,-46 1,1 3,90 5,-43 2,-94-3,0 2,0 1,-1 0,1 1,-1 1,0 1,0 0,-1 2,0 0,0 0,-1 2,0 0,0 1,-1 0,-1 2,0-1,-1 2,0 0,-1 0,20 32,-27-39,26 51,-29-55,-1 1,1-1,-1 0,0 0,0 1,-1-1,1 1,-1-1,1 0,-1 1,0-1,0 1,-1-1,1 1,-2 5,0-7,1 0,-1 0,1 0,-1-1,1 1,-1-1,0 1,0-1,0 0,0 0,0 0,0 0,0 0,0 0,-1 0,1-1,0 1,0-1,-1 0,1 1,-3-1,-58-1,46 0,-437-2,493 5,76 14,-77-9,1-2,48 1,-36-5,92 12,-91-9,1-1,54-5,-20 1,-82 1,0 0,0 0,0-1,0 1,0-1,0 0,0-1,0 1,-1-1,1 0,-1 0,1 0,-1-1,0 1,7-6,-3-1,-1 0,1 0,-2 0,1-1,6-15,-9 18,0 0,-1-1,0 1,-1-1,1 0,-1 0,-1 0,0 0,0 0,0-15,-3 7,0 0,-1 0,0 0,-9-24,-3 0,3-1,1-1,2 0,2 0,-3-86,10 125,0 0,0 0,-1 0,1 1,-1-1,1 0,-1 0,0 0,0 0,0 0,-1 1,1-1,-1 1,1-1,-1 1,0-1,0 1,0 0,0 0,0 0,0 0,-1 0,1 0,-1 1,1-1,-1 1,0 0,0 0,1 0,-1 0,0 0,0 1,-4-1,-12-2,-1 2,1 0,0 1,-26 4,2-2,-10 0,26 0,0-1,-1-1,1-1,0-2,-1-1,-36-10,28 5,-1 1,0 1,-61-2,95 8,-390-3,210 7,-304-3,474 1,0 0,-1 2,1-1,-24 9,23-6,0-1,0-1,-1 0,-14 0,22-2,1 0,-1 0,1 0,0 0,0 1,0 0,0 1,0-1,0 1,0 0,1 1,-1-1,-4 6,1-1,0 1,0 0,1 0,1 1,-1 0,-8 17,7-9,0 1,1 0,1 0,1 1,0-1,2 2,0-1,0 23,4-31,1 0,1 0,0 0,0-1,1 1,1 0,0-1,0 0,1 0,1 0,0-1,9 14,17 31,-28-46,-1 0,0 0,-1 1,0-1,0 0,-1 1,0-1,-1 17,0-14,0 1,1 0,6 23,-6-34,0 1,0-1,1 1,-1-1,1 0,0 0,0 0,-1 0,1 0,0 0,1 0,-1-1,0 1,0-1,1 0,-1 1,1-1,-1 0,1-1,0 1,-1 0,1-1,0 1,-1-1,5 0,12 2,0-2,32-3,-23 1,27 1,-1-3,72-14,-53 5,83-3,294 11,-238 8,356-3,-564 0,-1 0,1 0,0 0,-1 0,1-1,-1 0,1 0,0 0,-1 0,0 0,1-1,-1 0,0 1,0-1,0 0,0-1,0 1,0 0,0-1,-1 0,5-5,-4 1,1 0,-1 0,0-1,0 1,-1-1,0 0,-1 1,1-1,-1-10,2-7,-1 1,-2-1,0 0,-1 1,-2-1,0 1,-2 0,-8-27,9 42,1-1,0 1,1-1,0 0,1 0,-1-15,2 23,0-1,0 0,0 0,1 0,-1 0,1 0,-1 1,1-1,0 0,0 1,0-1,1 0,-1 1,1 0,-1-1,1 1,0 0,0 0,0 0,0 0,0 0,0 0,1 0,-1 1,1-1,3-1,5-1,1 1,-1-1,1 2,0 0,0 0,0 1,0 1,0 0,0 0,0 2,19 3,-29-4,0-1,0 1,0 0,0 0,0 1,0-1,0 0,0 1,0-1,-1 1,1 0,0-1,-1 1,0 0,1 0,-1 0,0 0,0 0,0 0,0 0,0 0,-1 1,1-1,-1 0,1 1,-1-1,0 0,0 0,0 1,0-1,-1 3,-1 9,-1 0,0-1,-1 1,-8 17,-3 18,14-36,0-1,1 1,1 0,0 0,1-1,0 1,1 0,5 14,10 56,-18-75,0 0,-1 0,1-1,-1 1,-1 0,0 0,0-1,0 1,-1-1,0 0,0 0,-1 0,0 0,0 0,-1-1,0 0,0 0,0 0,-1 0,0-1,0 0,0 0,0-1,-1 0,0 0,0 0,0-1,0 0,-1 0,1-1,-1 0,-14 2,-88 12,109-16,1 0,0 0,0 0,-1 0,1 0,0 0,0 0,0 0,-1 0,1 0,0 0,0 0,-1 0,1 0,0 0,0 0,-1 0,1 0,0 0,0 0,0 0,-1 0,1 0,0-1,0 1,0 0,-1 0,1 0,0 0,0-1,0 1,0 0,-1 0,1 0,0-1,0 1,0 0,0 0,0 0,0-1,0 1,0 0,0 0,-1-1,1 1,0 0,0-1,7-15,20-23,-23 34,11-16,-1 0,19-37,-29 48,0-1,0 0,-1 0,0 0,-1 0,-1 0,0-1,0-14,-1-12,1 19,-1 0,-1 0,0 0,-9-36,9 50,-1-1,0 1,0 0,-1 1,1-1,-1 0,0 1,0-1,-1 1,1 0,-1 0,0 0,0 1,0-1,-1 1,1 0,-1 0,0 1,0-1,0 1,0 0,-5-1,-28-5,32 8,0-1,0 0,0-1,1 1,-1-1,1 0,-1 0,1-1,0 0,-9-5,-7-9,1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162 80,'211'4,"-137"-2,0 0,1-2,-1-2,0 0,101-10,-125 7,1 1,1 0,-1 2,88 1,45-2,-96-1,-9 1,0 1,110 2,-186 1,1 0,0 0,-1 0,0 1,1-1,-1 0,0 0,-1 1,1-1,0 1,-1-1,0 1,0-1,0 1,0 0,-1-1,1 1,-1 0,0 0,0 0,-1-1,1 1,-1 0,0 0,0 0,-1-1,-1 4,-4 63,4-60,-37 131,16-70,-2 87,26-140,-13 57,11-71,0 0,-1 0,1 0,-1 0,0 0,-1 0,1-1,-1 1,1 0,-1 0,0-1,-1 1,1-1,-1 1,0-1,1 0,-2 1,1-1,0 0,0 0,-1 0,1 0,-1-1,0 1,0 0,1-1,-1 1,0-1,-9 0,-483 17,379-16,85 0,0 0,0 0,0-2,0 0,0 0,1-1,0-1,0 0,0-1,1-1,-55-10,-82-12,41 10,106 14,0-1,1 1,0-2,1 1,0-1,1-1,0 1,1-1,1-1,0 1,1-1,0 0,2 0,0-1,1 0,1 0,0 0,2-1,0 1,1-1,1 0,2 0,0 0,-4-16,4 4,1 0,3 0,3 0,1 0,2 0,3 0,2 1,25-33,-8-11,-27 57,1 0,1 0,1 0,0 0,1 0,1 1,0-1,8-6,-8 10,-1 1,1 0,0-1,0 1,1 0,-1 0,1 0,0 1,1-1,-1 1,0-1,1 1,0 0,0 0,0 0,0 0,0 1,0-1,1 1,-1 0,0 0,0 0,13 1,130 1,-1-3,1-2,228-18,-335 17,1 1,-1 1,2 1,-1 0,0 1,0 2,0-1,-1 2,1 1,-1 0,-1 1,0 1,76 15,-106-16,0-1,-1 1,-1 0,0 0,0 0,-1 1,-1-1,0 1,-1 0,10 12,46 65,-49-64,-3 0,-2 1,-2-1,-1 1,-3-1,-2 1,-2 0,-2-1,-2 1,-2 0,-2-1,-20 26,23-36,1 0,2 1,0-1,1 1,3 15,0-16,-1-1,-1 1,0-1,-2 1,0-1,-8 11,8-16,-1 0,1 0,-1 0,-1 0,1-1,-1 1,0 0,-1-1,1 0,-1 1,0-1,-1 0,1 0,-1-1,0 1,0 0,0-1,0 0,-1 0,-12 2,-59 3,0 0,0-3,-1 0,0-2,0-2,-105-6,68 3,-28-9,122 10,0 0,-1 0,0 1,0 1,-39-1,-394 4,454-3,-1 1,0-1,0 1,1-1,-1 0,1 1,-1-1,1 0,0 0,0 0,0 0,0 0,0-1,0 1,1 0,0 0,-1-1,1 1,0-1,1 1,-1-1,1 1,-1-1,1 1,0-1,0 0,1 1,-1-1,1 0,0 1,0-1,0 0,1-1,3-76,0 54,-5 18,1 1,0 0,1-1,1 1,0 0,1 0,1 0,0 0,1 0,1 0,0 0,1 0,0 1,1-1,0 1,1 0,1 0,0 0,0 1,1 0,0-1,1 1,0 1,1-1,0 1,0 0,0 0,1 1,0 0,0 0,1 0,0 0,-1 1,1 0,0 1,0-1,0 1,0 0,17 2,489-14,-349 5,-161 7,0-1,0 0,0 0,-1 0,1-1,-1 1,0-1,0 0,0 0,0-1,13-4,48-11,-50 14,0 1,1 0,0 1,0 0,0 0,0 1,1 0,0 1,-1 0,38 2,-57-1,0 1,0 0,0 0,0 1,-1-1,0 0,0 0,0 0,-1 1,0-1,0 0,0 1,-1-1,1 0,-1 1,-1-1,1 0,-1 1,0-1,0 0,-1 1,1-1,-4 3,-51 52,50-52,0-1,0 0,-1 1,0-1,-1 0,0-1,0 1,-1 0,0-1,-1 0,1 0,-1 0,-1-1,1 1,-1-1,0 0,-1 0,1 0,-1-1,0 0,1 0,-1 0,0-1,0 1,-1-1,1 0,0-1,-13 0,-493 8,498-5,-1 0,1 0,0 1,0 0,1 0,0 1,1 0,0 1,-20 5,-52 12,-14 10,6-3,93-29,0 1,0-1,0 0,-1 1,1-1,0 0,0 0,-1-1,1 1,0 0,0-1,0 1,0-1,0 0,0 0,0 0,0 0,1 0,-1 0,1 0,0-1,-5-1,7 3,0 0,1 0,-1 0,0 0,0 1,0-1,0 0,1 0,-1 0,0 1,1-1,-1 0,0 1,1-1,-1 1,1-1,-1 1,1-1,0 1,0-1,-1 1,1 0,0-1,0 1,-1 0,-46 14,46-15,0 0,0 0,-1-1,1 1,0 0,0-1,0 1,0-1,0 1,0-1,0 1,1-1,-1 0,0 1,1-1,-1 0,1 1,0-1,-1 0,1 0,0 0,0 0,0 1,0-1,1 0,-1 0,1 0,-1 0,1 0,0 0,0-2,-5-3,-1-1,0 1,-1 0,-1 0,0 0,-1 0,-15-8,34 20,0 1,-1-1,-1 1,0 0,-1 0,-1 0,0 0,-1 1,-1-1,2 10,4 4,-14-20,-1 0,1 0,-1-1,0 1,0 0,0-1,0 1,0-1,0 0,0 0,0 0,0 0,-1 0,1 0,0-1,0 1,0-1,0 1,1-1,-1 0,0 0,1 0,-1 0,1 0,0 0,-1 0,1-1,-6-2,9-2,1 0,0 0,1-1,1 1,0 0,1 0,1 0,0 0,1 0,0 0,2 1,-1-1,1 1,1-1,0 1,13-6,-1-2,-3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8:05:42.42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161 480,'300'-17,"-286"15,1 0,-1-1,0-1,-1-1,1 0,18-9,-23 10,23-8,1 2,0 1,61-7,-54 12,60 1,-61 4,72-9,-46 1,1 3,90 5,-43 2,-94-3,0 2,0 1,-1 0,1 1,-1 1,0 1,0 0,-1 2,0 0,0 0,-1 2,0 0,0 1,-1 0,-1 2,0-1,-1 2,0 0,-1 0,20 32,-27-39,26 51,-29-55,-1 1,1-1,-1 0,0 0,0 1,-1-1,1 1,-1-1,1 0,-1 1,0-1,0 1,-1-1,1 1,-2 5,0-7,1 0,-1 0,1 0,-1-1,1 1,-1-1,0 1,0-1,0 0,0 0,0 0,0 0,0 0,0 0,-1 0,1-1,0 1,0-1,-1 0,1 1,-3-1,-58-1,46 0,-437-2,493 5,76 14,-77-9,1-2,48 1,-36-5,92 12,-91-9,1-1,54-5,-20 1,-82 1,0 0,0 0,0-1,0 1,0-1,0 0,0-1,0 1,-1-1,1 0,-1 0,1 0,-1-1,0 1,7-6,-3-1,-1 0,1 0,-2 0,1-1,6-15,-9 18,0 0,-1-1,0 1,-1-1,1 0,-1 0,-1 0,0 0,0 0,0-15,-3 7,0 0,-1 0,0 0,-9-24,-3 0,3-1,1-1,2 0,2 0,-3-86,10 125,0 0,0 0,-1 0,1 1,-1-1,1 0,-1 0,0 0,0 0,0 0,-1 1,1-1,-1 1,1-1,-1 1,0-1,0 1,0 0,0 0,0 0,0 0,-1 0,1 0,-1 1,1-1,-1 1,0 0,0 0,1 0,-1 0,0 0,0 1,-4-1,-12-2,-1 2,1 0,0 1,-26 4,2-2,-10 0,26 0,0-1,-1-1,1-1,0-2,-1-1,-36-10,28 5,-1 1,0 1,-61-2,95 8,-390-3,210 7,-304-3,474 1,0 0,-1 2,1-1,-24 9,23-6,0-1,0-1,-1 0,-14 0,22-2,1 0,-1 0,1 0,0 0,0 1,0 0,0 1,0-1,0 1,0 0,1 1,-1-1,-4 6,1-1,0 1,0 0,1 0,1 1,-1 0,-8 17,7-9,0 1,1 0,1 0,1 1,0-1,2 2,0-1,0 23,4-31,1 0,1 0,0 0,0-1,1 1,1 0,0-1,0 0,1 0,1 0,0-1,9 14,17 31,-28-46,-1 0,0 0,-1 1,0-1,0 0,-1 1,0-1,-1 17,0-14,0 1,1 0,6 23,-6-34,0 1,0-1,1 1,-1-1,1 0,0 0,0 0,-1 0,1 0,0 0,1 0,-1-1,0 1,0-1,1 0,-1 1,1-1,-1 0,1-1,0 1,-1 0,1-1,0 1,-1-1,5 0,12 2,0-2,32-3,-23 1,27 1,-1-3,72-14,-53 5,83-3,294 11,-238 8,356-3,-564 0,-1 0,1 0,0 0,-1 0,1-1,-1 0,1 0,0 0,-1 0,0 0,1-1,-1 0,0 1,0-1,0 0,0-1,0 1,0 0,0-1,-1 0,5-5,-4 1,1 0,-1 0,0-1,0 1,-1-1,0 0,-1 1,1-1,-1-10,2-7,-1 1,-2-1,0 0,-1 1,-2-1,0 1,-2 0,-8-27,9 42,1-1,0 1,1-1,0 0,1 0,-1-15,2 23,0-1,0 0,0 0,1 0,-1 0,1 0,-1 1,1-1,0 0,0 1,0-1,1 0,-1 1,1 0,-1-1,1 1,0 0,0 0,0 0,0 0,0 0,0 0,1 0,-1 1,1-1,3-1,5-1,1 1,-1-1,1 2,0 0,0 0,0 1,0 1,0 0,0 0,0 2,19 3,-29-4,0-1,0 1,0 0,0 0,0 1,0-1,0 0,0 1,0-1,-1 1,1 0,0-1,-1 1,0 0,1 0,-1 0,0 0,0 0,0 0,0 0,0 0,-1 1,1-1,-1 0,1 1,-1-1,0 0,0 0,0 1,0-1,-1 3,-1 9,-1 0,0-1,-1 1,-8 17,-3 18,14-36,0-1,1 1,1 0,0 0,1-1,0 1,1 0,5 14,10 56,-18-75,0 0,-1 0,1-1,-1 1,-1 0,0 0,0-1,0 1,-1-1,0 0,0 0,-1 0,0 0,0 0,-1-1,0 0,0 0,0 0,-1 0,0-1,0 0,0 0,0-1,-1 0,0 0,0 0,0-1,0 0,-1 0,1-1,-1 0,-14 2,-88 12,109-16,1 0,0 0,0 0,-1 0,1 0,0 0,0 0,0 0,-1 0,1 0,0 0,0 0,-1 0,1 0,0 0,0 0,-1 0,1 0,0 0,0 0,0 0,-1 0,1 0,0-1,0 1,0 0,-1 0,1 0,0 0,0-1,0 1,0 0,-1 0,1 0,0-1,0 1,0 0,0 0,0 0,0-1,0 1,0 0,0 0,-1-1,1 1,0 0,0-1,7-15,20-23,-23 34,11-16,-1 0,19-37,-29 48,0-1,0 0,-1 0,0 0,-1 0,-1 0,0-1,0-14,-1-12,1 19,-1 0,-1 0,0 0,-9-36,9 50,-1-1,0 1,0 0,-1 1,1-1,-1 0,0 1,0-1,-1 1,1 0,-1 0,0 0,0 1,0-1,-1 1,1 0,-1 0,0 1,0-1,0 1,0 0,-5-1,-28-5,32 8,0-1,0 0,0-1,1 1,-1-1,1 0,-1 0,1-1,0 0,-9-5,-7-9,1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6T01:29:37.824"/>
    </inkml:context>
    <inkml:brush xml:id="br0">
      <inkml:brushProperty name="width" value="0.035" units="cm"/>
      <inkml:brushProperty name="height" value="0.035" units="cm"/>
    </inkml:brush>
  </inkml:definitions>
  <inkml:trace contextRef="#ctx0" brushRef="#br0">100 1 12221 0 0,'-4'4'563'0'0,"-25"25"975"0"0,27-28-825 0 0,-21 8 1244 0 0,22-9-1974 0 0,-23 11 353 0 0,12-2-3333 0 0,7 1-4880 0 0,8 7 5556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6T01:29:39.037"/>
    </inkml:context>
    <inkml:brush xml:id="br0">
      <inkml:brushProperty name="width" value="0.035" units="cm"/>
      <inkml:brushProperty name="height" value="0.035" units="cm"/>
    </inkml:brush>
  </inkml:definitions>
  <inkml:trace contextRef="#ctx0" brushRef="#br0">4 21 4036,'0'-3'-480,"0"-1"120,-3 1-72,3-1-360,0-3-424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6T01:29:39.382"/>
    </inkml:context>
    <inkml:brush xml:id="br0">
      <inkml:brushProperty name="width" value="0.035" units="cm"/>
      <inkml:brushProperty name="height" value="0.035" units="cm"/>
    </inkml:brush>
  </inkml:definitions>
  <inkml:trace contextRef="#ctx0" brushRef="#br0">28 165 1124 0 0,'0'0'1208'0'0,"-12"-14"-488"0"0,9 0-540 0 0,-5-4-216 0 0,8 1-160 0 0,-4-11-216 0 0,4 11-92 0 0,0-1-396 0 0,0 1 492 0 0,0-4 140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2:22.35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470 91,'-179'-14,"-58"14,234 0,-1 0,1-1,-1 0,1 0,-1 0,1 0,-1 0,1 0,0-1,-5-3,7 5,1-1,-1 1,1 0,0-1,-1 1,1 0,-1-1,1 1,0-1,0 1,-1-1,1 1,0-1,0 1,-1-1,1 1,0-1,0 1,0-1,0 1,0-1,0 1,0-1,0 1,0-1,0 1,0-1,1-1,0 1,0 0,-1 0,1 0,0 0,0 0,0 0,0 0,0 0,1 1,-1-1,0 0,0 1,1-1,1 0,21-14,-22 13,0 1,1-1,-1 0,0 1,1 0,-1 0,1 0,-1 0,1 0,-1 0,1 0,0 1,-1 0,1-1,4 1,92-1,-53-1,0 2,69 9,-105-7,1-1,0 1,0 1,0 0,15 6,-25-9,0 1,0-1,1 1,-1 0,0-1,0 1,0 0,0 0,0 0,0 0,-1 0,1 0,0 0,0 0,-1 0,1 0,0 0,-1 1,1 0,-1 0,0-1,0 1,0-1,-1 1,1-1,-1 1,1-1,-1 1,1-1,-1 1,0-1,1 0,-1 1,0-1,0 0,0 0,0 1,0-1,-1 0,-1 1,-10 8,11-9,0 0,1 0,-1 1,1-1,-1 0,1 1,-1-1,1 1,0-1,0 1,0 0,-2 3,2-4,0 0,0 1,-1-1,1 0,-1 0,1 0,0 0,-1 0,0 0,1 0,-1 0,1-1,-1 1,0-1,0 1,1-1,-1 1,0-1,0 0,0 0,-1 0,-50-2,31 1,-166-6,162 8,-43-1,66 0,0 0,1 0,-1-1,0 1,0-1,1 0,-1 0,1 0,-1 0,0 0,1 0,0-1,-1 1,1-1,0 0,0 0,0 0,0 0,-2-2,1-2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6T01:29:48.619"/>
    </inkml:context>
    <inkml:brush xml:id="br0">
      <inkml:brushProperty name="width" value="0.035" units="cm"/>
      <inkml:brushProperty name="height" value="0.035" units="cm"/>
    </inkml:brush>
  </inkml:definitions>
  <inkml:trace contextRef="#ctx0" brushRef="#br0">113 1 9505 0 0,'-102'106'1321'0'0,"100"-104"-1071"0"0,-7 5-43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13:30:15.3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162 80,'211'4,"-137"-2,0 0,1-2,-1-2,0 0,101-10,-125 7,1 1,1 0,-1 2,88 1,45-2,-96-1,-9 1,0 1,110 2,-186 1,1 0,0 0,-1 0,0 1,1-1,-1 0,0 0,-1 1,1-1,0 1,-1-1,0 1,0-1,0 1,0 0,-1-1,1 1,-1 0,0 0,0 0,-1-1,1 1,-1 0,0 0,0 0,-1-1,-1 4,-4 63,4-60,-37 131,16-70,-2 87,26-140,-13 57,11-71,0 0,-1 0,1 0,-1 0,0 0,-1 0,1-1,-1 1,1 0,-1 0,0-1,-1 1,1-1,-1 1,0-1,1 0,-2 1,1-1,0 0,0 0,-1 0,1 0,-1-1,0 1,0 0,1-1,-1 1,0-1,-9 0,-483 17,379-16,85 0,0 0,0 0,0-2,0 0,0 0,1-1,0-1,0 0,0-1,1-1,-55-10,-82-12,41 10,106 14,0-1,1 1,0-2,1 1,0-1,1-1,0 1,1-1,1-1,0 1,1-1,0 0,2 0,0-1,1 0,1 0,0 0,2-1,0 1,1-1,1 0,2 0,0 0,-4-16,4 4,1 0,3 0,3 0,1 0,2 0,3 0,2 1,25-33,-8-11,-27 57,1 0,1 0,1 0,0 0,1 0,1 1,0-1,8-6,-8 10,-1 1,1 0,0-1,0 1,1 0,-1 0,1 0,0 1,1-1,-1 1,0-1,1 1,0 0,0 0,0 0,0 0,0 1,0-1,1 1,-1 0,0 0,0 0,13 1,130 1,-1-3,1-2,228-18,-335 17,1 1,-1 1,2 1,-1 0,0 1,0 2,0-1,-1 2,1 1,-1 0,-1 1,0 1,76 15,-106-16,0-1,-1 1,-1 0,0 0,0 0,-1 1,-1-1,0 1,-1 0,10 12,46 65,-49-64,-3 0,-2 1,-2-1,-1 1,-3-1,-2 1,-2 0,-2-1,-2 1,-2 0,-2-1,-20 26,23-36,1 0,2 1,0-1,1 1,3 15,0-16,-1-1,-1 1,0-1,-2 1,0-1,-8 11,8-16,-1 0,1 0,-1 0,-1 0,1-1,-1 1,0 0,-1-1,1 0,-1 1,0-1,-1 0,1 0,-1-1,0 1,0 0,0-1,0 0,-1 0,-12 2,-59 3,0 0,0-3,-1 0,0-2,0-2,-105-6,68 3,-28-9,122 10,0 0,-1 0,0 1,0 1,-39-1,-394 4,454-3,-1 1,0-1,0 1,1-1,-1 0,1 1,-1-1,1 0,0 0,0 0,0 0,0 0,0-1,0 1,1 0,0 0,-1-1,1 1,0-1,1 1,-1-1,1 1,-1-1,1 1,0-1,0 0,1 1,-1-1,1 0,0 1,0-1,0 0,1-1,3-76,0 54,-5 18,1 1,0 0,1-1,1 1,0 0,1 0,1 0,0 0,1 0,1 0,0 0,1 0,0 1,1-1,0 1,1 0,1 0,0 0,0 1,1 0,0-1,1 1,0 1,1-1,0 1,0 0,0 0,1 1,0 0,0 0,1 0,0 0,-1 1,1 0,0 1,0-1,0 1,0 0,17 2,489-14,-349 5,-161 7,0-1,0 0,0 0,-1 0,1-1,-1 1,0-1,0 0,0 0,0-1,13-4,48-11,-50 14,0 1,1 0,0 1,0 0,0 0,0 1,1 0,0 1,-1 0,38 2,-57-1,0 1,0 0,0 0,0 1,-1-1,0 0,0 0,0 0,-1 1,0-1,0 0,0 1,-1-1,1 0,-1 1,-1-1,1 0,-1 1,0-1,0 0,-1 1,1-1,-4 3,-51 52,50-52,0-1,0 0,-1 1,0-1,-1 0,0-1,0 1,-1 0,0-1,-1 0,1 0,-1 0,-1-1,1 1,-1-1,0 0,-1 0,1 0,-1-1,0 0,1 0,-1 0,0-1,0 1,-1-1,1 0,0-1,-13 0,-493 8,498-5,-1 0,1 0,0 1,0 0,1 0,0 1,1 0,0 1,-20 5,-52 12,-14 10,6-3,93-29,0 1,0-1,0 0,-1 1,1-1,0 0,0 0,-1-1,1 1,0 0,0-1,0 1,0-1,0 0,0 0,0 0,0 0,1 0,-1 0,1 0,0-1,-5-1,7 3,0 0,1 0,-1 0,0 0,0 1,0-1,0 0,1 0,-1 0,0 1,1-1,-1 0,0 1,1-1,-1 1,1-1,-1 1,1-1,0 1,0-1,-1 1,1 0,0-1,0 1,-1 0,-46 14,46-15,0 0,0 0,-1-1,1 1,0 0,0-1,0 1,0-1,0 1,0-1,0 1,1-1,-1 0,0 1,1-1,-1 0,1 1,0-1,-1 0,1 0,0 0,0 0,0 1,0-1,1 0,-1 0,1 0,-1 0,1 0,0 0,0-2,-5-3,-1-1,0 1,-1 0,-1 0,0 0,-1 0,-15-8,34 20,0 1,-1-1,-1 1,0 0,-1 0,-1 0,0 0,-1 1,-1-1,2 10,4 4,-14-20,-1 0,1 0,-1-1,0 1,0 0,0-1,0 1,0-1,0 0,0 0,0 0,0 0,-1 0,1 0,0-1,0 1,0-1,0 1,1-1,-1 0,0 0,1 0,-1 0,1 0,0 0,-1 0,1-1,-6-2,9-2,1 0,0 0,1-1,1 1,0 0,1 0,1 0,0 0,1 0,0 0,2 1,-1-1,1 1,1-1,0 1,13-6,-1-2,-3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13:30:15.34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161 480,'300'-17,"-286"15,1 0,-1-1,0-1,-1-1,1 0,18-9,-23 10,23-8,1 2,0 1,61-7,-54 12,60 1,-61 4,72-9,-46 1,1 3,90 5,-43 2,-94-3,0 2,0 1,-1 0,1 1,-1 1,0 1,0 0,-1 2,0 0,0 0,-1 2,0 0,0 1,-1 0,-1 2,0-1,-1 2,0 0,-1 0,20 32,-27-39,26 51,-29-55,-1 1,1-1,-1 0,0 0,0 1,-1-1,1 1,-1-1,1 0,-1 1,0-1,0 1,-1-1,1 1,-2 5,0-7,1 0,-1 0,1 0,-1-1,1 1,-1-1,0 1,0-1,0 0,0 0,0 0,0 0,0 0,0 0,-1 0,1-1,0 1,0-1,-1 0,1 1,-3-1,-58-1,46 0,-437-2,493 5,76 14,-77-9,1-2,48 1,-36-5,92 12,-91-9,1-1,54-5,-20 1,-82 1,0 0,0 0,0-1,0 1,0-1,0 0,0-1,0 1,-1-1,1 0,-1 0,1 0,-1-1,0 1,7-6,-3-1,-1 0,1 0,-2 0,1-1,6-15,-9 18,0 0,-1-1,0 1,-1-1,1 0,-1 0,-1 0,0 0,0 0,0-15,-3 7,0 0,-1 0,0 0,-9-24,-3 0,3-1,1-1,2 0,2 0,-3-86,10 125,0 0,0 0,-1 0,1 1,-1-1,1 0,-1 0,0 0,0 0,0 0,-1 1,1-1,-1 1,1-1,-1 1,0-1,0 1,0 0,0 0,0 0,0 0,-1 0,1 0,-1 1,1-1,-1 1,0 0,0 0,1 0,-1 0,0 0,0 1,-4-1,-12-2,-1 2,1 0,0 1,-26 4,2-2,-10 0,26 0,0-1,-1-1,1-1,0-2,-1-1,-36-10,28 5,-1 1,0 1,-61-2,95 8,-390-3,210 7,-304-3,474 1,0 0,-1 2,1-1,-24 9,23-6,0-1,0-1,-1 0,-14 0,22-2,1 0,-1 0,1 0,0 0,0 1,0 0,0 1,0-1,0 1,0 0,1 1,-1-1,-4 6,1-1,0 1,0 0,1 0,1 1,-1 0,-8 17,7-9,0 1,1 0,1 0,1 1,0-1,2 2,0-1,0 23,4-31,1 0,1 0,0 0,0-1,1 1,1 0,0-1,0 0,1 0,1 0,0-1,9 14,17 31,-28-46,-1 0,0 0,-1 1,0-1,0 0,-1 1,0-1,-1 17,0-14,0 1,1 0,6 23,-6-34,0 1,0-1,1 1,-1-1,1 0,0 0,0 0,-1 0,1 0,0 0,1 0,-1-1,0 1,0-1,1 0,-1 1,1-1,-1 0,1-1,0 1,-1 0,1-1,0 1,-1-1,5 0,12 2,0-2,32-3,-23 1,27 1,-1-3,72-14,-53 5,83-3,294 11,-238 8,356-3,-564 0,-1 0,1 0,0 0,-1 0,1-1,-1 0,1 0,0 0,-1 0,0 0,1-1,-1 0,0 1,0-1,0 0,0-1,0 1,0 0,0-1,-1 0,5-5,-4 1,1 0,-1 0,0-1,0 1,-1-1,0 0,-1 1,1-1,-1-10,2-7,-1 1,-2-1,0 0,-1 1,-2-1,0 1,-2 0,-8-27,9 42,1-1,0 1,1-1,0 0,1 0,-1-15,2 23,0-1,0 0,0 0,1 0,-1 0,1 0,-1 1,1-1,0 0,0 1,0-1,1 0,-1 1,1 0,-1-1,1 1,0 0,0 0,0 0,0 0,0 0,0 0,1 0,-1 1,1-1,3-1,5-1,1 1,-1-1,1 2,0 0,0 0,0 1,0 1,0 0,0 0,0 2,19 3,-29-4,0-1,0 1,0 0,0 0,0 1,0-1,0 0,0 1,0-1,-1 1,1 0,0-1,-1 1,0 0,1 0,-1 0,0 0,0 0,0 0,0 0,0 0,-1 1,1-1,-1 0,1 1,-1-1,0 0,0 0,0 1,0-1,-1 3,-1 9,-1 0,0-1,-1 1,-8 17,-3 18,14-36,0-1,1 1,1 0,0 0,1-1,0 1,1 0,5 14,10 56,-18-75,0 0,-1 0,1-1,-1 1,-1 0,0 0,0-1,0 1,-1-1,0 0,0 0,-1 0,0 0,0 0,-1-1,0 0,0 0,0 0,-1 0,0-1,0 0,0 0,0-1,-1 0,0 0,0 0,0-1,0 0,-1 0,1-1,-1 0,-14 2,-88 12,109-16,1 0,0 0,0 0,-1 0,1 0,0 0,0 0,0 0,-1 0,1 0,0 0,0 0,-1 0,1 0,0 0,0 0,-1 0,1 0,0 0,0 0,0 0,-1 0,1 0,0-1,0 1,0 0,-1 0,1 0,0 0,0-1,0 1,0 0,-1 0,1 0,0-1,0 1,0 0,0 0,0 0,0-1,0 1,0 0,0 0,-1-1,1 1,0 0,0-1,7-15,20-23,-23 34,11-16,-1 0,19-37,-29 48,0-1,0 0,-1 0,0 0,-1 0,-1 0,0-1,0-14,-1-12,1 19,-1 0,-1 0,0 0,-9-36,9 50,-1-1,0 1,0 0,-1 1,1-1,-1 0,0 1,0-1,-1 1,1 0,-1 0,0 0,0 1,0-1,-1 1,1 0,-1 0,0 1,0-1,0 1,0 0,-5-1,-28-5,32 8,0-1,0 0,0-1,1 1,-1-1,1 0,-1 0,1-1,0 0,-9-5,-7-9,1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109 15,'142'1,"-93"-1,1 0,0 0,0 0,0 0,67-3,-84 2,2 1,-1-1,1 1,58-1,30 1,-64-1,-6 1,0-1,74 1,-125 0,1 1,-1-1,0 0,0 0,1 0,-1 1,0-1,-1 0,1 0,0 1,0-1,-1 0,0 0,1 1,-1-1,0 0,0 1,0-1,-1 0,1 1,-1-1,1 0,-1 1,0-1,0 1,-1-1,0 1,-3 11,2-10,-24 23,11-12,-2 16,18-26,-9 10,7-12,0-1,0 1,0-1,0 0,0 1,-1-1,0 0,0 1,1-1,-1 0,0 0,-1 1,1-1,0 0,-1 1,1-1,-2 0,2 0,-1 1,0-1,0 0,0 0,0 0,0 0,-1 0,2 0,-2 1,1-1,-6 0,-325 3,255-3,57 0,0 0,0 1,0-2,0 1,-1 0,2 0,0-1,-1 0,1 1,0-1,-37-2,-54-2,26 2,72 2,0 1,1-1,-1 0,2 0,-1 0,1 0,0 0,0 0,2 0,-1 0,1 0,0-1,1 1,0 0,1-1,1 1,0-1,1 0,0 1,0-1,1 1,2-1,0 0,-3-2,2 0,2 0,1 0,2 0,1 0,2 0,1 1,2-1,16-6,-5-2,-18 11,1 0,0-1,1 1,0 0,1-1,0 1,1 0,4-1,-4 1,-1 1,0-1,0 1,1-1,0 1,-1 0,1-1,0 1,1 0,-1 0,0-1,0 1,1 0,0 0,0-1,-1 1,1 0,0 0,0 0,0 0,-1 0,1 0,8 0,88 1,-1-2,0 1,154-4,-225 3,0 1,0-1,1 1,0 0,-1 0,1 0,-1 1,0-1,1 1,-2 0,1 0,-1 0,51 3,-71-4,0 1,-1 0,0 0,0 0,-1 0,1 0,-2 0,0 0,0 0,6 2,32 13,-34-13,-2 1,-1 0,-1-1,-1 1,-2-1,-1 1,-2 0,-1-1,-1 1,-2 0,-1-1,-13 5,15-6,0 0,2 0,0-1,1 1,1 3,1-4,-1 1,-1-1,1 1,-2 0,0-1,-6 3,6-4,0 1,0-1,-1 1,0-1,0 1,0-1,-1 1,0-1,1 1,-1-1,0 1,-1-1,1 0,-1 0,1 1,-1-1,0 0,1 1,-2-1,-7 0,-40 1,0 1,0-2,-1 1,1-1,-1 0,-70-2,46 2,-20-3,83 3,0-1,-2 1,1-1,0 1,-26 0,-264 0,304 0,-1 0,0 0,1 0,0-1,-1 1,1 0,-1 0,1 0,0 0,0-1,0 1,0 0,0 0,0 0,1-1,-1 1,0 0,1 0,0-1,0 1,0 0,0 0,0-1,0 1,0 0,1-1,0 1,-1 0,1-1,0 1,0 0,0-1,1 1,1-15,1 11,-4 2,1 1,0 0,1 0,0 0,1 0,0-1,0 1,1 0,0 0,1 0,0 0,1 0,0 0,0 0,1 0,0 0,0 0,1 0,0 0,0 1,1-1,0 0,0 0,0 1,1-1,0 1,-1-1,2 1,-1-1,1 1,0 0,0-1,-1 1,1 0,0 0,0 0,0 0,0 0,12 0,327-2,-233 0,-109 2,0 0,1 0,-1 0,0 0,0-1,0 1,0 0,-1-1,1 1,0-1,8 0,33-2,-34 2,0 1,1-1,-1 1,1-1,0 1,0 0,0 0,0 0,0 0,25 0,-38 0,0 0,0 1,0-1,0 1,0-1,-1 0,0 1,1-1,-2 1,1-1,0 1,-1-1,0 0,1 1,-1-1,-1 1,1-1,0 1,-1-1,0 0,0 1,0-1,-2 1,-34 10,33-10,0-1,0 1,-1 0,0 0,0 0,-1-1,1 1,-1 0,0-1,-1 1,1-1,0 1,-2-1,1 1,0-1,0 1,-1-1,0 0,0 0,0 1,1-1,-1 0,0 0,0 0,-1 0,1 0,0 0,-9 0,-330 1,333-1,0 1,1-1,-1 1,1-1,0 1,1 0,-1-1,1 1,-13 1,-35 2,-10 2,4-1,63-5,-1 1,1-1,0 0,-1 0,0 0,1 0,0 0,-1 0,0 0,1 0,0-1,-1 1,1 0,0 0,-1 0,1 0,-1 0,2-1,-2 1,2 0,-1 0,-3-1,5 1,-1 0,2 0,-2 0,1 0,0 0,-1 0,1 0,0 0,0 0,0 0,0 0,0 0,-1 1,2-1,-2 0,2 0,-2 0,2 0,-1 0,0 0,0 0,0 1,1-1,-1 0,0 0,-32 3,32-3,0 0,-1 0,0 0,1 0,0 0,-1-1,1 1,0 0,-1 0,1 0,0 0,0 0,0 0,-1 0,2-1,-2 1,2 0,-1 0,0 0,0 0,0-1,1 1,-1 0,0 0,1 0,0 0,0 0,-1-1,1 1,0 0,0-1,-3 0,-2 0,1 0,0 0,-2 0,1 0,-1-1,-10 0,23 3,-1 0,0 0,0 1,-1-1,0 0,-1 1,0-1,-1 0,0 1,1 1,3 1,-10-4,0 0,0 0,0 0,-1 0,1 1,-1-1,1 0,0 0,-1 0,1 0,0 0,-1 0,0 0,1 0,0 0,-1 0,1-1,0 1,0 0,0 0,-1 0,2 0,-2-1,1 1,1 0,-2 0,2 0,-5-1,6 0,1 0,0 0,1-1,0 1,1 0,0 0,0 0,1 0,0 0,1-1,1 2,-1-2,0 1,2 0,-1 0,9-1,-1 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109 15,'142'1,"-93"-1,1 0,0 0,0 0,0 0,67-3,-84 2,2 1,-1-1,1 1,58-1,30 1,-64-1,-6 1,0-1,74 1,-125 0,1 1,-1-1,0 0,0 0,1 0,-1 1,0-1,-1 0,1 0,0 1,0-1,-1 0,0 0,1 1,-1-1,0 0,0 1,0-1,-1 0,1 1,-1-1,1 0,-1 1,0-1,0 1,-1-1,0 1,-3 11,2-10,-24 23,11-12,-2 16,18-26,-9 10,7-12,0-1,0 1,0-1,0 0,0 1,-1-1,0 0,0 1,1-1,-1 0,0 0,-1 1,1-1,0 0,-1 1,1-1,-2 0,2 0,-1 1,0-1,0 0,0 0,0 0,0 0,-1 0,2 0,-2 1,1-1,-6 0,-325 3,255-3,57 0,0 0,0 1,0-2,0 1,-1 0,2 0,0-1,-1 0,1 1,0-1,-37-2,-54-2,26 2,72 2,0 1,1-1,-1 0,2 0,-1 0,1 0,0 0,0 0,2 0,-1 0,1 0,0-1,1 1,0 0,1-1,1 1,0-1,1 0,0 1,0-1,1 1,2-1,0 0,-3-2,2 0,2 0,1 0,2 0,1 0,2 0,1 1,2-1,16-6,-5-2,-18 11,1 0,0-1,1 1,0 0,1-1,0 1,1 0,4-1,-4 1,-1 1,0-1,0 1,1-1,0 1,-1 0,1-1,0 1,1 0,-1 0,0-1,0 1,1 0,0 0,0-1,-1 1,1 0,0 0,0 0,0 0,-1 0,1 0,8 0,88 1,-1-2,0 1,154-4,-225 3,0 1,0-1,1 1,0 0,-1 0,1 0,-1 1,0-1,1 1,-2 0,1 0,-1 0,51 3,-71-4,0 1,-1 0,0 0,0 0,-1 0,1 0,-2 0,0 0,0 0,6 2,32 13,-34-13,-2 1,-1 0,-1-1,-1 1,-2-1,-1 1,-2 0,-1-1,-1 1,-2 0,-1-1,-13 5,15-6,0 0,2 0,0-1,1 1,1 3,1-4,-1 1,-1-1,1 1,-2 0,0-1,-6 3,6-4,0 1,0-1,-1 1,0-1,0 1,0-1,-1 1,0-1,1 1,-1-1,0 1,-1-1,1 0,-1 0,1 1,-1-1,0 0,1 1,-2-1,-7 0,-40 1,0 1,0-2,-1 1,1-1,-1 0,-70-2,46 2,-20-3,83 3,0-1,-2 1,1-1,0 1,-26 0,-264 0,304 0,-1 0,0 0,1 0,0-1,-1 1,1 0,-1 0,1 0,0 0,0-1,0 1,0 0,0 0,0 0,1-1,-1 1,0 0,1 0,0-1,0 1,0 0,0 0,0-1,0 1,0 0,1-1,0 1,-1 0,1-1,0 1,0 0,0-1,1 1,1-15,1 11,-4 2,1 1,0 0,1 0,0 0,1 0,0-1,0 1,1 0,0 0,1 0,0 0,1 0,0 0,0 0,1 0,0 0,0 0,1 0,0 0,0 1,1-1,0 0,0 0,0 1,1-1,0 1,-1-1,2 1,-1-1,1 1,0 0,0-1,-1 1,1 0,0 0,0 0,0 0,0 0,12 0,327-2,-233 0,-109 2,0 0,1 0,-1 0,0 0,0-1,0 1,0 0,-1-1,1 1,0-1,8 0,33-2,-34 2,0 1,1-1,-1 1,1-1,0 1,0 0,0 0,0 0,0 0,25 0,-38 0,0 0,0 1,0-1,0 1,0-1,-1 0,0 1,1-1,-2 1,1-1,0 1,-1-1,0 0,1 1,-1-1,-1 1,1-1,0 1,-1-1,0 0,0 1,0-1,-2 1,-34 10,33-10,0-1,0 1,-1 0,0 0,0 0,-1-1,1 1,-1 0,0-1,-1 1,1-1,0 1,-2-1,1 1,0-1,0 1,-1-1,0 0,0 0,0 1,1-1,-1 0,0 0,0 0,-1 0,1 0,0 0,-9 0,-330 1,333-1,0 1,1-1,-1 1,1-1,0 1,1 0,-1-1,1 1,-13 1,-35 2,-10 2,4-1,63-5,-1 1,1-1,0 0,-1 0,0 0,1 0,0 0,-1 0,0 0,1 0,0-1,-1 1,1 0,0 0,-1 0,1 0,-1 0,2-1,-2 1,2 0,-1 0,-3-1,5 1,-1 0,2 0,-2 0,1 0,0 0,-1 0,1 0,0 0,0 0,0 0,0 0,0 0,-1 1,2-1,-2 0,2 0,-2 0,2 0,-1 0,0 0,0 0,0 1,1-1,-1 0,0 0,-32 3,32-3,0 0,-1 0,0 0,1 0,0 0,-1-1,1 1,0 0,-1 0,1 0,0 0,0 0,0 0,-1 0,2-1,-2 1,2 0,-1 0,0 0,0 0,0-1,1 1,-1 0,0 0,1 0,0 0,0 0,-1-1,1 1,0 0,0-1,-3 0,-2 0,1 0,0 0,-2 0,1 0,-1-1,-10 0,23 3,-1 0,0 0,0 1,-1-1,0 0,-1 1,0-1,-1 0,0 1,1 1,3 1,-10-4,0 0,0 0,0 0,-1 0,1 1,-1-1,1 0,0 0,-1 0,1 0,0 0,-1 0,0 0,1 0,0 0,-1 0,1-1,0 1,0 0,0 0,-1 0,2 0,-2-1,1 1,1 0,-2 0,2 0,-5-1,6 0,1 0,0 0,1-1,0 1,1 0,0 0,0 0,1 0,0 0,1-1,1 2,-1-2,0 1,2 0,-1 0,9-1,-1 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109 15,'142'1,"-93"-1,1 0,0 0,0 0,0 0,67-3,-84 2,2 1,-1-1,1 1,58-1,30 1,-64-1,-6 1,0-1,74 1,-125 0,1 1,-1-1,0 0,0 0,1 0,-1 1,0-1,-1 0,1 0,0 1,0-1,-1 0,0 0,1 1,-1-1,0 0,0 1,0-1,-1 0,1 1,-1-1,1 0,-1 1,0-1,0 1,-1-1,0 1,-3 11,2-10,-24 23,11-12,-2 16,18-26,-9 10,7-12,0-1,0 1,0-1,0 0,0 1,-1-1,0 0,0 1,1-1,-1 0,0 0,-1 1,1-1,0 0,-1 1,1-1,-2 0,2 0,-1 1,0-1,0 0,0 0,0 0,0 0,-1 0,2 0,-2 1,1-1,-6 0,-325 3,255-3,57 0,0 0,0 1,0-2,0 1,-1 0,2 0,0-1,-1 0,1 1,0-1,-37-2,-54-2,26 2,72 2,0 1,1-1,-1 0,2 0,-1 0,1 0,0 0,0 0,2 0,-1 0,1 0,0-1,1 1,0 0,1-1,1 1,0-1,1 0,0 1,0-1,1 1,2-1,0 0,-3-2,2 0,2 0,1 0,2 0,1 0,2 0,1 1,2-1,16-6,-5-2,-18 11,1 0,0-1,1 1,0 0,1-1,0 1,1 0,4-1,-4 1,-1 1,0-1,0 1,1-1,0 1,-1 0,1-1,0 1,1 0,-1 0,0-1,0 1,1 0,0 0,0-1,-1 1,1 0,0 0,0 0,0 0,-1 0,1 0,8 0,88 1,-1-2,0 1,154-4,-225 3,0 1,0-1,1 1,0 0,-1 0,1 0,-1 1,0-1,1 1,-2 0,1 0,-1 0,51 3,-71-4,0 1,-1 0,0 0,0 0,-1 0,1 0,-2 0,0 0,0 0,6 2,32 13,-34-13,-2 1,-1 0,-1-1,-1 1,-2-1,-1 1,-2 0,-1-1,-1 1,-2 0,-1-1,-13 5,15-6,0 0,2 0,0-1,1 1,1 3,1-4,-1 1,-1-1,1 1,-2 0,0-1,-6 3,6-4,0 1,0-1,-1 1,0-1,0 1,0-1,-1 1,0-1,1 1,-1-1,0 1,-1-1,1 0,-1 0,1 1,-1-1,0 0,1 1,-2-1,-7 0,-40 1,0 1,0-2,-1 1,1-1,-1 0,-70-2,46 2,-20-3,83 3,0-1,-2 1,1-1,0 1,-26 0,-264 0,304 0,-1 0,0 0,1 0,0-1,-1 1,1 0,-1 0,1 0,0 0,0-1,0 1,0 0,0 0,0 0,1-1,-1 1,0 0,1 0,0-1,0 1,0 0,0 0,0-1,0 1,0 0,1-1,0 1,-1 0,1-1,0 1,0 0,0-1,1 1,1-15,1 11,-4 2,1 1,0 0,1 0,0 0,1 0,0-1,0 1,1 0,0 0,1 0,0 0,1 0,0 0,0 0,1 0,0 0,0 0,1 0,0 0,0 1,1-1,0 0,0 0,0 1,1-1,0 1,-1-1,2 1,-1-1,1 1,0 0,0-1,-1 1,1 0,0 0,0 0,0 0,0 0,12 0,327-2,-233 0,-109 2,0 0,1 0,-1 0,0 0,0-1,0 1,0 0,-1-1,1 1,0-1,8 0,33-2,-34 2,0 1,1-1,-1 1,1-1,0 1,0 0,0 0,0 0,0 0,25 0,-38 0,0 0,0 1,0-1,0 1,0-1,-1 0,0 1,1-1,-2 1,1-1,0 1,-1-1,0 0,1 1,-1-1,-1 1,1-1,0 1,-1-1,0 0,0 1,0-1,-2 1,-34 10,33-10,0-1,0 1,-1 0,0 0,0 0,-1-1,1 1,-1 0,0-1,-1 1,1-1,0 1,-2-1,1 1,0-1,0 1,-1-1,0 0,0 0,0 1,1-1,-1 0,0 0,0 0,-1 0,1 0,0 0,-9 0,-330 1,333-1,0 1,1-1,-1 1,1-1,0 1,1 0,-1-1,1 1,-13 1,-35 2,-10 2,4-1,63-5,-1 1,1-1,0 0,-1 0,0 0,1 0,0 0,-1 0,0 0,1 0,0-1,-1 1,1 0,0 0,-1 0,1 0,-1 0,2-1,-2 1,2 0,-1 0,-3-1,5 1,-1 0,2 0,-2 0,1 0,0 0,-1 0,1 0,0 0,0 0,0 0,0 0,0 0,-1 1,2-1,-2 0,2 0,-2 0,2 0,-1 0,0 0,0 0,0 1,1-1,-1 0,0 0,-32 3,32-3,0 0,-1 0,0 0,1 0,0 0,-1-1,1 1,0 0,-1 0,1 0,0 0,0 0,0 0,-1 0,2-1,-2 1,2 0,-1 0,0 0,0 0,0-1,1 1,-1 0,0 0,1 0,0 0,0 0,-1-1,1 1,0 0,0-1,-3 0,-2 0,1 0,0 0,-2 0,1 0,-1-1,-10 0,23 3,-1 0,0 0,0 1,-1-1,0 0,-1 1,0-1,-1 0,0 1,1 1,3 1,-10-4,0 0,0 0,0 0,-1 0,1 1,-1-1,1 0,0 0,-1 0,1 0,0 0,-1 0,0 0,1 0,0 0,-1 0,1-1,0 1,0 0,0 0,-1 0,2 0,-2-1,1 1,1 0,-2 0,2 0,-5-1,6 0,1 0,0 0,1-1,0 1,1 0,0 0,0 0,1 0,0 0,1-1,1 2,-1-2,0 1,2 0,-1 0,9-1,-1 0,-1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3:06.6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470 91,'-179'-14,"-58"14,234 0,-1 0,1-1,-1 0,1 0,-1 0,1 0,-1 0,1 0,0-1,-5-3,7 5,1-1,-1 1,1 0,0-1,-1 1,1 0,-1-1,1 1,0-1,0 1,-1-1,1 1,0-1,0 1,-1-1,1 1,0-1,0 1,0-1,0 1,0-1,0 1,0-1,0 1,0-1,0 1,0-1,1-1,0 1,0 0,-1 0,1 0,0 0,0 0,0 0,0 0,0 0,1 1,-1-1,0 0,0 1,1-1,1 0,21-14,-22 13,0 1,1-1,-1 0,0 1,1 0,-1 0,1 0,-1 0,1 0,-1 0,1 0,0 1,-1 0,1-1,4 1,92-1,-53-1,0 2,69 9,-105-7,1-1,0 1,0 1,0 0,15 6,-25-9,0 1,0-1,1 1,-1 0,0-1,0 1,0 0,0 0,0 0,0 0,-1 0,1 0,0 0,0 0,-1 0,1 0,0 0,-1 1,1 0,-1 0,0-1,0 1,0-1,-1 1,1-1,-1 1,1-1,-1 1,1-1,-1 1,0-1,1 0,-1 1,0-1,0 0,0 0,0 1,0-1,-1 0,-1 1,-10 8,11-9,0 0,1 0,-1 1,1-1,-1 0,1 1,-1-1,1 1,0-1,0 1,0 0,-2 3,2-4,0 0,0 1,-1-1,1 0,-1 0,1 0,0 0,-1 0,0 0,1 0,-1 0,1-1,-1 1,0-1,0 1,1-1,-1 1,0-1,0 0,0 0,-1 0,-50-2,31 1,-166-6,162 8,-43-1,66 0,0 0,1 0,-1-1,0 1,0-1,1 0,-1 0,1 0,-1 0,0 0,1 0,0-1,-1 1,1-1,0 0,0 0,0 0,0 0,-2-2,1-2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55 27,'71'1,"-46"0,-1-1,1 0,0 0,0-1,33-3,-41 2,0 1,0 0,0 0,30 1,14-1,-31-1,-4 1,0 1,38 0,-63 0,0 0,0 1,0-1,0 1,1-1,-1 0,0 1,-1-1,1 1,0-1,0 1,0-1,-1 1,1-1,0 1,-1-1,1 1,-1 0,0-1,1 1,-1-1,0 1,0 0,0-1,0 1,0-1,-1 2,-1 21,1-21,-12 45,6-24,-2 29,10-47,-5 20,3-25,1 1,-1 0,1-1,-1 1,1 0,-1-1,0 1,0-1,0 1,0 0,0-1,0 1,0-1,0 1,-1-1,1 0,-1 1,1-1,0 1,-1-1,1 0,-1 1,1-1,-1 0,0 0,1 0,-1 1,1-1,-4 0,-161 5,127-4,28-1,0 0,0 1,0-2,0 1,0 0,0-1,0 0,1 0,-1 0,0-1,-17-3,-28-4,13 3,36 5,0 0,1 0,-1-1,1 1,-1-1,1 0,0 1,0-1,1-1,0 1,0 0,0 0,0-1,1 1,0-1,0 0,1 1,0-1,0 0,0 0,1 0,0 0,0 0,-1-5,2 1,-1 0,2 0,1 0,0 0,0 0,2 0,0 0,9-11,-3-3,-9 18,0 1,1 0,0-1,0 1,0 0,1 0,0-1,2-1,-2 3,-1 0,1 1,-1-1,1 0,0 0,0 1,0-1,0 1,0-1,0 1,0-1,0 1,1-1,-1 1,0 0,1-1,-1 1,0 0,1 0,0 0,-1 0,0 0,5 0,43 1,0-1,0-1,76-6,-112 5,1 1,-1 1,2-1,-2 1,1 0,0 1,-1-1,1 1,-1 0,1 1,-1-1,0 1,25 5,-35-5,0-1,0 1,-1 0,1-1,-1 1,0 0,0 0,-1 0,1 0,2 4,16 21,-16-20,-1-1,-1 1,-1-1,0 1,-1-1,-1 1,0 0,-1-1,-1 1,0-1,-1 1,-7 8,8-12,1 0,0 0,0 0,0 0,1 6,1-6,-1-1,-1 1,1 0,-1 0,0 0,-3 3,3-5,0 0,0 0,0 0,-1 0,1 0,-1 0,0 0,0-1,1 1,-1 0,0 0,-1-1,1 1,0-1,0 1,-1 0,1-1,0 0,-1 1,-4 0,-19 1,-1 0,1-1,-1 0,1-1,-1 0,-35-3,23 2,-9-3,40 3,0 0,0 0,0 0,0 1,-13-1,-132 2,152-2,0 1,0 0,-1 0,1 0,0-1,0 1,0 0,0 0,0-1,0 1,0 0,0-1,0 1,0-1,0 1,0 0,0-1,1 1,-1-1,1 1,-1-1,1 1,-1-1,1 1,-1-1,1 0,0 1,0-1,0 1,0-1,0 1,0-1,0 0,1-25,1 17,-3 7,1 0,0 0,1 0,-1 0,1 0,0 0,0 0,1 0,-1 0,1 0,0 0,1 0,-1 0,1 0,-1 0,1 1,1-1,-1 0,1 1,-1 0,1-1,0 1,0 0,0-1,1 1,-1 0,0 0,1 1,0-1,-1 0,1 1,0-1,0 1,0-1,0 1,0 0,0 0,0 0,6 1,163-5,-117 1,-53 3,0 0,-1 0,1-1,-1 1,1-1,-1 1,1-1,-1 1,0-1,1 0,3-1,17-4,-17 4,0 1,0 0,1 1,-1-1,0 0,1 1,-1 0,1 0,-1 0,13 0,-19 1,0-1,0 1,0 0,0 0,0-1,0 1,-1 0,1-1,-1 1,1 0,-1 0,1 0,-1-1,0 1,0 0,0 0,0-1,-1 1,1 0,-1 0,1 0,-1-1,0 2,-18 17,17-17,0-1,0 0,0 1,-1-1,1 1,-1-1,0 0,0 0,0 0,0 0,0 0,0 0,-1 0,1 0,-1 0,0-1,0 1,1 0,-1-1,0 0,0 1,0-1,0 0,0 0,0 0,0 0,0 0,-5 0,-164 2,167-1,-1-1,0 1,0 0,1 0,-1 0,1 0,0 1,0-1,-7 3,-17 3,-5 4,3-2,30-9,0 1,1-1,-1 0,0 0,0 0,1 0,-1 0,0 0,0 0,1 0,-1-1,0 1,1 0,-1 0,0-1,1 1,-1 0,1-1,-1 1,1 0,-1-1,-1 0,3 1,-1 0,1 0,-1 0,0 0,1 0,-1 0,0 0,1 0,-1 0,0 1,1-1,-1 0,1 0,-1 0,1 0,-1 0,1 1,-1-1,1 0,0 0,-1 0,1 1,-1-1,1 0,-1 0,-15 5,16-5,-1 0,0 0,0 0,1 0,-1 0,0 0,1 0,-1-1,0 1,1 0,-1 0,1 0,-1-1,0 1,1 0,-1 0,1 0,0-1,-1 1,1 0,-1-1,1 1,0 0,-1 0,1-1,0 1,0 0,0-1,0 1,0 0,0-1,-2-1,0-1,0 1,0 0,-1 0,0 0,0 0,-5-2,12 6,-1 0,0 0,0 0,-1 1,1-1,-1 0,0 1,-1-1,1 1,0 2,1 2,-4-6,-1-1,1 0,-1 0,0 1,1-1,-1 0,0 0,1 0,-1 0,0 0,1 0,-1 0,0 0,0 0,1 0,-1 0,0 0,1 0,-1-1,1 1,-1 0,1-1,-1 1,1 0,-1-1,1 1,-1-1,-1 0,3-1,0 0,0 0,0 0,1 0,-1 0,1 0,1 0,-1 0,1 0,-1 0,2 0,-1 0,0 0,1 0,-1 1,5-3,0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3:52.2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49 58,'64'2,"-41"0,0-1,-1 0,1-2,0-1,30-7,-38 5,1 1,-1 1,1 0,26 1,14-1,-29 0,-3-1,0 2,34 1,-57 1,0 0,0-1,0 1,0 0,0 0,0 0,0 0,0 0,-1 0,1 0,0 0,0 0,-1 0,1 0,-1 1,1-1,-1 0,0 0,1 1,-1-1,0 0,0 1,0-1,0 0,0 0,0 1,0 1,-2 46,1-43,-11 95,5-52,0 64,7-101,-4 41,4-52,0 1,-1-1,1 0,-1 1,0-1,1 1,-1-1,0 0,0 1,0-1,1 0,-1 0,-1 0,1 0,0 0,0 0,0 0,0 0,-1 0,1-1,0 1,-1 0,1-1,-1 1,1-1,-1 0,1 1,-1-1,-2 0,-147 12,115-11,26 0,0 0,0-1,0 0,0-1,0 0,0-1,0 0,0 0,1-1,-1 0,-16-8,-25-8,12 6,33 11,0-1,-1 0,1 0,1 0,-1-1,0 1,1-1,0-1,0 1,0-1,0 0,1 0,0-1,0 1,0-1,1 0,0 0,0 0,0 0,1 0,0-1,0 1,0-1,0-11,0 3,1 0,1 0,0-1,1 1,1 0,0 0,1 0,8-23,-3-8,-8 41,0 0,1 0,0 0,0 0,0 0,0 0,1 0,2-5,-3 9,1-1,-1 0,1 1,-1-1,1 1,0-1,0 1,-1 0,1-1,0 1,0 0,0 1,0-1,0 0,1 0,-1 1,0-1,0 1,0 0,0 0,1 0,-1 0,4 0,39 2,1-3,0-1,69-13,-102 12,0 1,0 0,1 1,-1 1,1 0,-1 1,0 1,1-1,-1 2,0 0,0 1,0 0,23 12,-33-13,1 0,-1 0,0 1,0 0,0-1,0 1,0 0,-1 1,0-1,3 9,15 47,-16-46,-1 0,0 0,-1 0,0 0,-1 0,-1 0,0 1,-1-1,-1 0,0 0,-1 0,-6 19,8-27,-1 1,1 0,0 0,1-1,0 13,0-13,0 0,0 1,0-1,-1 0,0 0,-2 8,2-12,0 0,-1 0,1 0,0 0,0 0,-1 0,0 0,1 0,-1-1,0 1,0-1,1 1,-1-1,-1 1,1-1,0 0,0 0,0 0,0 0,-5 0,-17 4,0-1,0-1,0-2,0 0,-1-1,-31-5,20 2,-8-7,37 8,0 0,0 0,-1 1,1-1,-12 1,-120 2,138-1,0 0,0-1,-1 1,1-1,0 1,0-1,0 1,0-1,0 0,0 1,0-1,0 0,1 0,-1 0,0 0,0 0,1 0,-1 0,0 0,1 0,-1 0,1 0,0 0,-1 0,1-1,0 1,0 0,-1 0,1 0,0-1,0 1,0 0,1-1,0-55,0 38,-1 15,0-1,0 0,0 1,1-1,-1 1,1-1,0 1,1 0,-1-1,1 1,0 0,0 0,0 0,0 0,1 0,0 0,0 1,0-1,0 1,0 0,1 0,-1 0,1 0,0 1,0 0,0-1,0 1,0 1,0-1,1 1,-1-1,0 1,1 0,-1 1,1-1,-1 1,1 0,0 0,4 1,150-10,-107 5,-48 3,-1 1,0-1,1 0,-1 1,0-2,0 1,0 0,0-1,0 1,0-1,4-3,15-8,-16 10,1 1,-1 0,1 0,0 1,0-1,-1 1,1 1,0 0,0 0,11 1,-17 0,0 1,0-1,0 1,0-1,-1 1,1-1,0 1,-1 0,1-1,-1 1,0 0,0-1,1 1,-1 0,0-1,-1 1,1 0,0-1,0 1,-1 0,1-1,-1 1,0 2,-16 37,15-38,0 1,1-1,-2 0,1 0,0 0,-1-1,1 1,-1 0,0-1,1 0,-1 0,0 0,-1 0,1 0,0 0,-1-1,1 0,0 1,-1-1,0-1,1 1,-1 0,0-1,1 0,-1 0,0 0,1 0,-5-1,-150 6,152-3,0-1,0 1,0 0,0 0,0 0,0 1,0 0,1 0,-6 5,-17 7,-4 8,3-2,27-20,1-1,-1 0,0 1,1-1,-1 0,1 0,-1 0,0 0,1-1,-1 1,1 0,-1-1,1 1,-1-1,1 1,-1-1,1 0,-1 0,1 1,0-1,-1 0,0-2,1 3,1 0,-1 0,0 0,1 1,-1-1,1 0,-1 0,1 0,-1 0,1 1,-1-1,1 0,-1 0,1 1,-1-1,1 0,-1 1,1-1,0 0,-1 1,1-1,0 1,-1-1,1 1,-1 0,-13 10,13-12,0 1,1 0,-1 0,0 0,1-1,-1 1,0 0,1-1,-1 1,1 0,-1-1,1 1,-1-1,1 1,-1-1,1 1,-1-1,1 1,-1-1,1 0,0 1,-1-1,1 1,0-1,0 0,0 1,-1-1,1 0,0 1,0-1,0-1,-1-3,-1 1,0-1,0 0,0 1,-1 0,0-1,-4-4,10 13,0 1,0-1,-1 1,1 0,-1 0,0 1,-1-1,1 0,-1 0,1 8,1 2,-4-15,-1 1,1 0,0-1,-1 1,1-1,-1 1,1-1,-1 0,0 0,1 0,-1 0,1 0,-1 0,1 0,-1 0,1-1,-1 1,1 0,-1-1,1 1,-1-1,1 0,0 0,-1 1,1-1,0 0,-1 0,-1-2,3-2,0 1,0-1,0 1,1-1,0 1,0 0,0-1,0 1,0 0,1-1,0 1,0 0,0 0,0 1,1-1,3-4,0-2,-1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3:55.95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6,'1'0,"2"-1,2 0,2-1,-1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12.24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49 58,'64'2,"-41"0,0-1,-1 0,1-2,0-1,30-7,-38 5,1 1,-1 1,1 0,26 1,14-1,-29 0,-3-1,0 2,34 1,-57 1,0 0,0-1,0 1,0 0,0 0,0 0,0 0,0 0,-1 0,1 0,0 0,0 0,-1 0,1 0,-1 1,1-1,-1 0,0 0,1 1,-1-1,0 0,0 1,0-1,0 0,0 0,0 1,0 1,-2 46,1-43,-11 95,5-52,0 64,7-101,-4 41,4-52,0 1,-1-1,1 0,-1 1,0-1,1 1,-1-1,0 0,0 1,0-1,1 0,-1 0,-1 0,1 0,0 0,0 0,0 0,0 0,-1 0,1-1,0 1,-1 0,1-1,-1 1,1-1,-1 0,1 1,-1-1,-2 0,-147 12,115-11,26 0,0 0,0-1,0 0,0-1,0 0,0-1,0 0,0 0,1-1,-1 0,-16-8,-25-8,12 6,33 11,0-1,-1 0,1 0,1 0,-1-1,0 1,1-1,0-1,0 1,0-1,0 0,1 0,0-1,0 1,0-1,1 0,0 0,0 0,0 0,1 0,0-1,0 1,0-1,0-11,0 3,1 0,1 0,0-1,1 1,1 0,0 0,1 0,8-23,-3-8,-8 41,0 0,1 0,0 0,0 0,0 0,0 0,1 0,2-5,-3 9,1-1,-1 0,1 1,-1-1,1 1,0-1,0 1,-1 0,1-1,0 1,0 0,0 1,0-1,0 0,1 0,-1 1,0-1,0 1,0 0,0 0,1 0,-1 0,4 0,39 2,1-3,0-1,69-13,-102 12,0 1,0 0,1 1,-1 1,1 0,-1 1,0 1,1-1,-1 2,0 0,0 1,0 0,23 12,-33-13,1 0,-1 0,0 1,0 0,0-1,0 1,0 0,-1 1,0-1,3 9,15 47,-16-46,-1 0,0 0,-1 0,0 0,-1 0,-1 0,0 1,-1-1,-1 0,0 0,-1 0,-6 19,8-27,-1 1,1 0,0 0,1-1,0 13,0-13,0 0,0 1,0-1,-1 0,0 0,-2 8,2-12,0 0,-1 0,1 0,0 0,0 0,-1 0,0 0,1 0,-1-1,0 1,0-1,1 1,-1-1,-1 1,1-1,0 0,0 0,0 0,0 0,-5 0,-17 4,0-1,0-1,0-2,0 0,-1-1,-31-5,20 2,-8-7,37 8,0 0,0 0,-1 1,1-1,-12 1,-120 2,138-1,0 0,0-1,-1 1,1-1,0 1,0-1,0 1,0-1,0 0,0 1,0-1,0 0,1 0,-1 0,0 0,0 0,1 0,-1 0,0 0,1 0,-1 0,1 0,0 0,-1 0,1-1,0 1,0 0,-1 0,1 0,0-1,0 1,0 0,1-1,0-55,0 38,-1 15,0-1,0 0,0 1,1-1,-1 1,1-1,0 1,1 0,-1-1,1 1,0 0,0 0,0 0,0 0,1 0,0 0,0 1,0-1,0 1,0 0,1 0,-1 0,1 0,0 1,0 0,0-1,0 1,0 1,0-1,1 1,-1-1,0 1,1 0,-1 1,1-1,-1 1,1 0,0 0,4 1,150-10,-107 5,-48 3,-1 1,0-1,1 0,-1 1,0-2,0 1,0 0,0-1,0 1,0-1,4-3,15-8,-16 10,1 1,-1 0,1 0,0 1,0-1,-1 1,1 1,0 0,0 0,11 1,-17 0,0 1,0-1,0 1,0-1,-1 1,1-1,0 1,-1 0,1-1,-1 1,0 0,0-1,1 1,-1 0,0-1,-1 1,1 0,0-1,0 1,-1 0,1-1,-1 1,0 2,-16 37,15-38,0 1,1-1,-2 0,1 0,0 0,-1-1,1 1,-1 0,0-1,1 0,-1 0,0 0,-1 0,1 0,0 0,-1-1,1 0,0 1,-1-1,0-1,1 1,-1 0,0-1,1 0,-1 0,0 0,1 0,-5-1,-150 6,152-3,0-1,0 1,0 0,0 0,0 0,0 1,0 0,1 0,-6 5,-17 7,-4 8,3-2,27-20,1-1,-1 0,0 1,1-1,-1 0,1 0,-1 0,0 0,1-1,-1 1,1 0,-1-1,1 1,-1-1,1 1,-1-1,1 0,-1 0,1 1,0-1,-1 0,0-2,1 3,1 0,-1 0,0 0,1 1,-1-1,1 0,-1 0,1 0,-1 0,1 1,-1-1,1 0,-1 0,1 1,-1-1,1 0,-1 1,1-1,0 0,-1 1,1-1,0 1,-1-1,1 1,-1 0,-13 10,13-12,0 1,1 0,-1 0,0 0,1-1,-1 1,0 0,1-1,-1 1,1 0,-1-1,1 1,-1-1,1 1,-1-1,1 1,-1-1,1 1,-1-1,1 0,0 1,-1-1,1 1,0-1,0 0,0 1,-1-1,1 0,0 1,0-1,0-1,-1-3,-1 1,0-1,0 0,0 1,-1 0,0-1,-4-4,10 13,0 1,0-1,-1 1,1 0,-1 0,0 1,-1-1,1 0,-1 0,1 8,1 2,-4-15,-1 1,1 0,0-1,-1 1,1-1,-1 1,1-1,-1 0,0 0,1 0,-1 0,1 0,-1 0,1 0,-1 0,1-1,-1 1,1 0,-1-1,1 1,-1-1,1 0,0 0,-1 1,1-1,0 0,-1 0,-1-2,3-2,0 1,0-1,0 1,1-1,0 1,0 0,0-1,0 1,0 0,1-1,0 1,0 0,0 0,0 1,1-1,3-4,0-2,-1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18.8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49 58,'64'2,"-41"0,0-1,-1 0,1-2,0-1,30-7,-38 5,1 1,-1 1,1 0,26 1,14-1,-29 0,-3-1,0 2,34 1,-57 1,0 0,0-1,0 1,0 0,0 0,0 0,0 0,0 0,-1 0,1 0,0 0,0 0,-1 0,1 0,-1 1,1-1,-1 0,0 0,1 1,-1-1,0 0,0 1,0-1,0 0,0 0,0 1,0 1,-2 46,1-43,-11 95,5-52,0 64,7-101,-4 41,4-52,0 1,-1-1,1 0,-1 1,0-1,1 1,-1-1,0 0,0 1,0-1,1 0,-1 0,-1 0,1 0,0 0,0 0,0 0,0 0,-1 0,1-1,0 1,-1 0,1-1,-1 1,1-1,-1 0,1 1,-1-1,-2 0,-147 12,115-11,26 0,0 0,0-1,0 0,0-1,0 0,0-1,0 0,0 0,1-1,-1 0,-16-8,-25-8,12 6,33 11,0-1,-1 0,1 0,1 0,-1-1,0 1,1-1,0-1,0 1,0-1,0 0,1 0,0-1,0 1,0-1,1 0,0 0,0 0,0 0,1 0,0-1,0 1,0-1,0-11,0 3,1 0,1 0,0-1,1 1,1 0,0 0,1 0,8-23,-3-8,-8 41,0 0,1 0,0 0,0 0,0 0,0 0,1 0,2-5,-3 9,1-1,-1 0,1 1,-1-1,1 1,0-1,0 1,-1 0,1-1,0 1,0 0,0 1,0-1,0 0,1 0,-1 1,0-1,0 1,0 0,0 0,1 0,-1 0,4 0,39 2,1-3,0-1,69-13,-102 12,0 1,0 0,1 1,-1 1,1 0,-1 1,0 1,1-1,-1 2,0 0,0 1,0 0,23 12,-33-13,1 0,-1 0,0 1,0 0,0-1,0 1,0 0,-1 1,0-1,3 9,15 47,-16-46,-1 0,0 0,-1 0,0 0,-1 0,-1 0,0 1,-1-1,-1 0,0 0,-1 0,-6 19,8-27,-1 1,1 0,0 0,1-1,0 13,0-13,0 0,0 1,0-1,-1 0,0 0,-2 8,2-12,0 0,-1 0,1 0,0 0,0 0,-1 0,0 0,1 0,-1-1,0 1,0-1,1 1,-1-1,-1 1,1-1,0 0,0 0,0 0,0 0,-5 0,-17 4,0-1,0-1,0-2,0 0,-1-1,-31-5,20 2,-8-7,37 8,0 0,0 0,-1 1,1-1,-12 1,-120 2,138-1,0 0,0-1,-1 1,1-1,0 1,0-1,0 1,0-1,0 0,0 1,0-1,0 0,1 0,-1 0,0 0,0 0,1 0,-1 0,0 0,1 0,-1 0,1 0,0 0,-1 0,1-1,0 1,0 0,-1 0,1 0,0-1,0 1,0 0,1-1,0-55,0 38,-1 15,0-1,0 0,0 1,1-1,-1 1,1-1,0 1,1 0,-1-1,1 1,0 0,0 0,0 0,0 0,1 0,0 0,0 1,0-1,0 1,0 0,1 0,-1 0,1 0,0 1,0 0,0-1,0 1,0 1,0-1,1 1,-1-1,0 1,1 0,-1 1,1-1,-1 1,1 0,0 0,4 1,150-10,-107 5,-48 3,-1 1,0-1,1 0,-1 1,0-2,0 1,0 0,0-1,0 1,0-1,4-3,15-8,-16 10,1 1,-1 0,1 0,0 1,0-1,-1 1,1 1,0 0,0 0,11 1,-17 0,0 1,0-1,0 1,0-1,-1 1,1-1,0 1,-1 0,1-1,-1 1,0 0,0-1,1 1,-1 0,0-1,-1 1,1 0,0-1,0 1,-1 0,1-1,-1 1,0 2,-16 37,15-38,0 1,1-1,-2 0,1 0,0 0,-1-1,1 1,-1 0,0-1,1 0,-1 0,0 0,-1 0,1 0,0 0,-1-1,1 0,0 1,-1-1,0-1,1 1,-1 0,0-1,1 0,-1 0,0 0,1 0,-5-1,-150 6,152-3,0-1,0 1,0 0,0 0,0 0,0 1,0 0,1 0,-6 5,-17 7,-4 8,3-2,27-20,1-1,-1 0,0 1,1-1,-1 0,1 0,-1 0,0 0,1-1,-1 1,1 0,-1-1,1 1,-1-1,1 1,-1-1,1 0,-1 0,1 1,0-1,-1 0,0-2,1 3,1 0,-1 0,0 0,1 1,-1-1,1 0,-1 0,1 0,-1 0,1 1,-1-1,1 0,-1 0,1 1,-1-1,1 0,-1 1,1-1,0 0,-1 1,1-1,0 1,-1-1,1 1,-1 0,-13 10,13-12,0 1,1 0,-1 0,0 0,1-1,-1 1,0 0,1-1,-1 1,1 0,-1-1,1 1,-1-1,1 1,-1-1,1 1,-1-1,1 1,-1-1,1 0,0 1,-1-1,1 1,0-1,0 0,0 1,-1-1,1 0,0 1,0-1,0-1,-1-3,-1 1,0-1,0 0,0 1,-1 0,0-1,-4-4,10 13,0 1,0-1,-1 1,1 0,-1 0,0 1,-1-1,1 0,-1 0,1 8,1 2,-4-15,-1 1,1 0,0-1,-1 1,1-1,-1 1,1-1,-1 0,0 0,1 0,-1 0,1 0,-1 0,1 0,-1 0,1-1,-1 1,1 0,-1-1,1 1,-1-1,1 0,0 0,-1 1,1-1,0 0,-1 0,-1-2,3-2,0 1,0-1,0 1,1-1,0 1,0 0,0-1,0 1,0 0,1-1,0 1,0 0,0 0,0 1,1-1,3-4,0-2,-1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49 58,'64'2,"-41"0,0-1,-1 0,1-2,0-1,30-7,-38 5,1 1,-1 1,1 0,26 1,14-1,-29 0,-3-1,0 2,34 1,-57 1,0 0,0-1,0 1,0 0,0 0,0 0,0 0,0 0,-1 0,1 0,0 0,0 0,-1 0,1 0,-1 1,1-1,-1 0,0 0,1 1,-1-1,0 0,0 1,0-1,0 0,0 0,0 1,0 1,-2 46,1-43,-11 95,5-52,0 64,7-101,-4 41,4-52,0 1,-1-1,1 0,-1 1,0-1,1 1,-1-1,0 0,0 1,0-1,1 0,-1 0,-1 0,1 0,0 0,0 0,0 0,0 0,-1 0,1-1,0 1,-1 0,1-1,-1 1,1-1,-1 0,1 1,-1-1,-2 0,-147 12,115-11,26 0,0 0,0-1,0 0,0-1,0 0,0-1,0 0,0 0,1-1,-1 0,-16-8,-25-8,12 6,33 11,0-1,-1 0,1 0,1 0,-1-1,0 1,1-1,0-1,0 1,0-1,0 0,1 0,0-1,0 1,0-1,1 0,0 0,0 0,0 0,1 0,0-1,0 1,0-1,0-11,0 3,1 0,1 0,0-1,1 1,1 0,0 0,1 0,8-23,-3-8,-8 41,0 0,1 0,0 0,0 0,0 0,0 0,1 0,2-5,-3 9,1-1,-1 0,1 1,-1-1,1 1,0-1,0 1,-1 0,1-1,0 1,0 0,0 1,0-1,0 0,1 0,-1 1,0-1,0 1,0 0,0 0,1 0,-1 0,4 0,39 2,1-3,0-1,69-13,-102 12,0 1,0 0,1 1,-1 1,1 0,-1 1,0 1,1-1,-1 2,0 0,0 1,0 0,23 12,-33-13,1 0,-1 0,0 1,0 0,0-1,0 1,0 0,-1 1,0-1,3 9,15 47,-16-46,-1 0,0 0,-1 0,0 0,-1 0,-1 0,0 1,-1-1,-1 0,0 0,-1 0,-6 19,8-27,-1 1,1 0,0 0,1-1,0 13,0-13,0 0,0 1,0-1,-1 0,0 0,-2 8,2-12,0 0,-1 0,1 0,0 0,0 0,-1 0,0 0,1 0,-1-1,0 1,0-1,1 1,-1-1,-1 1,1-1,0 0,0 0,0 0,0 0,-5 0,-17 4,0-1,0-1,0-2,0 0,-1-1,-31-5,20 2,-8-7,37 8,0 0,0 0,-1 1,1-1,-12 1,-120 2,138-1,0 0,0-1,-1 1,1-1,0 1,0-1,0 1,0-1,0 0,0 1,0-1,0 0,1 0,-1 0,0 0,0 0,1 0,-1 0,0 0,1 0,-1 0,1 0,0 0,-1 0,1-1,0 1,0 0,-1 0,1 0,0-1,0 1,0 0,1-1,0-55,0 38,-1 15,0-1,0 0,0 1,1-1,-1 1,1-1,0 1,1 0,-1-1,1 1,0 0,0 0,0 0,0 0,1 0,0 0,0 1,0-1,0 1,0 0,1 0,-1 0,1 0,0 1,0 0,0-1,0 1,0 1,0-1,1 1,-1-1,0 1,1 0,-1 1,1-1,-1 1,1 0,0 0,4 1,150-10,-107 5,-48 3,-1 1,0-1,1 0,-1 1,0-2,0 1,0 0,0-1,0 1,0-1,4-3,15-8,-16 10,1 1,-1 0,1 0,0 1,0-1,-1 1,1 1,0 0,0 0,11 1,-17 0,0 1,0-1,0 1,0-1,-1 1,1-1,0 1,-1 0,1-1,-1 1,0 0,0-1,1 1,-1 0,0-1,-1 1,1 0,0-1,0 1,-1 0,1-1,-1 1,0 2,-16 37,15-38,0 1,1-1,-2 0,1 0,0 0,-1-1,1 1,-1 0,0-1,1 0,-1 0,0 0,-1 0,1 0,0 0,-1-1,1 0,0 1,-1-1,0-1,1 1,-1 0,0-1,1 0,-1 0,0 0,1 0,-5-1,-150 6,152-3,0-1,0 1,0 0,0 0,0 0,0 1,0 0,1 0,-6 5,-17 7,-4 8,3-2,27-20,1-1,-1 0,0 1,1-1,-1 0,1 0,-1 0,0 0,1-1,-1 1,1 0,-1-1,1 1,-1-1,1 1,-1-1,1 0,-1 0,1 1,0-1,-1 0,0-2,1 3,1 0,-1 0,0 0,1 1,-1-1,1 0,-1 0,1 0,-1 0,1 1,-1-1,1 0,-1 0,1 1,-1-1,1 0,-1 1,1-1,0 0,-1 1,1-1,0 1,-1-1,1 1,-1 0,-13 10,13-12,0 1,1 0,-1 0,0 0,1-1,-1 1,0 0,1-1,-1 1,1 0,-1-1,1 1,-1-1,1 1,-1-1,1 1,-1-1,1 1,-1-1,1 0,0 1,-1-1,1 1,0-1,0 0,0 1,-1-1,1 0,0 1,0-1,0-1,-1-3,-1 1,0-1,0 0,0 1,-1 0,0-1,-4-4,10 13,0 1,0-1,-1 1,1 0,-1 0,0 1,-1-1,1 0,-1 0,1 8,1 2,-4-15,-1 1,1 0,0-1,-1 1,1-1,-1 1,1-1,-1 0,0 0,1 0,-1 0,1 0,-1 0,1 0,-1 0,1-1,-1 1,1 0,-1-1,1 1,-1-1,1 0,0 0,-1 1,1-1,0 0,-1 0,-1-2,3-2,0 1,0-1,0 1,1-1,0 1,0 0,0-1,0 1,0 0,1-1,0 1,0 0,0 0,0 1,1-1,3-4,0-2,-1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5T00:24:21.40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49 58,'64'2,"-41"0,0-1,-1 0,1-2,0-1,30-7,-38 5,1 1,-1 1,1 0,26 1,14-1,-29 0,-3-1,0 2,34 1,-57 1,0 0,0-1,0 1,0 0,0 0,0 0,0 0,0 0,-1 0,1 0,0 0,0 0,-1 0,1 0,-1 1,1-1,-1 0,0 0,1 1,-1-1,0 0,0 1,0-1,0 0,0 0,0 1,0 1,-2 46,1-43,-11 95,5-52,0 64,7-101,-4 41,4-52,0 1,-1-1,1 0,-1 1,0-1,1 1,-1-1,0 0,0 1,0-1,1 0,-1 0,-1 0,1 0,0 0,0 0,0 0,0 0,-1 0,1-1,0 1,-1 0,1-1,-1 1,1-1,-1 0,1 1,-1-1,-2 0,-147 12,115-11,26 0,0 0,0-1,0 0,0-1,0 0,0-1,0 0,0 0,1-1,-1 0,-16-8,-25-8,12 6,33 11,0-1,-1 0,1 0,1 0,-1-1,0 1,1-1,0-1,0 1,0-1,0 0,1 0,0-1,0 1,0-1,1 0,0 0,0 0,0 0,1 0,0-1,0 1,0-1,0-11,0 3,1 0,1 0,0-1,1 1,1 0,0 0,1 0,8-23,-3-8,-8 41,0 0,1 0,0 0,0 0,0 0,0 0,1 0,2-5,-3 9,1-1,-1 0,1 1,-1-1,1 1,0-1,0 1,-1 0,1-1,0 1,0 0,0 1,0-1,0 0,1 0,-1 1,0-1,0 1,0 0,0 0,1 0,-1 0,4 0,39 2,1-3,0-1,69-13,-102 12,0 1,0 0,1 1,-1 1,1 0,-1 1,0 1,1-1,-1 2,0 0,0 1,0 0,23 12,-33-13,1 0,-1 0,0 1,0 0,0-1,0 1,0 0,-1 1,0-1,3 9,15 47,-16-46,-1 0,0 0,-1 0,0 0,-1 0,-1 0,0 1,-1-1,-1 0,0 0,-1 0,-6 19,8-27,-1 1,1 0,0 0,1-1,0 13,0-13,0 0,0 1,0-1,-1 0,0 0,-2 8,2-12,0 0,-1 0,1 0,0 0,0 0,-1 0,0 0,1 0,-1-1,0 1,0-1,1 1,-1-1,-1 1,1-1,0 0,0 0,0 0,0 0,-5 0,-17 4,0-1,0-1,0-2,0 0,-1-1,-31-5,20 2,-8-7,37 8,0 0,0 0,-1 1,1-1,-12 1,-120 2,138-1,0 0,0-1,-1 1,1-1,0 1,0-1,0 1,0-1,0 0,0 1,0-1,0 0,1 0,-1 0,0 0,0 0,1 0,-1 0,0 0,1 0,-1 0,1 0,0 0,-1 0,1-1,0 1,0 0,-1 0,1 0,0-1,0 1,0 0,1-1,0-55,0 38,-1 15,0-1,0 0,0 1,1-1,-1 1,1-1,0 1,1 0,-1-1,1 1,0 0,0 0,0 0,0 0,1 0,0 0,0 1,0-1,0 1,0 0,1 0,-1 0,1 0,0 1,0 0,0-1,0 1,0 1,0-1,1 1,-1-1,0 1,1 0,-1 1,1-1,-1 1,1 0,0 0,4 1,150-10,-107 5,-48 3,-1 1,0-1,1 0,-1 1,0-2,0 1,0 0,0-1,0 1,0-1,4-3,15-8,-16 10,1 1,-1 0,1 0,0 1,0-1,-1 1,1 1,0 0,0 0,11 1,-17 0,0 1,0-1,0 1,0-1,-1 1,1-1,0 1,-1 0,1-1,-1 1,0 0,0-1,1 1,-1 0,0-1,-1 1,1 0,0-1,0 1,-1 0,1-1,-1 1,0 2,-16 37,15-38,0 1,1-1,-2 0,1 0,0 0,-1-1,1 1,-1 0,0-1,1 0,-1 0,0 0,-1 0,1 0,0 0,-1-1,1 0,0 1,-1-1,0-1,1 1,-1 0,0-1,1 0,-1 0,0 0,1 0,-5-1,-150 6,152-3,0-1,0 1,0 0,0 0,0 0,0 1,0 0,1 0,-6 5,-17 7,-4 8,3-2,27-20,1-1,-1 0,0 1,1-1,-1 0,1 0,-1 0,0 0,1-1,-1 1,1 0,-1-1,1 1,-1-1,1 1,-1-1,1 0,-1 0,1 1,0-1,-1 0,0-2,1 3,1 0,-1 0,0 0,1 1,-1-1,1 0,-1 0,1 0,-1 0,1 1,-1-1,1 0,-1 0,1 1,-1-1,1 0,-1 1,1-1,0 0,-1 1,1-1,0 1,-1-1,1 1,-1 0,-13 10,13-12,0 1,1 0,-1 0,0 0,1-1,-1 1,0 0,1-1,-1 1,1 0,-1-1,1 1,-1-1,1 1,-1-1,1 1,-1-1,1 1,-1-1,1 0,0 1,-1-1,1 1,0-1,0 0,0 1,-1-1,1 0,0 1,0-1,0-1,-1-3,-1 1,0-1,0 0,0 1,-1 0,0-1,-4-4,10 13,0 1,0-1,-1 1,1 0,-1 0,0 1,-1-1,1 0,-1 0,1 8,1 2,-4-15,-1 1,1 0,0-1,-1 1,1-1,-1 1,1-1,-1 0,0 0,1 0,-1 0,1 0,-1 0,1 0,-1 0,1-1,-1 1,1 0,-1-1,1 1,-1-1,1 0,0 0,-1 1,1-1,0 0,-1 0,-1-2,3-2,0 1,0-1,0 1,1-1,0 1,0 0,0-1,0 1,0 0,1-1,0 1,0 0,0 0,0 1,1-1,3-4,0-2,-1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s-CO" dirty="0"/>
              <a:t>Innovación Social (2014-15)</a:t>
            </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EBCBE75-9CFF-4D3F-865E-8177304755B8}" type="datetimeFigureOut">
              <a:rPr lang="es-CO"/>
              <a:pPr>
                <a:defRPr/>
              </a:pPr>
              <a:t>9/02/2024</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CO"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s-CO" dirty="0"/>
              <a:t>José Javier Gutierrez Gil</a:t>
            </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7AFC456-42D6-4EEE-BACE-1F070AF95A84}" type="slidenum">
              <a:rPr lang="es-CO"/>
              <a:pPr>
                <a:defRPr/>
              </a:pPr>
              <a:t>‹Nº›</a:t>
            </a:fld>
            <a:endParaRPr lang="es-CO" dirty="0"/>
          </a:p>
        </p:txBody>
      </p:sp>
    </p:spTree>
    <p:extLst>
      <p:ext uri="{BB962C8B-B14F-4D97-AF65-F5344CB8AC3E}">
        <p14:creationId xmlns:p14="http://schemas.microsoft.com/office/powerpoint/2010/main" val="42441172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sicologia-online.com/sueno-rem-que-es-duracion-y-caracteristicas-4525.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a:t>
            </a:fld>
            <a:endParaRPr lang="es-CO" dirty="0"/>
          </a:p>
        </p:txBody>
      </p:sp>
    </p:spTree>
    <p:extLst>
      <p:ext uri="{BB962C8B-B14F-4D97-AF65-F5344CB8AC3E}">
        <p14:creationId xmlns:p14="http://schemas.microsoft.com/office/powerpoint/2010/main" val="328537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40000" lnSpcReduction="20000"/>
          </a:bodyPr>
          <a:lstStyle/>
          <a:p>
            <a:pPr algn="l"/>
            <a:endParaRPr lang="es-ES" b="0" i="0" dirty="0">
              <a:solidFill>
                <a:srgbClr val="212121"/>
              </a:solidFill>
              <a:effectLst/>
              <a:latin typeface="Roboto" panose="02000000000000000000" pitchFamily="2" charset="0"/>
            </a:endParaRPr>
          </a:p>
          <a:p>
            <a:pPr algn="l"/>
            <a:r>
              <a:rPr lang="es-ES" b="0" i="0" dirty="0">
                <a:solidFill>
                  <a:srgbClr val="374151"/>
                </a:solidFill>
                <a:effectLst/>
                <a:latin typeface="Söhne"/>
              </a:rPr>
              <a:t>En el contexto de señales del cerebro obtenidas a partir de un polisomnograma (PSG), un </a:t>
            </a:r>
            <a:r>
              <a:rPr lang="es-ES" b="1" i="0" dirty="0">
                <a:solidFill>
                  <a:srgbClr val="374151"/>
                </a:solidFill>
                <a:effectLst/>
                <a:latin typeface="Söhne"/>
              </a:rPr>
              <a:t>artefacto generalmente se refiere a cualquier interferencia no deseada o distorsión en la señal que puede deberse a factores externos o internos</a:t>
            </a:r>
            <a:r>
              <a:rPr lang="es-ES" b="0" i="0" dirty="0">
                <a:solidFill>
                  <a:srgbClr val="374151"/>
                </a:solidFill>
                <a:effectLst/>
                <a:latin typeface="Söhne"/>
              </a:rPr>
              <a:t>. Estos artefactos pueden </a:t>
            </a:r>
            <a:r>
              <a:rPr lang="es-ES" b="1" i="0" dirty="0">
                <a:solidFill>
                  <a:srgbClr val="374151"/>
                </a:solidFill>
                <a:effectLst/>
                <a:latin typeface="Söhne"/>
              </a:rPr>
              <a:t>afectar la calidad de las señales de EEG</a:t>
            </a:r>
            <a:r>
              <a:rPr lang="es-ES" b="0" i="0" dirty="0">
                <a:solidFill>
                  <a:srgbClr val="374151"/>
                </a:solidFill>
                <a:effectLst/>
                <a:latin typeface="Söhne"/>
              </a:rPr>
              <a:t> (electroencefalograma), que son </a:t>
            </a:r>
            <a:r>
              <a:rPr lang="es-ES" b="1" i="0" dirty="0">
                <a:solidFill>
                  <a:srgbClr val="374151"/>
                </a:solidFill>
                <a:effectLst/>
                <a:latin typeface="Söhne"/>
              </a:rPr>
              <a:t>cruciales para el análisis del sueño en un PSG</a:t>
            </a:r>
            <a:r>
              <a:rPr lang="es-ES" b="0" i="0" dirty="0">
                <a:solidFill>
                  <a:srgbClr val="374151"/>
                </a:solidFill>
                <a:effectLst/>
                <a:latin typeface="Söhne"/>
              </a:rPr>
              <a:t>.</a:t>
            </a:r>
          </a:p>
          <a:p>
            <a:pPr algn="l"/>
            <a:endParaRPr lang="es-ES" b="0" i="0" dirty="0">
              <a:solidFill>
                <a:srgbClr val="374151"/>
              </a:solidFill>
              <a:effectLst/>
              <a:latin typeface="Söhne"/>
            </a:endParaRPr>
          </a:p>
          <a:p>
            <a:pPr algn="l"/>
            <a:r>
              <a:rPr lang="es-ES" b="0" i="0" dirty="0">
                <a:solidFill>
                  <a:srgbClr val="374151"/>
                </a:solidFill>
                <a:effectLst/>
                <a:latin typeface="Söhne"/>
              </a:rPr>
              <a:t>Aquí hay algunas </a:t>
            </a:r>
            <a:r>
              <a:rPr lang="es-ES" b="1" i="0" dirty="0">
                <a:solidFill>
                  <a:srgbClr val="374151"/>
                </a:solidFill>
                <a:effectLst/>
                <a:latin typeface="Söhne"/>
              </a:rPr>
              <a:t>categorías comunes </a:t>
            </a:r>
            <a:r>
              <a:rPr lang="es-ES" b="0" i="0" dirty="0">
                <a:solidFill>
                  <a:srgbClr val="374151"/>
                </a:solidFill>
                <a:effectLst/>
                <a:latin typeface="Söhne"/>
              </a:rPr>
              <a:t>de artefactos en señales de EEG de un PSG:</a:t>
            </a:r>
          </a:p>
          <a:p>
            <a:pPr algn="l"/>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Movimientos Oculares (EOG):</a:t>
            </a:r>
            <a:r>
              <a:rPr lang="es-ES" b="0" i="0" dirty="0">
                <a:solidFill>
                  <a:srgbClr val="374151"/>
                </a:solidFill>
                <a:effectLst/>
                <a:latin typeface="Söhne"/>
              </a:rPr>
              <a:t> Movimientos rápidos de los ojos pueden introducir artefactos en las señales de EEG. Estos artefactos pueden deberse a movimientos oculares involuntarios durante el sueño.</a:t>
            </a:r>
          </a:p>
          <a:p>
            <a:pPr algn="l">
              <a:buFont typeface="+mj-lt"/>
              <a:buAutoNum type="arabicPeriod"/>
            </a:pPr>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Movimientos Musculares (EMG):</a:t>
            </a:r>
            <a:r>
              <a:rPr lang="es-ES" b="0" i="0" dirty="0">
                <a:solidFill>
                  <a:srgbClr val="374151"/>
                </a:solidFill>
                <a:effectLst/>
                <a:latin typeface="Söhne"/>
              </a:rPr>
              <a:t> Actividades musculares, especialmente en la región facial y de la mandíbula, pueden generar artefactos en las señales de EEG. Los cambios en la impedancia eléctrica debido a movimientos musculares pueden afectar la calidad de las señales.</a:t>
            </a:r>
          </a:p>
          <a:p>
            <a:pPr algn="l">
              <a:buFont typeface="+mj-lt"/>
              <a:buAutoNum type="arabicPeriod"/>
            </a:pPr>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Ruido Eléctrico y Ambiente:</a:t>
            </a:r>
            <a:r>
              <a:rPr lang="es-ES" b="0" i="0" dirty="0">
                <a:solidFill>
                  <a:srgbClr val="374151"/>
                </a:solidFill>
                <a:effectLst/>
                <a:latin typeface="Söhne"/>
              </a:rPr>
              <a:t> Interferencias eléctricas, como las generadas por equipos eléctricos, luces y otros dispositivos electrónicos, pueden introducir ruido en las señales de EEG.</a:t>
            </a:r>
          </a:p>
          <a:p>
            <a:pPr algn="l">
              <a:buFont typeface="+mj-lt"/>
              <a:buAutoNum type="arabicPeriod"/>
            </a:pPr>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Posición del Electrodo:</a:t>
            </a:r>
            <a:r>
              <a:rPr lang="es-ES" b="0" i="0" dirty="0">
                <a:solidFill>
                  <a:srgbClr val="374151"/>
                </a:solidFill>
                <a:effectLst/>
                <a:latin typeface="Söhne"/>
              </a:rPr>
              <a:t> La colocación incorrecta de electrodos o problemas con la fijación de electrodos pueden causar artefactos en las señales de EEG.</a:t>
            </a:r>
          </a:p>
          <a:p>
            <a:pPr algn="l">
              <a:buFont typeface="+mj-lt"/>
              <a:buAutoNum type="arabicPeriod"/>
            </a:pPr>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Fenómenos Fisiológicos Anómalos:</a:t>
            </a:r>
            <a:r>
              <a:rPr lang="es-ES" b="0" i="0" dirty="0">
                <a:solidFill>
                  <a:srgbClr val="374151"/>
                </a:solidFill>
                <a:effectLst/>
                <a:latin typeface="Söhne"/>
              </a:rPr>
              <a:t> Algunos fenómenos fisiológicos anómalos, como la presencia de sudor o movimientos involuntarios, pueden afectar las señales de EEG.</a:t>
            </a:r>
          </a:p>
          <a:p>
            <a:pPr algn="l">
              <a:buFont typeface="+mj-lt"/>
              <a:buAutoNum type="arabicPeriod"/>
            </a:pPr>
            <a:endParaRPr lang="es-ES" b="0" i="0" dirty="0">
              <a:solidFill>
                <a:srgbClr val="374151"/>
              </a:solidFill>
              <a:effectLst/>
              <a:latin typeface="Söhne"/>
            </a:endParaRPr>
          </a:p>
          <a:p>
            <a:pPr algn="l"/>
            <a:r>
              <a:rPr lang="es-ES" b="0" i="0" dirty="0">
                <a:solidFill>
                  <a:srgbClr val="374151"/>
                </a:solidFill>
                <a:effectLst/>
                <a:latin typeface="Söhne"/>
              </a:rPr>
              <a:t>La detección y mitigación de artefactos en señales de EEG son aspectos críticos del procesamiento de datos de PSG. Métodos avanzados, como el uso de </a:t>
            </a:r>
            <a:r>
              <a:rPr lang="es-ES" b="1" i="0" dirty="0">
                <a:solidFill>
                  <a:srgbClr val="374151"/>
                </a:solidFill>
                <a:effectLst/>
                <a:latin typeface="Söhne"/>
              </a:rPr>
              <a:t>algoritmos de eliminación de artefactos</a:t>
            </a:r>
            <a:r>
              <a:rPr lang="es-ES" b="0" i="0" dirty="0">
                <a:solidFill>
                  <a:srgbClr val="374151"/>
                </a:solidFill>
                <a:effectLst/>
                <a:latin typeface="Söhne"/>
              </a:rPr>
              <a:t>, </a:t>
            </a:r>
            <a:r>
              <a:rPr lang="es-ES" b="1" i="0" dirty="0">
                <a:solidFill>
                  <a:srgbClr val="374151"/>
                </a:solidFill>
                <a:effectLst/>
                <a:latin typeface="Söhne"/>
              </a:rPr>
              <a:t>filtrado adaptativo </a:t>
            </a:r>
            <a:r>
              <a:rPr lang="es-ES" b="0" i="0" dirty="0">
                <a:solidFill>
                  <a:srgbClr val="374151"/>
                </a:solidFill>
                <a:effectLst/>
                <a:latin typeface="Söhne"/>
              </a:rPr>
              <a:t>y </a:t>
            </a:r>
            <a:r>
              <a:rPr lang="es-ES" b="1" i="0" dirty="0">
                <a:solidFill>
                  <a:srgbClr val="374151"/>
                </a:solidFill>
                <a:effectLst/>
                <a:latin typeface="Söhne"/>
              </a:rPr>
              <a:t>técnicas de rechazo de artefactos</a:t>
            </a:r>
            <a:r>
              <a:rPr lang="es-ES" b="0" i="0" dirty="0">
                <a:solidFill>
                  <a:srgbClr val="374151"/>
                </a:solidFill>
                <a:effectLst/>
                <a:latin typeface="Söhne"/>
              </a:rPr>
              <a:t>, son empleados para mejorar la calidad de las señales y obtener resultados más precisos en el análisis del sueño.</a:t>
            </a:r>
          </a:p>
          <a:p>
            <a:pPr algn="l"/>
            <a:endParaRPr lang="es-ES" b="0" i="0" dirty="0">
              <a:solidFill>
                <a:srgbClr val="374151"/>
              </a:solidFill>
              <a:effectLst/>
              <a:latin typeface="Söhne"/>
            </a:endParaRPr>
          </a:p>
          <a:p>
            <a:pPr algn="l"/>
            <a:r>
              <a:rPr lang="es-ES" b="0" i="0" dirty="0">
                <a:solidFill>
                  <a:srgbClr val="374151"/>
                </a:solidFill>
                <a:effectLst/>
                <a:latin typeface="Söhne"/>
              </a:rPr>
              <a:t>Es importante realizar un monitoreo cuidadoso durante la adquisición de datos y utilizar métodos de preprocesamiento adecuados para minimizar el impacto de los artefactos en las señales de EEG durante el análisis del sueño.</a:t>
            </a:r>
          </a:p>
          <a:p>
            <a:pPr algn="l"/>
            <a:endParaRPr lang="es-ES" b="0" i="0" dirty="0">
              <a:solidFill>
                <a:srgbClr val="212121"/>
              </a:solidFill>
              <a:effectLst/>
              <a:latin typeface="Roboto" panose="02000000000000000000" pitchFamily="2" charset="0"/>
            </a:endParaRPr>
          </a:p>
          <a:p>
            <a:pPr algn="l"/>
            <a:r>
              <a:rPr lang="es-ES" b="1" i="0" dirty="0">
                <a:solidFill>
                  <a:srgbClr val="212121"/>
                </a:solidFill>
                <a:effectLst/>
                <a:latin typeface="Roboto" panose="02000000000000000000" pitchFamily="2" charset="0"/>
              </a:rPr>
              <a:t>La eliminación de artefactos del EEG comprende una serie de métodos para la reducción o cancelación de ruido, producido por señales subyacentes asociadas a procesos fisiológicos originadas por la misma fuente</a:t>
            </a:r>
            <a:r>
              <a:rPr lang="es-ES" b="0" i="0" dirty="0">
                <a:solidFill>
                  <a:srgbClr val="212121"/>
                </a:solidFill>
                <a:effectLst/>
                <a:latin typeface="Roboto" panose="02000000000000000000" pitchFamily="2" charset="0"/>
              </a:rPr>
              <a:t>.</a:t>
            </a:r>
          </a:p>
          <a:p>
            <a:pPr algn="l"/>
            <a:endParaRPr lang="es-ES" b="0" i="0" dirty="0">
              <a:solidFill>
                <a:srgbClr val="212121"/>
              </a:solidFill>
              <a:effectLst/>
              <a:latin typeface="Roboto" panose="02000000000000000000" pitchFamily="2" charset="0"/>
            </a:endParaRPr>
          </a:p>
          <a:p>
            <a:pPr algn="l"/>
            <a:r>
              <a:rPr lang="es-ES" b="0" i="0" dirty="0">
                <a:solidFill>
                  <a:srgbClr val="212121"/>
                </a:solidFill>
                <a:effectLst/>
                <a:latin typeface="Roboto" panose="02000000000000000000" pitchFamily="2" charset="0"/>
              </a:rPr>
              <a:t>Existen </a:t>
            </a:r>
            <a:r>
              <a:rPr lang="es-ES" b="1" i="0" dirty="0">
                <a:solidFill>
                  <a:srgbClr val="212121"/>
                </a:solidFill>
                <a:effectLst/>
                <a:latin typeface="Roboto" panose="02000000000000000000" pitchFamily="2" charset="0"/>
              </a:rPr>
              <a:t>tres tipos de artefactos que no son cerebrales </a:t>
            </a:r>
            <a:r>
              <a:rPr lang="es-ES" b="0" i="0" dirty="0">
                <a:solidFill>
                  <a:srgbClr val="212121"/>
                </a:solidFill>
                <a:effectLst/>
                <a:latin typeface="Roboto" panose="02000000000000000000" pitchFamily="2" charset="0"/>
              </a:rPr>
              <a:t>de origen fisiológico como son el </a:t>
            </a:r>
            <a:r>
              <a:rPr lang="es-ES" b="1" i="0" dirty="0">
                <a:solidFill>
                  <a:srgbClr val="212121"/>
                </a:solidFill>
                <a:effectLst/>
                <a:latin typeface="Roboto" panose="02000000000000000000" pitchFamily="2" charset="0"/>
              </a:rPr>
              <a:t>parpadeo de ojos, la actividad cardiaca y la actividad muscular</a:t>
            </a:r>
            <a:r>
              <a:rPr lang="es-ES" b="0" i="0" dirty="0">
                <a:solidFill>
                  <a:srgbClr val="212121"/>
                </a:solidFill>
                <a:effectLst/>
                <a:latin typeface="Roboto" panose="02000000000000000000" pitchFamily="2" charset="0"/>
              </a:rPr>
              <a:t>. Y hay un </a:t>
            </a:r>
            <a:r>
              <a:rPr lang="es-ES" b="1" i="0" dirty="0">
                <a:solidFill>
                  <a:srgbClr val="212121"/>
                </a:solidFill>
                <a:effectLst/>
                <a:latin typeface="Roboto" panose="02000000000000000000" pitchFamily="2" charset="0"/>
              </a:rPr>
              <a:t>cuarto tipo correspondiente al equipamiento y los electrodos con origen técnico</a:t>
            </a:r>
            <a:r>
              <a:rPr lang="es-ES" b="0" i="0" dirty="0">
                <a:solidFill>
                  <a:srgbClr val="212121"/>
                </a:solidFill>
                <a:effectLst/>
                <a:latin typeface="Roboto" panose="02000000000000000000" pitchFamily="2" charset="0"/>
              </a:rPr>
              <a:t>. Cabe resaltar que es posible que se presenten ambos tipos de artefactos durante una lectura de EEG. Más aún existen ciertos tipos de artefactos que se pueden encontrar de manera más frecuente bajo cierto tipo de actividad como el sueño. </a:t>
            </a:r>
          </a:p>
          <a:p>
            <a:pPr algn="l"/>
            <a:endParaRPr lang="es-ES" b="0" i="0" dirty="0">
              <a:solidFill>
                <a:srgbClr val="212121"/>
              </a:solidFill>
              <a:effectLst/>
              <a:latin typeface="Roboto" panose="02000000000000000000" pitchFamily="2" charset="0"/>
            </a:endParaRPr>
          </a:p>
          <a:p>
            <a:pPr algn="l"/>
            <a:r>
              <a:rPr lang="es-ES" b="1" i="0" dirty="0">
                <a:solidFill>
                  <a:srgbClr val="212121"/>
                </a:solidFill>
                <a:effectLst/>
                <a:latin typeface="Roboto" panose="02000000000000000000" pitchFamily="2" charset="0"/>
              </a:rPr>
              <a:t>Movimiento de los ojos y parpadeo</a:t>
            </a:r>
            <a:r>
              <a:rPr lang="es-ES" b="0" i="0" dirty="0">
                <a:solidFill>
                  <a:srgbClr val="212121"/>
                </a:solidFill>
                <a:effectLst/>
                <a:latin typeface="Roboto" panose="02000000000000000000" pitchFamily="2" charset="0"/>
              </a:rPr>
              <a:t>: El movimiento de los ojos produce actividad eléctrica, cuando es lo suficiente fuerte puede ser registrada en el EEG. </a:t>
            </a:r>
            <a:r>
              <a:rPr lang="es-ES" b="1" i="0" dirty="0">
                <a:solidFill>
                  <a:srgbClr val="212121"/>
                </a:solidFill>
                <a:effectLst/>
                <a:latin typeface="Roboto" panose="02000000000000000000" pitchFamily="2" charset="0"/>
              </a:rPr>
              <a:t>El EOG refleja la actividad realizada entre la córnea y la retina durante el movimiento ocular. La principal interferencia del EOG con la señal depende de la proximidad del electrodo y la dirección hacia la que se esté moviendo del ojo</a:t>
            </a:r>
            <a:r>
              <a:rPr lang="es-ES" b="0" i="0" dirty="0">
                <a:solidFill>
                  <a:srgbClr val="212121"/>
                </a:solidFill>
                <a:effectLst/>
                <a:latin typeface="Roboto" panose="02000000000000000000" pitchFamily="2" charset="0"/>
              </a:rPr>
              <a:t>.  El </a:t>
            </a:r>
            <a:r>
              <a:rPr lang="es-ES" b="1" i="0" dirty="0">
                <a:solidFill>
                  <a:srgbClr val="212121"/>
                </a:solidFill>
                <a:effectLst/>
                <a:latin typeface="Roboto" panose="02000000000000000000" pitchFamily="2" charset="0"/>
              </a:rPr>
              <a:t>comportamiento repetitivo puede ser fácilmente identificado, el EOG puede ser confundido con actividad lenta del EEG como actividad theta o delta</a:t>
            </a:r>
            <a:r>
              <a:rPr lang="es-ES" b="0" i="0" dirty="0">
                <a:solidFill>
                  <a:srgbClr val="212121"/>
                </a:solidFill>
                <a:effectLst/>
                <a:latin typeface="Roboto" panose="02000000000000000000" pitchFamily="2" charset="0"/>
              </a:rPr>
              <a:t>. El movimiento ocular no solo está presente durante fase de actividad consciente también puede estar presente durante el sueño.</a:t>
            </a:r>
          </a:p>
          <a:p>
            <a:pPr algn="l"/>
            <a:endParaRPr lang="es-ES" b="0" i="0" dirty="0">
              <a:solidFill>
                <a:srgbClr val="212121"/>
              </a:solidFill>
              <a:effectLst/>
              <a:latin typeface="Roboto" panose="02000000000000000000" pitchFamily="2" charset="0"/>
            </a:endParaRPr>
          </a:p>
          <a:p>
            <a:pPr algn="l"/>
            <a:r>
              <a:rPr lang="es-ES" b="1" i="0" dirty="0">
                <a:solidFill>
                  <a:srgbClr val="212121"/>
                </a:solidFill>
                <a:effectLst/>
                <a:latin typeface="Roboto" panose="02000000000000000000" pitchFamily="2" charset="0"/>
              </a:rPr>
              <a:t>Actividad muscular</a:t>
            </a:r>
            <a:r>
              <a:rPr lang="es-ES" b="0" i="0" dirty="0">
                <a:solidFill>
                  <a:srgbClr val="212121"/>
                </a:solidFill>
                <a:effectLst/>
                <a:latin typeface="Roboto" panose="02000000000000000000" pitchFamily="2" charset="0"/>
              </a:rPr>
              <a:t>: Otro artefacto común corresponde a la actividad generada por la contracción muscular, </a:t>
            </a:r>
            <a:r>
              <a:rPr lang="es-ES" b="1" i="0" dirty="0">
                <a:solidFill>
                  <a:srgbClr val="212121"/>
                </a:solidFill>
                <a:effectLst/>
                <a:latin typeface="Roboto" panose="02000000000000000000" pitchFamily="2" charset="0"/>
              </a:rPr>
              <a:t>medida en la superficie del cuerpo con Electromiografía EMG</a:t>
            </a:r>
            <a:r>
              <a:rPr lang="es-ES" b="0" i="0" dirty="0">
                <a:solidFill>
                  <a:srgbClr val="212121"/>
                </a:solidFill>
                <a:effectLst/>
                <a:latin typeface="Roboto" panose="02000000000000000000" pitchFamily="2" charset="0"/>
              </a:rPr>
              <a:t>, este tipo de artefacto es encontrado en pacientes despiertos al realizar comportamientos como </a:t>
            </a:r>
            <a:r>
              <a:rPr lang="es-ES" b="1" i="0" dirty="0">
                <a:solidFill>
                  <a:srgbClr val="212121"/>
                </a:solidFill>
                <a:effectLst/>
                <a:latin typeface="Roboto" panose="02000000000000000000" pitchFamily="2" charset="0"/>
              </a:rPr>
              <a:t>tragar saliva, hacer muecas, fruncir el ceño, masticar, hablar, chupar, e hipo </a:t>
            </a:r>
            <a:r>
              <a:rPr lang="es-ES" b="0" i="0" dirty="0">
                <a:solidFill>
                  <a:srgbClr val="212121"/>
                </a:solidFill>
                <a:effectLst/>
                <a:latin typeface="Roboto" panose="02000000000000000000" pitchFamily="2" charset="0"/>
              </a:rPr>
              <a:t>(</a:t>
            </a:r>
            <a:r>
              <a:rPr lang="es-ES" b="0" i="0" dirty="0" err="1">
                <a:solidFill>
                  <a:srgbClr val="212121"/>
                </a:solidFill>
                <a:effectLst/>
                <a:latin typeface="Roboto" panose="02000000000000000000" pitchFamily="2" charset="0"/>
              </a:rPr>
              <a:t>Sörnmo</a:t>
            </a:r>
            <a:r>
              <a:rPr lang="es-ES" b="0" i="0" dirty="0">
                <a:solidFill>
                  <a:srgbClr val="212121"/>
                </a:solidFill>
                <a:effectLst/>
                <a:latin typeface="Roboto" panose="02000000000000000000" pitchFamily="2" charset="0"/>
              </a:rPr>
              <a:t> &amp; Laguna, 2005). La manera general de la forma del EMG depende del grado de contracción del musculo. Una </a:t>
            </a:r>
            <a:r>
              <a:rPr lang="es-ES" b="1" i="0" dirty="0">
                <a:solidFill>
                  <a:srgbClr val="212121"/>
                </a:solidFill>
                <a:effectLst/>
                <a:latin typeface="Roboto" panose="02000000000000000000" pitchFamily="2" charset="0"/>
              </a:rPr>
              <a:t>contracción tenue produce un tren de picos de baja amplitud, mientras que un aumento en la fuerza de la contracción disminuye la distancia entre picos de tal manera que el EMG exhibe el comportamiento de una señal continuamente variant</a:t>
            </a:r>
            <a:r>
              <a:rPr lang="es-ES" b="0" i="0" dirty="0">
                <a:solidFill>
                  <a:srgbClr val="212121"/>
                </a:solidFill>
                <a:effectLst/>
                <a:latin typeface="Roboto" panose="02000000000000000000" pitchFamily="2" charset="0"/>
              </a:rPr>
              <a:t>e. </a:t>
            </a:r>
          </a:p>
          <a:p>
            <a:pPr algn="l"/>
            <a:endParaRPr lang="es-ES" b="0" i="0" dirty="0">
              <a:solidFill>
                <a:srgbClr val="212121"/>
              </a:solidFill>
              <a:effectLst/>
              <a:latin typeface="Roboto" panose="02000000000000000000" pitchFamily="2" charset="0"/>
            </a:endParaRPr>
          </a:p>
          <a:p>
            <a:pPr algn="l"/>
            <a:r>
              <a:rPr lang="es-ES" b="1" i="0" dirty="0">
                <a:solidFill>
                  <a:srgbClr val="212121"/>
                </a:solidFill>
                <a:effectLst/>
                <a:latin typeface="Roboto" panose="02000000000000000000" pitchFamily="2" charset="0"/>
              </a:rPr>
              <a:t>Actividad cardiaca: </a:t>
            </a:r>
            <a:r>
              <a:rPr lang="es-ES" b="0" i="0" dirty="0">
                <a:solidFill>
                  <a:srgbClr val="212121"/>
                </a:solidFill>
                <a:effectLst/>
                <a:latin typeface="Roboto" panose="02000000000000000000" pitchFamily="2" charset="0"/>
              </a:rPr>
              <a:t>La actividad </a:t>
            </a:r>
            <a:r>
              <a:rPr lang="es-ES" b="1" i="0" dirty="0">
                <a:solidFill>
                  <a:srgbClr val="212121"/>
                </a:solidFill>
                <a:effectLst/>
                <a:latin typeface="Roboto" panose="02000000000000000000" pitchFamily="2" charset="0"/>
              </a:rPr>
              <a:t>cardiaca del corazón se ve reflejada por el electrocardiograma ECG</a:t>
            </a:r>
            <a:r>
              <a:rPr lang="es-ES" b="0" i="0" dirty="0">
                <a:solidFill>
                  <a:srgbClr val="212121"/>
                </a:solidFill>
                <a:effectLst/>
                <a:latin typeface="Roboto" panose="02000000000000000000" pitchFamily="2" charset="0"/>
              </a:rPr>
              <a:t>, no obstante, la actividad cardiaca presente en los registros de EEG suele ser particularmente baja. (1 - 2, 20-100 𝜇 V respectivamente). Puede obstaculizar la actividad EEG en ciertos tipos de fisionómicas como sujetos robustos con cuellos cortos y gruesos, la forma de la onda de patrón regular ayuda a caracterizar los latidos del corazón en condiciones normales, siendo muy útil en la cancelación de artefactos. Aunque en algunos casos las formas de pico pueden confundirse durante ataques epilépticos, y también en la presencia de arritmias cardiacas exhibiendo una amplia variación en el intervalo entre latidos.</a:t>
            </a:r>
          </a:p>
          <a:p>
            <a:pPr algn="l"/>
            <a:endParaRPr lang="es-ES" b="0" i="0" dirty="0">
              <a:solidFill>
                <a:srgbClr val="212121"/>
              </a:solidFill>
              <a:effectLst/>
              <a:latin typeface="Roboto" panose="02000000000000000000" pitchFamily="2" charset="0"/>
            </a:endParaRPr>
          </a:p>
          <a:p>
            <a:pPr algn="l"/>
            <a:r>
              <a:rPr lang="es-ES" b="1" i="0" dirty="0">
                <a:solidFill>
                  <a:srgbClr val="212121"/>
                </a:solidFill>
                <a:effectLst/>
                <a:latin typeface="Roboto" panose="02000000000000000000" pitchFamily="2" charset="0"/>
              </a:rPr>
              <a:t> Electrodos y equipamiento: </a:t>
            </a:r>
            <a:r>
              <a:rPr lang="es-ES" b="0" i="0" dirty="0">
                <a:solidFill>
                  <a:srgbClr val="212121"/>
                </a:solidFill>
                <a:effectLst/>
                <a:latin typeface="Roboto" panose="02000000000000000000" pitchFamily="2" charset="0"/>
              </a:rPr>
              <a:t>El artefacto “electrodo-pop” de su traducción al español, se encuentra basado en la manifestación del contacto de la corriente directa DC con la interacción del electrodo sobre la piel. Se puede presentar en cualquier tipo de señal bio eléctrica, y es manifestado por un cambio abrupto sobre la línea base seguido por una reincorporación gradual a la misma. En ocasiones puede ser confundido con ondas en pico. Otro tipo de artefacto que ser posible es mediante el cable que conecta el dispositivo, ya que si el cable no cuenta con la adecuada cobertura lo hace susceptible a ruido electromagnético causado por corrientes de dispositivos electrónicos cercanos, como resultado una interferencia de potencia de 50 a 60 Hz es concentrada en los electrodos contaminando la señal EEG. Finalmente, los artefactos relacionados con el equipamiento como ruido interno de los amplificadores y recorte de amplitud causado por los conversores análogo – digital con rango dinámico muy estrecho.</a:t>
            </a:r>
          </a:p>
          <a:p>
            <a:pPr algn="l"/>
            <a:endParaRPr lang="es-ES" b="0" i="0" dirty="0">
              <a:solidFill>
                <a:srgbClr val="212121"/>
              </a:solidFill>
              <a:effectLst/>
              <a:latin typeface="Roboto" panose="02000000000000000000" pitchFamily="2" charset="0"/>
            </a:endParaRPr>
          </a:p>
          <a:p>
            <a:pPr algn="l"/>
            <a:r>
              <a:rPr lang="es-ES" b="0" i="0" dirty="0" err="1">
                <a:solidFill>
                  <a:srgbClr val="212121"/>
                </a:solidFill>
                <a:effectLst/>
                <a:latin typeface="var(--mdc-icon-font, &quot;Material Icons&quot;)"/>
              </a:rPr>
              <a:t>keyboard_arrow_down</a:t>
            </a:r>
            <a:r>
              <a:rPr lang="es-ES" b="0" i="0" dirty="0">
                <a:solidFill>
                  <a:srgbClr val="212121"/>
                </a:solidFill>
                <a:effectLst/>
                <a:latin typeface="Roboto" panose="02000000000000000000" pitchFamily="2" charset="0"/>
              </a:rPr>
              <a:t>---123--- DE MOMENTO LO PODEMOS HACER CON </a:t>
            </a:r>
            <a:r>
              <a:rPr lang="es-ES" b="0" i="0" dirty="0" err="1">
                <a:solidFill>
                  <a:srgbClr val="212121"/>
                </a:solidFill>
                <a:effectLst/>
                <a:latin typeface="Roboto" panose="02000000000000000000" pitchFamily="2" charset="0"/>
              </a:rPr>
              <a:t>sklearn.decomposition</a:t>
            </a:r>
            <a:r>
              <a:rPr lang="es-ES" b="0" i="0" dirty="0">
                <a:solidFill>
                  <a:srgbClr val="212121"/>
                </a:solidFill>
                <a:effectLst/>
                <a:latin typeface="Roboto" panose="02000000000000000000" pitchFamily="2" charset="0"/>
              </a:rPr>
              <a:t> </a:t>
            </a:r>
            <a:r>
              <a:rPr lang="es-ES" b="0" i="0" dirty="0" err="1">
                <a:solidFill>
                  <a:srgbClr val="212121"/>
                </a:solidFill>
                <a:effectLst/>
                <a:latin typeface="Roboto" panose="02000000000000000000" pitchFamily="2" charset="0"/>
              </a:rPr>
              <a:t>import</a:t>
            </a:r>
            <a:r>
              <a:rPr lang="es-ES" b="0" i="0" dirty="0">
                <a:solidFill>
                  <a:srgbClr val="212121"/>
                </a:solidFill>
                <a:effectLst/>
                <a:latin typeface="Roboto" panose="02000000000000000000" pitchFamily="2" charset="0"/>
              </a:rPr>
              <a:t> </a:t>
            </a:r>
            <a:r>
              <a:rPr lang="es-ES" b="0" i="0" dirty="0" err="1">
                <a:solidFill>
                  <a:srgbClr val="212121"/>
                </a:solidFill>
                <a:effectLst/>
                <a:latin typeface="Roboto" panose="02000000000000000000" pitchFamily="2" charset="0"/>
              </a:rPr>
              <a:t>FastICA</a:t>
            </a:r>
            <a:r>
              <a:rPr lang="es-ES" b="0" i="0" dirty="0">
                <a:solidFill>
                  <a:srgbClr val="212121"/>
                </a:solidFill>
                <a:effectLst/>
                <a:latin typeface="Roboto" panose="02000000000000000000" pitchFamily="2" charset="0"/>
              </a:rPr>
              <a:t>, PCA. PERO SOLO HE LLEGADO HA REPRESENTARLO DE FORMA GRÁFICA.</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11</a:t>
            </a:fld>
            <a:endParaRPr lang="es-CO" dirty="0"/>
          </a:p>
        </p:txBody>
      </p:sp>
    </p:spTree>
    <p:extLst>
      <p:ext uri="{BB962C8B-B14F-4D97-AF65-F5344CB8AC3E}">
        <p14:creationId xmlns:p14="http://schemas.microsoft.com/office/powerpoint/2010/main" val="411576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pPr algn="l"/>
            <a:r>
              <a:rPr lang="es-ES" b="0" i="0" dirty="0">
                <a:solidFill>
                  <a:srgbClr val="212121"/>
                </a:solidFill>
                <a:effectLst/>
                <a:latin typeface="Roboto" panose="02000000000000000000" pitchFamily="2" charset="0"/>
              </a:rPr>
              <a:t>DE MOMENTO LO PODEMOS HACER CON </a:t>
            </a:r>
            <a:r>
              <a:rPr lang="es-ES" b="1" i="0" dirty="0" err="1">
                <a:solidFill>
                  <a:srgbClr val="212121"/>
                </a:solidFill>
                <a:effectLst/>
                <a:latin typeface="Roboto" panose="02000000000000000000" pitchFamily="2" charset="0"/>
              </a:rPr>
              <a:t>sklearn.decomposition</a:t>
            </a:r>
            <a:r>
              <a:rPr lang="es-ES" b="1" i="0" dirty="0">
                <a:solidFill>
                  <a:srgbClr val="212121"/>
                </a:solidFill>
                <a:effectLst/>
                <a:latin typeface="Roboto" panose="02000000000000000000" pitchFamily="2" charset="0"/>
              </a:rPr>
              <a:t> </a:t>
            </a:r>
            <a:r>
              <a:rPr lang="es-ES" b="1" i="0" dirty="0" err="1">
                <a:solidFill>
                  <a:srgbClr val="212121"/>
                </a:solidFill>
                <a:effectLst/>
                <a:latin typeface="Roboto" panose="02000000000000000000" pitchFamily="2" charset="0"/>
              </a:rPr>
              <a:t>import</a:t>
            </a:r>
            <a:r>
              <a:rPr lang="es-ES" b="1" i="0" dirty="0">
                <a:solidFill>
                  <a:srgbClr val="212121"/>
                </a:solidFill>
                <a:effectLst/>
                <a:latin typeface="Roboto" panose="02000000000000000000" pitchFamily="2" charset="0"/>
              </a:rPr>
              <a:t> </a:t>
            </a:r>
            <a:r>
              <a:rPr lang="es-ES" b="1" i="0" dirty="0" err="1">
                <a:solidFill>
                  <a:srgbClr val="212121"/>
                </a:solidFill>
                <a:effectLst/>
                <a:latin typeface="Roboto" panose="02000000000000000000" pitchFamily="2" charset="0"/>
              </a:rPr>
              <a:t>FastICA</a:t>
            </a:r>
            <a:r>
              <a:rPr lang="es-ES" b="1" i="0" dirty="0">
                <a:solidFill>
                  <a:srgbClr val="212121"/>
                </a:solidFill>
                <a:effectLst/>
                <a:latin typeface="Roboto" panose="02000000000000000000" pitchFamily="2" charset="0"/>
              </a:rPr>
              <a:t>, PCA</a:t>
            </a:r>
            <a:r>
              <a:rPr lang="es-ES" b="0" i="0" dirty="0">
                <a:solidFill>
                  <a:srgbClr val="212121"/>
                </a:solidFill>
                <a:effectLst/>
                <a:latin typeface="Roboto" panose="02000000000000000000" pitchFamily="2" charset="0"/>
              </a:rPr>
              <a:t>. PERO </a:t>
            </a:r>
            <a:r>
              <a:rPr lang="es-ES" b="1" i="0" dirty="0">
                <a:solidFill>
                  <a:srgbClr val="212121"/>
                </a:solidFill>
                <a:effectLst/>
                <a:latin typeface="Roboto" panose="02000000000000000000" pitchFamily="2" charset="0"/>
              </a:rPr>
              <a:t>SOLO HE LLEGADO HA REPRESENTARLO DE FORMA GRÁFICA.</a:t>
            </a:r>
          </a:p>
          <a:p>
            <a:pPr algn="l"/>
            <a:endParaRPr lang="es-ES" b="1" i="0" dirty="0">
              <a:solidFill>
                <a:srgbClr val="212121"/>
              </a:solidFill>
              <a:effectLst/>
              <a:latin typeface="Roboto" panose="02000000000000000000" pitchFamily="2" charset="0"/>
            </a:endParaRPr>
          </a:p>
          <a:p>
            <a:pPr algn="l"/>
            <a:r>
              <a:rPr lang="es-ES" b="0" i="0" dirty="0">
                <a:effectLst/>
                <a:latin typeface="Söhne"/>
              </a:rPr>
              <a:t>El uso de la negentropía en el contexto de Análisis de Componentes Independientes (ICA) está relacionado con la medida de no-</a:t>
            </a:r>
            <a:r>
              <a:rPr lang="es-ES" b="0" i="0" dirty="0" err="1">
                <a:effectLst/>
                <a:latin typeface="Söhne"/>
              </a:rPr>
              <a:t>gaussianidad</a:t>
            </a:r>
            <a:r>
              <a:rPr lang="es-ES" b="0" i="0" dirty="0">
                <a:effectLst/>
                <a:latin typeface="Söhne"/>
              </a:rPr>
              <a:t> de las señales. La idea básica es que </a:t>
            </a:r>
            <a:r>
              <a:rPr lang="es-ES" b="1" i="0" dirty="0">
                <a:effectLst/>
                <a:latin typeface="Söhne"/>
              </a:rPr>
              <a:t>las señales independientes suelen tener distribuciones más no gaussianas que las señales mezcladas.</a:t>
            </a:r>
          </a:p>
          <a:p>
            <a:pPr algn="l"/>
            <a:endParaRPr lang="es-ES" b="1" i="0" dirty="0">
              <a:effectLst/>
              <a:latin typeface="Söhne"/>
            </a:endParaRPr>
          </a:p>
          <a:p>
            <a:pPr algn="l"/>
            <a:r>
              <a:rPr lang="es-ES" b="0" i="0" dirty="0">
                <a:effectLst/>
                <a:latin typeface="Söhne"/>
              </a:rPr>
              <a:t>La negentropía es una medida de la no-</a:t>
            </a:r>
            <a:r>
              <a:rPr lang="es-ES" b="0" i="0" dirty="0" err="1">
                <a:effectLst/>
                <a:latin typeface="Söhne"/>
              </a:rPr>
              <a:t>gaussianidad</a:t>
            </a:r>
            <a:r>
              <a:rPr lang="es-ES" b="0" i="0" dirty="0">
                <a:effectLst/>
                <a:latin typeface="Söhne"/>
              </a:rPr>
              <a:t> de una variable aleatoria. Para entender cómo se utiliza en ICA, primero, definamos la entropía y luego exploremos cómo la negentropía se relaciona con la no-</a:t>
            </a:r>
            <a:r>
              <a:rPr lang="es-ES" b="0" i="0" dirty="0" err="1">
                <a:effectLst/>
                <a:latin typeface="Söhne"/>
              </a:rPr>
              <a:t>gaussianidad</a:t>
            </a:r>
            <a:r>
              <a:rPr lang="es-ES" b="0" i="0" dirty="0">
                <a:effectLst/>
                <a:latin typeface="Söhne"/>
              </a:rPr>
              <a:t>.</a:t>
            </a:r>
          </a:p>
          <a:p>
            <a:pPr algn="l"/>
            <a:endParaRPr lang="es-ES" b="0" i="0" dirty="0">
              <a:effectLst/>
              <a:latin typeface="Söhne"/>
            </a:endParaRPr>
          </a:p>
          <a:p>
            <a:pPr algn="l">
              <a:buFont typeface="+mj-lt"/>
              <a:buAutoNum type="arabicPeriod"/>
            </a:pPr>
            <a:r>
              <a:rPr lang="es-ES" b="1" i="0" dirty="0">
                <a:effectLst/>
                <a:latin typeface="Söhne"/>
              </a:rPr>
              <a:t>Entropía:</a:t>
            </a:r>
            <a:r>
              <a:rPr lang="es-ES" b="0" i="0" dirty="0">
                <a:effectLst/>
                <a:latin typeface="Söhne"/>
              </a:rPr>
              <a:t> La entropía de una variable aleatoria mide la incertidumbre asociada con esa variable. Para una distribución gaussiana, la entropía es máxima, lo que significa que hay mucha incertidumbre. Por otro lado, para distribuciones más concentradas y menos gaussianas, la entropía es menor, lo que indica menos incertidumbre.</a:t>
            </a:r>
          </a:p>
          <a:p>
            <a:pPr algn="l">
              <a:buFont typeface="+mj-lt"/>
              <a:buAutoNum type="arabicPeriod"/>
            </a:pPr>
            <a:r>
              <a:rPr lang="es-ES" b="1" i="0" dirty="0">
                <a:effectLst/>
                <a:latin typeface="Söhne"/>
              </a:rPr>
              <a:t>Negentropía:</a:t>
            </a:r>
            <a:r>
              <a:rPr lang="es-ES" b="0" i="0" dirty="0">
                <a:effectLst/>
                <a:latin typeface="Söhne"/>
              </a:rPr>
              <a:t> La negentropía es simplemente la negación de la entropía. Mientras mayor sea la negentropía, más no gaussiana es la distribución de la variable aleatoria.</a:t>
            </a:r>
          </a:p>
          <a:p>
            <a:pPr algn="l"/>
            <a:r>
              <a:rPr lang="es-ES" b="0" i="0" dirty="0">
                <a:effectLst/>
                <a:latin typeface="Söhne"/>
              </a:rPr>
              <a:t>En ICA, el objetivo es maximizar la negentropía de las señales independientes. </a:t>
            </a:r>
          </a:p>
          <a:p>
            <a:pPr algn="l"/>
            <a:endParaRPr lang="es-ES" b="0" i="0" dirty="0">
              <a:effectLst/>
              <a:latin typeface="Söhne"/>
            </a:endParaRPr>
          </a:p>
          <a:p>
            <a:pPr algn="l"/>
            <a:r>
              <a:rPr lang="es-ES" b="0" i="0" dirty="0">
                <a:effectLst/>
                <a:latin typeface="Söhne"/>
              </a:rPr>
              <a:t>Dado un conjunto </a:t>
            </a:r>
            <a:r>
              <a:rPr lang="es-ES" b="1" i="0" dirty="0">
                <a:effectLst/>
                <a:latin typeface="Söhne"/>
              </a:rPr>
              <a:t>de señales observadas </a:t>
            </a:r>
            <a:r>
              <a:rPr lang="es-ES" b="1" i="1" dirty="0">
                <a:effectLst/>
                <a:latin typeface="KaTeX_Math"/>
              </a:rPr>
              <a:t>X</a:t>
            </a:r>
            <a:r>
              <a:rPr lang="es-ES" b="0" i="0" dirty="0">
                <a:effectLst/>
                <a:latin typeface="Söhne"/>
              </a:rPr>
              <a:t>, representadas por la matriz </a:t>
            </a:r>
            <a:r>
              <a:rPr lang="es-ES" b="1" i="1" dirty="0">
                <a:effectLst/>
                <a:latin typeface="KaTeX_Math"/>
              </a:rPr>
              <a:t>X </a:t>
            </a:r>
            <a:r>
              <a:rPr lang="es-ES" b="1" i="0" dirty="0">
                <a:effectLst/>
                <a:latin typeface="KaTeX_Main"/>
              </a:rPr>
              <a:t>= </a:t>
            </a:r>
            <a:r>
              <a:rPr lang="es-ES" b="1" i="1" dirty="0">
                <a:effectLst/>
                <a:latin typeface="KaTeX_Math"/>
              </a:rPr>
              <a:t>AS</a:t>
            </a:r>
            <a:r>
              <a:rPr lang="es-ES" b="0" i="0" dirty="0">
                <a:effectLst/>
                <a:latin typeface="Söhne"/>
              </a:rPr>
              <a:t>, se busca </a:t>
            </a:r>
            <a:r>
              <a:rPr lang="es-ES" b="1" i="0" dirty="0">
                <a:effectLst/>
                <a:latin typeface="Söhne"/>
              </a:rPr>
              <a:t>encontrar</a:t>
            </a:r>
            <a:r>
              <a:rPr lang="es-ES" b="0" i="0" dirty="0">
                <a:effectLst/>
                <a:latin typeface="Söhne"/>
              </a:rPr>
              <a:t> la matriz </a:t>
            </a:r>
            <a:r>
              <a:rPr lang="es-ES" b="1" i="1" dirty="0">
                <a:effectLst/>
                <a:latin typeface="KaTeX_Math"/>
              </a:rPr>
              <a:t>A</a:t>
            </a:r>
            <a:r>
              <a:rPr lang="es-ES" b="0" i="0" dirty="0">
                <a:effectLst/>
                <a:latin typeface="Söhne"/>
              </a:rPr>
              <a:t> y la matriz de </a:t>
            </a:r>
            <a:r>
              <a:rPr lang="es-ES" b="1" i="0" dirty="0">
                <a:effectLst/>
                <a:latin typeface="Söhne"/>
              </a:rPr>
              <a:t>componentes independientes </a:t>
            </a:r>
            <a:r>
              <a:rPr lang="es-ES" b="1" i="1" dirty="0">
                <a:effectLst/>
                <a:latin typeface="KaTeX_Math"/>
              </a:rPr>
              <a:t>S</a:t>
            </a:r>
            <a:r>
              <a:rPr lang="es-ES" b="1" i="0" dirty="0">
                <a:effectLst/>
                <a:latin typeface="Söhne"/>
              </a:rPr>
              <a:t> </a:t>
            </a:r>
            <a:r>
              <a:rPr lang="es-ES" b="0" i="0" dirty="0">
                <a:effectLst/>
                <a:latin typeface="Söhne"/>
              </a:rPr>
              <a:t>de manera que la </a:t>
            </a:r>
            <a:r>
              <a:rPr lang="es-ES" b="1" i="0" dirty="0">
                <a:effectLst/>
                <a:latin typeface="Söhne"/>
              </a:rPr>
              <a:t>negentropía</a:t>
            </a:r>
            <a:r>
              <a:rPr lang="es-ES" b="0" i="0" dirty="0">
                <a:effectLst/>
                <a:latin typeface="Söhne"/>
              </a:rPr>
              <a:t> de las </a:t>
            </a:r>
            <a:r>
              <a:rPr lang="es-ES" b="1" i="0" dirty="0">
                <a:effectLst/>
                <a:latin typeface="Söhne"/>
              </a:rPr>
              <a:t>señales en </a:t>
            </a:r>
            <a:r>
              <a:rPr lang="es-ES" b="1" i="1" dirty="0">
                <a:effectLst/>
                <a:latin typeface="KaTeX_Math"/>
              </a:rPr>
              <a:t>S</a:t>
            </a:r>
            <a:r>
              <a:rPr lang="es-ES" b="1" i="0" dirty="0">
                <a:effectLst/>
                <a:latin typeface="Söhne"/>
              </a:rPr>
              <a:t> sea máxima</a:t>
            </a:r>
            <a:r>
              <a:rPr lang="es-ES" b="0" i="0" dirty="0">
                <a:effectLst/>
                <a:latin typeface="Söhne"/>
              </a:rPr>
              <a:t>.</a:t>
            </a:r>
          </a:p>
          <a:p>
            <a:pPr algn="l"/>
            <a:endParaRPr lang="es-ES" b="0" i="0" dirty="0">
              <a:effectLst/>
              <a:latin typeface="Söhne"/>
            </a:endParaRPr>
          </a:p>
          <a:p>
            <a:pPr algn="l"/>
            <a:r>
              <a:rPr lang="es-ES" b="0" i="0" dirty="0">
                <a:effectLst/>
                <a:latin typeface="Söhne"/>
              </a:rPr>
              <a:t>El enfoque básico implica </a:t>
            </a:r>
            <a:r>
              <a:rPr lang="es-ES" b="1" i="0" dirty="0">
                <a:effectLst/>
                <a:latin typeface="Söhne"/>
              </a:rPr>
              <a:t>ajustar iterativamente la matriz</a:t>
            </a:r>
            <a:r>
              <a:rPr lang="es-ES" b="0" i="0" dirty="0">
                <a:effectLst/>
                <a:latin typeface="Söhne"/>
              </a:rPr>
              <a:t> </a:t>
            </a:r>
            <a:r>
              <a:rPr lang="es-ES" b="0" i="1" dirty="0">
                <a:effectLst/>
                <a:latin typeface="KaTeX_Math"/>
              </a:rPr>
              <a:t>A</a:t>
            </a:r>
            <a:r>
              <a:rPr lang="es-ES" b="0" i="0" dirty="0">
                <a:effectLst/>
                <a:latin typeface="Söhne"/>
              </a:rPr>
              <a:t> </a:t>
            </a:r>
            <a:r>
              <a:rPr lang="es-ES" b="1" i="0" dirty="0">
                <a:effectLst/>
                <a:latin typeface="Söhne"/>
              </a:rPr>
              <a:t>para maximizar la negentropía</a:t>
            </a:r>
            <a:r>
              <a:rPr lang="es-ES" b="0" i="0" dirty="0">
                <a:effectLst/>
                <a:latin typeface="Söhne"/>
              </a:rPr>
              <a:t>. Esto se puede hacer utilizando </a:t>
            </a:r>
            <a:r>
              <a:rPr lang="es-ES" b="1" i="0" dirty="0">
                <a:effectLst/>
                <a:latin typeface="Söhne"/>
              </a:rPr>
              <a:t>técnicas de optimización</a:t>
            </a:r>
            <a:r>
              <a:rPr lang="es-ES" b="0" i="0" dirty="0">
                <a:effectLst/>
                <a:latin typeface="Söhne"/>
              </a:rPr>
              <a:t>. Al maximizar la negentropía, se busca </a:t>
            </a:r>
            <a:r>
              <a:rPr lang="es-ES" b="1" i="0" dirty="0">
                <a:effectLst/>
                <a:latin typeface="Söhne"/>
              </a:rPr>
              <a:t>encontrar aquellas combinaciones lineales de señales que sean lo más no gaussianas posible</a:t>
            </a:r>
            <a:r>
              <a:rPr lang="es-ES" b="0" i="0" dirty="0">
                <a:effectLst/>
                <a:latin typeface="Söhne"/>
              </a:rPr>
              <a:t>, lo que a su vez ayuda a identificar y separar las fuentes independientes.</a:t>
            </a:r>
          </a:p>
          <a:p>
            <a:pPr algn="l"/>
            <a:endParaRPr lang="es-ES" b="0" i="0" dirty="0">
              <a:effectLst/>
              <a:latin typeface="Söhne"/>
            </a:endParaRPr>
          </a:p>
          <a:p>
            <a:pPr algn="l"/>
            <a:r>
              <a:rPr lang="es-ES" b="0" i="0" dirty="0">
                <a:effectLst/>
                <a:latin typeface="Söhne"/>
              </a:rPr>
              <a:t>En resumen, la negentropía se utiliza como una medida de no-</a:t>
            </a:r>
            <a:r>
              <a:rPr lang="es-ES" b="0" i="0" dirty="0" err="1">
                <a:effectLst/>
                <a:latin typeface="Söhne"/>
              </a:rPr>
              <a:t>gaussianidad</a:t>
            </a:r>
            <a:r>
              <a:rPr lang="es-ES" b="0" i="0" dirty="0">
                <a:effectLst/>
                <a:latin typeface="Söhne"/>
              </a:rPr>
              <a:t> en el contexto de ICA para separar las señales mezcladas en un conjunto de señales observadas. Maximizar la negentropía de las señales independientes es un criterio clave para encontrar las componentes independientes que describen mejor las fuentes originales.</a:t>
            </a:r>
          </a:p>
          <a:p>
            <a:pPr algn="l"/>
            <a:endParaRPr lang="es-ES" b="0" i="0" dirty="0">
              <a:effectLst/>
              <a:latin typeface="Söhne"/>
            </a:endParaRPr>
          </a:p>
          <a:p>
            <a:pPr algn="l"/>
            <a:endParaRPr lang="es-ES" b="0" i="0" dirty="0">
              <a:effectLst/>
              <a:latin typeface="Söhne"/>
            </a:endParaRPr>
          </a:p>
          <a:p>
            <a:pPr algn="l"/>
            <a:r>
              <a:rPr lang="es-ES" b="0" i="0" dirty="0">
                <a:solidFill>
                  <a:srgbClr val="374151"/>
                </a:solidFill>
                <a:effectLst/>
                <a:latin typeface="Söhne"/>
              </a:rPr>
              <a:t>La intuición detrás de esto es que</a:t>
            </a:r>
            <a:r>
              <a:rPr lang="es-ES" b="1" i="0" dirty="0">
                <a:solidFill>
                  <a:srgbClr val="374151"/>
                </a:solidFill>
                <a:effectLst/>
                <a:latin typeface="Söhne"/>
              </a:rPr>
              <a:t>, si las señales originales son independientes y no gaussianas</a:t>
            </a:r>
            <a:r>
              <a:rPr lang="es-ES" b="0" i="0" dirty="0">
                <a:solidFill>
                  <a:srgbClr val="374151"/>
                </a:solidFill>
                <a:effectLst/>
                <a:latin typeface="Söhne"/>
              </a:rPr>
              <a:t>, </a:t>
            </a:r>
            <a:r>
              <a:rPr lang="es-ES" b="1" i="0" dirty="0">
                <a:solidFill>
                  <a:srgbClr val="374151"/>
                </a:solidFill>
                <a:effectLst/>
                <a:latin typeface="Söhne"/>
              </a:rPr>
              <a:t>las mezclas lineales (señales observadas) también tendrán características no gaussianas</a:t>
            </a:r>
            <a:r>
              <a:rPr lang="es-ES" b="0" i="0" dirty="0">
                <a:solidFill>
                  <a:srgbClr val="374151"/>
                </a:solidFill>
                <a:effectLst/>
                <a:latin typeface="Söhne"/>
              </a:rPr>
              <a:t>. Por lo tanto, al maximizar la negentropía de las señales independientes, se busca identificar y separar las fuentes originales que contribuyen a las señales observadas de manera no gaussiana.</a:t>
            </a:r>
            <a:endParaRPr lang="es-ES" b="0" i="0" dirty="0">
              <a:effectLst/>
              <a:latin typeface="Söhne"/>
            </a:endParaRPr>
          </a:p>
          <a:p>
            <a:pPr algn="l"/>
            <a:endParaRPr lang="es-ES" b="1" i="0" dirty="0">
              <a:solidFill>
                <a:srgbClr val="212121"/>
              </a:solidFill>
              <a:effectLst/>
              <a:latin typeface="Roboto" panose="02000000000000000000" pitchFamily="2" charset="0"/>
            </a:endParaRP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12</a:t>
            </a:fld>
            <a:endParaRPr lang="es-CO" dirty="0"/>
          </a:p>
        </p:txBody>
      </p:sp>
    </p:spTree>
    <p:extLst>
      <p:ext uri="{BB962C8B-B14F-4D97-AF65-F5344CB8AC3E}">
        <p14:creationId xmlns:p14="http://schemas.microsoft.com/office/powerpoint/2010/main" val="4206702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l"/>
            <a:br>
              <a:rPr lang="es-ES" b="0" i="0" dirty="0">
                <a:effectLst/>
                <a:latin typeface="Söhne"/>
              </a:rPr>
            </a:br>
            <a:r>
              <a:rPr lang="es-ES" b="1" i="0" dirty="0">
                <a:solidFill>
                  <a:srgbClr val="374151"/>
                </a:solidFill>
                <a:effectLst/>
                <a:latin typeface="Söhne"/>
              </a:rPr>
              <a:t>La independencia estadística es un concepto más fuerte que la ortogonalidad.</a:t>
            </a:r>
          </a:p>
          <a:p>
            <a:pPr algn="l"/>
            <a:endParaRPr lang="es-ES" b="1" i="0" dirty="0">
              <a:solidFill>
                <a:srgbClr val="374151"/>
              </a:solidFill>
              <a:effectLst/>
              <a:latin typeface="Söhne"/>
            </a:endParaRPr>
          </a:p>
          <a:p>
            <a:pPr algn="l"/>
            <a:r>
              <a:rPr lang="es-ES" b="0" i="0" dirty="0">
                <a:solidFill>
                  <a:srgbClr val="374151"/>
                </a:solidFill>
                <a:effectLst/>
                <a:latin typeface="Söhne"/>
              </a:rPr>
              <a:t>Cuando las señales originales están altamente correlacionadas, puede haber múltiples maneras de representar las mismas correlaciones en términos de señales independientes. Esto puede hacer que ICA no sea tan efectivo, ya que puede tener dificultades para distinguir entre diferentes formas de independencia cuando las señales originales están altamente correlacionadas.</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13</a:t>
            </a:fld>
            <a:endParaRPr lang="es-CO" dirty="0"/>
          </a:p>
        </p:txBody>
      </p:sp>
    </p:spTree>
    <p:extLst>
      <p:ext uri="{BB962C8B-B14F-4D97-AF65-F5344CB8AC3E}">
        <p14:creationId xmlns:p14="http://schemas.microsoft.com/office/powerpoint/2010/main" val="2213173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40000" lnSpcReduction="20000"/>
          </a:bodyPr>
          <a:lstStyle/>
          <a:p>
            <a:pPr algn="l"/>
            <a:r>
              <a:rPr lang="es-ES" b="0" i="0" dirty="0">
                <a:solidFill>
                  <a:srgbClr val="212121"/>
                </a:solidFill>
                <a:effectLst/>
                <a:latin typeface="Roboto" panose="02000000000000000000" pitchFamily="2" charset="0"/>
              </a:rPr>
              <a:t>DE MOMENTO LO PODEMOS HACER CON </a:t>
            </a:r>
            <a:r>
              <a:rPr lang="es-ES" b="1" i="0" dirty="0" err="1">
                <a:solidFill>
                  <a:srgbClr val="212121"/>
                </a:solidFill>
                <a:effectLst/>
                <a:latin typeface="Roboto" panose="02000000000000000000" pitchFamily="2" charset="0"/>
              </a:rPr>
              <a:t>sklearn.decomposition</a:t>
            </a:r>
            <a:r>
              <a:rPr lang="es-ES" b="1" i="0" dirty="0">
                <a:solidFill>
                  <a:srgbClr val="212121"/>
                </a:solidFill>
                <a:effectLst/>
                <a:latin typeface="Roboto" panose="02000000000000000000" pitchFamily="2" charset="0"/>
              </a:rPr>
              <a:t> </a:t>
            </a:r>
            <a:r>
              <a:rPr lang="es-ES" b="1" i="0" dirty="0" err="1">
                <a:solidFill>
                  <a:srgbClr val="212121"/>
                </a:solidFill>
                <a:effectLst/>
                <a:latin typeface="Roboto" panose="02000000000000000000" pitchFamily="2" charset="0"/>
              </a:rPr>
              <a:t>import</a:t>
            </a:r>
            <a:r>
              <a:rPr lang="es-ES" b="1" i="0" dirty="0">
                <a:solidFill>
                  <a:srgbClr val="212121"/>
                </a:solidFill>
                <a:effectLst/>
                <a:latin typeface="Roboto" panose="02000000000000000000" pitchFamily="2" charset="0"/>
              </a:rPr>
              <a:t> </a:t>
            </a:r>
            <a:r>
              <a:rPr lang="es-ES" b="1" i="0" dirty="0" err="1">
                <a:solidFill>
                  <a:srgbClr val="212121"/>
                </a:solidFill>
                <a:effectLst/>
                <a:latin typeface="Roboto" panose="02000000000000000000" pitchFamily="2" charset="0"/>
              </a:rPr>
              <a:t>FastICA</a:t>
            </a:r>
            <a:r>
              <a:rPr lang="es-ES" b="1" i="0" dirty="0">
                <a:solidFill>
                  <a:srgbClr val="212121"/>
                </a:solidFill>
                <a:effectLst/>
                <a:latin typeface="Roboto" panose="02000000000000000000" pitchFamily="2" charset="0"/>
              </a:rPr>
              <a:t>, PCA</a:t>
            </a:r>
            <a:r>
              <a:rPr lang="es-ES" b="0" i="0" dirty="0">
                <a:solidFill>
                  <a:srgbClr val="212121"/>
                </a:solidFill>
                <a:effectLst/>
                <a:latin typeface="Roboto" panose="02000000000000000000" pitchFamily="2" charset="0"/>
              </a:rPr>
              <a:t>. PERO </a:t>
            </a:r>
            <a:r>
              <a:rPr lang="es-ES" b="1" i="0" dirty="0">
                <a:solidFill>
                  <a:srgbClr val="212121"/>
                </a:solidFill>
                <a:effectLst/>
                <a:latin typeface="Roboto" panose="02000000000000000000" pitchFamily="2" charset="0"/>
              </a:rPr>
              <a:t>SOLO HE LLEGADO HA REPRESENTARLO DE FORMA GRÁFICA.</a:t>
            </a:r>
          </a:p>
          <a:p>
            <a:endParaRPr lang="es-ES" dirty="0"/>
          </a:p>
          <a:p>
            <a:pPr algn="l"/>
            <a:r>
              <a:rPr lang="es-ES" b="1" i="0" dirty="0">
                <a:effectLst/>
                <a:latin typeface="Söhne"/>
              </a:rPr>
              <a:t>Método de Umbral:</a:t>
            </a:r>
          </a:p>
          <a:p>
            <a:pPr lvl="1" algn="l">
              <a:buFont typeface="Arial" panose="020B0604020202020204" pitchFamily="34" charset="0"/>
              <a:buChar char="•"/>
            </a:pPr>
            <a:r>
              <a:rPr lang="es-ES" b="1" i="0" dirty="0">
                <a:solidFill>
                  <a:srgbClr val="374151"/>
                </a:solidFill>
                <a:effectLst/>
                <a:latin typeface="Söhne"/>
              </a:rPr>
              <a:t>Descripción:</a:t>
            </a:r>
            <a:endParaRPr lang="es-ES" b="0" i="0" dirty="0">
              <a:solidFill>
                <a:srgbClr val="374151"/>
              </a:solidFill>
              <a:effectLst/>
              <a:latin typeface="Söhne"/>
            </a:endParaRPr>
          </a:p>
          <a:p>
            <a:pPr marL="1200150" lvl="2" indent="-285750" algn="l">
              <a:buFont typeface="Arial" panose="020B0604020202020204" pitchFamily="34" charset="0"/>
              <a:buChar char="•"/>
            </a:pPr>
            <a:r>
              <a:rPr lang="es-ES" b="0" i="0" dirty="0">
                <a:solidFill>
                  <a:srgbClr val="374151"/>
                </a:solidFill>
                <a:effectLst/>
                <a:latin typeface="Söhne"/>
              </a:rPr>
              <a:t>En el método de umbral</a:t>
            </a:r>
            <a:r>
              <a:rPr lang="es-ES" b="1" i="1" dirty="0">
                <a:solidFill>
                  <a:srgbClr val="374151"/>
                </a:solidFill>
                <a:effectLst/>
                <a:latin typeface="Söhne"/>
              </a:rPr>
              <a:t>, se establece un valor de umbral y se compara con la amplitud directa de la señal.</a:t>
            </a:r>
            <a:r>
              <a:rPr lang="es-ES" b="0" i="0" dirty="0">
                <a:solidFill>
                  <a:srgbClr val="374151"/>
                </a:solidFill>
                <a:effectLst/>
                <a:latin typeface="Söhne"/>
              </a:rPr>
              <a:t> Si la amplitud de la señal supera ese umbral, se considera que hay un evento de parpadeo.</a:t>
            </a:r>
          </a:p>
          <a:p>
            <a:pPr lvl="1" algn="l">
              <a:buFont typeface="Arial" panose="020B0604020202020204" pitchFamily="34" charset="0"/>
              <a:buChar char="•"/>
            </a:pPr>
            <a:r>
              <a:rPr lang="es-ES" b="1" i="0" dirty="0">
                <a:solidFill>
                  <a:srgbClr val="374151"/>
                </a:solidFill>
                <a:effectLst/>
                <a:latin typeface="Söhne"/>
              </a:rPr>
              <a:t>Aplicación:</a:t>
            </a:r>
            <a:endParaRPr lang="es-ES" b="0" i="0" dirty="0">
              <a:solidFill>
                <a:srgbClr val="374151"/>
              </a:solidFill>
              <a:effectLst/>
              <a:latin typeface="Söhne"/>
            </a:endParaRPr>
          </a:p>
          <a:p>
            <a:pPr marL="1200150" lvl="2" indent="-285750" algn="l">
              <a:buFont typeface="Arial" panose="020B0604020202020204" pitchFamily="34" charset="0"/>
              <a:buChar char="•"/>
            </a:pPr>
            <a:r>
              <a:rPr lang="es-ES" b="0" i="0" dirty="0">
                <a:solidFill>
                  <a:srgbClr val="374151"/>
                </a:solidFill>
                <a:effectLst/>
                <a:latin typeface="Söhne"/>
              </a:rPr>
              <a:t>Este método es más simple y puede ser efectivo para señales en las que el parpadeo cause cambios abruptos en la amplitud.</a:t>
            </a:r>
          </a:p>
          <a:p>
            <a:pPr algn="l"/>
            <a:r>
              <a:rPr lang="es-ES" b="1" i="0" dirty="0">
                <a:effectLst/>
                <a:latin typeface="Söhne"/>
              </a:rPr>
              <a:t>Método de Derivada (Parpadeo):</a:t>
            </a:r>
          </a:p>
          <a:p>
            <a:pPr lvl="1" algn="l">
              <a:buFont typeface="Arial" panose="020B0604020202020204" pitchFamily="34" charset="0"/>
              <a:buChar char="•"/>
            </a:pPr>
            <a:r>
              <a:rPr lang="es-ES" b="1" i="0" dirty="0">
                <a:solidFill>
                  <a:srgbClr val="374151"/>
                </a:solidFill>
                <a:effectLst/>
                <a:latin typeface="Söhne"/>
              </a:rPr>
              <a:t>Descripción:</a:t>
            </a:r>
            <a:endParaRPr lang="es-ES" b="0" i="0" dirty="0">
              <a:solidFill>
                <a:srgbClr val="374151"/>
              </a:solidFill>
              <a:effectLst/>
              <a:latin typeface="Söhne"/>
            </a:endParaRPr>
          </a:p>
          <a:p>
            <a:pPr marL="1200150" lvl="2" indent="-285750" algn="l">
              <a:buFont typeface="Arial" panose="020B0604020202020204" pitchFamily="34" charset="0"/>
              <a:buChar char="•"/>
            </a:pPr>
            <a:r>
              <a:rPr lang="es-ES" b="0" i="0" dirty="0">
                <a:solidFill>
                  <a:srgbClr val="374151"/>
                </a:solidFill>
                <a:effectLst/>
                <a:latin typeface="Söhne"/>
              </a:rPr>
              <a:t>En el método de derivada, se </a:t>
            </a:r>
            <a:r>
              <a:rPr lang="es-ES" b="1" i="1" dirty="0">
                <a:solidFill>
                  <a:srgbClr val="374151"/>
                </a:solidFill>
                <a:effectLst/>
                <a:latin typeface="Söhne"/>
              </a:rPr>
              <a:t>examina cómo cambian los valores de la señal con el tiempo</a:t>
            </a:r>
            <a:r>
              <a:rPr lang="es-ES" b="0" i="0" dirty="0">
                <a:solidFill>
                  <a:srgbClr val="374151"/>
                </a:solidFill>
                <a:effectLst/>
                <a:latin typeface="Söhne"/>
              </a:rPr>
              <a:t>. Se busca un </a:t>
            </a:r>
            <a:r>
              <a:rPr lang="es-ES" b="1" i="0" dirty="0">
                <a:solidFill>
                  <a:srgbClr val="374151"/>
                </a:solidFill>
                <a:effectLst/>
                <a:latin typeface="Söhne"/>
              </a:rPr>
              <a:t>patrón específico en la primera derivada de la señal, donde hay un cambio positivo seguido de un cambio negativo y luego otro cambio positivo</a:t>
            </a:r>
            <a:r>
              <a:rPr lang="es-ES" b="0" i="0" dirty="0">
                <a:solidFill>
                  <a:srgbClr val="374151"/>
                </a:solidFill>
                <a:effectLst/>
                <a:latin typeface="Söhne"/>
              </a:rPr>
              <a:t>.</a:t>
            </a:r>
          </a:p>
          <a:p>
            <a:pPr lvl="1" algn="l">
              <a:buFont typeface="Arial" panose="020B0604020202020204" pitchFamily="34" charset="0"/>
              <a:buChar char="•"/>
            </a:pPr>
            <a:r>
              <a:rPr lang="es-ES" b="1" i="0" dirty="0">
                <a:solidFill>
                  <a:srgbClr val="374151"/>
                </a:solidFill>
                <a:effectLst/>
                <a:latin typeface="Söhne"/>
              </a:rPr>
              <a:t>Razón del Patrón:</a:t>
            </a:r>
            <a:endParaRPr lang="es-ES" b="0" i="0" dirty="0">
              <a:solidFill>
                <a:srgbClr val="374151"/>
              </a:solidFill>
              <a:effectLst/>
              <a:latin typeface="Söhne"/>
            </a:endParaRPr>
          </a:p>
          <a:p>
            <a:pPr marL="1200150" lvl="2" indent="-285750" algn="l">
              <a:buFont typeface="Arial" panose="020B0604020202020204" pitchFamily="34" charset="0"/>
              <a:buChar char="•"/>
            </a:pPr>
            <a:r>
              <a:rPr lang="es-ES" b="0" i="0" dirty="0">
                <a:solidFill>
                  <a:srgbClr val="374151"/>
                </a:solidFill>
                <a:effectLst/>
                <a:latin typeface="Söhne"/>
              </a:rPr>
              <a:t>Este patrón se asocia con el parpadeo debido a las características típicas de las señales de EEG durante el parpadeo. Durante el parpadeo, la actividad eléctrica en el ojo (EOG) produce un aumento seguido de una disminución y luego otro aumento en la señal de EEG.</a:t>
            </a:r>
          </a:p>
          <a:p>
            <a:pPr lvl="1" algn="l"/>
            <a:r>
              <a:rPr lang="es-ES" b="1" i="0" dirty="0">
                <a:effectLst/>
                <a:latin typeface="Söhne"/>
              </a:rPr>
              <a:t>Razones para el Patrón Derivada Positiva-Negativa-Positiva:</a:t>
            </a:r>
          </a:p>
          <a:p>
            <a:pPr lvl="1" algn="l">
              <a:buFont typeface="Arial" panose="020B0604020202020204" pitchFamily="34" charset="0"/>
              <a:buChar char="•"/>
            </a:pPr>
            <a:r>
              <a:rPr lang="es-ES" b="1" i="0" dirty="0">
                <a:solidFill>
                  <a:srgbClr val="374151"/>
                </a:solidFill>
                <a:effectLst/>
                <a:latin typeface="Söhne"/>
              </a:rPr>
              <a:t>Inicio del Parpadeo:</a:t>
            </a:r>
            <a:endParaRPr lang="es-ES" b="0" i="0" dirty="0">
              <a:solidFill>
                <a:srgbClr val="374151"/>
              </a:solidFill>
              <a:effectLst/>
              <a:latin typeface="Söhne"/>
            </a:endParaRPr>
          </a:p>
          <a:p>
            <a:pPr marL="1200150" lvl="2" indent="-285750" algn="l">
              <a:buFont typeface="Arial" panose="020B0604020202020204" pitchFamily="34" charset="0"/>
              <a:buChar char="•"/>
            </a:pPr>
            <a:r>
              <a:rPr lang="es-ES" b="0" i="0" dirty="0">
                <a:solidFill>
                  <a:srgbClr val="374151"/>
                </a:solidFill>
                <a:effectLst/>
                <a:latin typeface="Söhne"/>
              </a:rPr>
              <a:t>Un cambio positivo indica un aumento en la amplitud de la señal, lo que puede representar el inicio del parpadeo.</a:t>
            </a:r>
          </a:p>
          <a:p>
            <a:pPr lvl="1" algn="l">
              <a:buFont typeface="Arial" panose="020B0604020202020204" pitchFamily="34" charset="0"/>
              <a:buChar char="•"/>
            </a:pPr>
            <a:r>
              <a:rPr lang="es-ES" b="1" i="0" dirty="0">
                <a:solidFill>
                  <a:srgbClr val="374151"/>
                </a:solidFill>
                <a:effectLst/>
                <a:latin typeface="Söhne"/>
              </a:rPr>
              <a:t>Cierre de los Ojos:</a:t>
            </a:r>
            <a:endParaRPr lang="es-ES" b="0" i="0" dirty="0">
              <a:solidFill>
                <a:srgbClr val="374151"/>
              </a:solidFill>
              <a:effectLst/>
              <a:latin typeface="Söhne"/>
            </a:endParaRPr>
          </a:p>
          <a:p>
            <a:pPr marL="1200150" lvl="2" indent="-285750" algn="l">
              <a:buFont typeface="Arial" panose="020B0604020202020204" pitchFamily="34" charset="0"/>
              <a:buChar char="•"/>
            </a:pPr>
            <a:r>
              <a:rPr lang="es-ES" b="0" i="0" dirty="0">
                <a:solidFill>
                  <a:srgbClr val="374151"/>
                </a:solidFill>
                <a:effectLst/>
                <a:latin typeface="Söhne"/>
              </a:rPr>
              <a:t>El cambio negativo indica una disminución en la amplitud, lo que podría estar asociado al cierre de los ojos durante el parpadeo.</a:t>
            </a:r>
          </a:p>
          <a:p>
            <a:pPr lvl="1" algn="l">
              <a:buFont typeface="Arial" panose="020B0604020202020204" pitchFamily="34" charset="0"/>
              <a:buChar char="•"/>
            </a:pPr>
            <a:r>
              <a:rPr lang="es-ES" b="1" i="0" dirty="0">
                <a:solidFill>
                  <a:srgbClr val="374151"/>
                </a:solidFill>
                <a:effectLst/>
                <a:latin typeface="Söhne"/>
              </a:rPr>
              <a:t>Reapertura de los Ojos:</a:t>
            </a:r>
            <a:endParaRPr lang="es-ES" b="0" i="0" dirty="0">
              <a:solidFill>
                <a:srgbClr val="374151"/>
              </a:solidFill>
              <a:effectLst/>
              <a:latin typeface="Söhne"/>
            </a:endParaRPr>
          </a:p>
          <a:p>
            <a:pPr marL="1200150" lvl="2" indent="-285750" algn="l">
              <a:buFont typeface="Arial" panose="020B0604020202020204" pitchFamily="34" charset="0"/>
              <a:buChar char="•"/>
            </a:pPr>
            <a:r>
              <a:rPr lang="es-ES" b="0" i="0" dirty="0">
                <a:solidFill>
                  <a:srgbClr val="374151"/>
                </a:solidFill>
                <a:effectLst/>
                <a:latin typeface="Söhne"/>
              </a:rPr>
              <a:t>El segundo cambio positivo puede representar la reapertura de los ojos, lo que nuevamente aumentaría la amplitud de la señal.</a:t>
            </a:r>
          </a:p>
          <a:p>
            <a:pPr lvl="1" algn="l"/>
            <a:r>
              <a:rPr lang="es-ES" b="1" i="0" dirty="0">
                <a:effectLst/>
                <a:latin typeface="Söhne"/>
              </a:rPr>
              <a:t>Consideraciones:</a:t>
            </a:r>
          </a:p>
          <a:p>
            <a:pPr lvl="1" algn="l">
              <a:buFont typeface="Arial" panose="020B0604020202020204" pitchFamily="34" charset="0"/>
              <a:buChar char="•"/>
            </a:pPr>
            <a:r>
              <a:rPr lang="es-ES" b="1" i="0" dirty="0">
                <a:solidFill>
                  <a:srgbClr val="374151"/>
                </a:solidFill>
                <a:effectLst/>
                <a:latin typeface="Söhne"/>
              </a:rPr>
              <a:t>Características de EEG:</a:t>
            </a:r>
            <a:endParaRPr lang="es-ES" b="0" i="0" dirty="0">
              <a:solidFill>
                <a:srgbClr val="374151"/>
              </a:solidFill>
              <a:effectLst/>
              <a:latin typeface="Söhne"/>
            </a:endParaRPr>
          </a:p>
          <a:p>
            <a:pPr marL="1200150" lvl="2" indent="-285750" algn="l">
              <a:buFont typeface="Arial" panose="020B0604020202020204" pitchFamily="34" charset="0"/>
              <a:buChar char="•"/>
            </a:pPr>
            <a:r>
              <a:rPr lang="es-ES" b="0" i="0" dirty="0">
                <a:solidFill>
                  <a:srgbClr val="374151"/>
                </a:solidFill>
                <a:effectLst/>
                <a:latin typeface="Söhne"/>
              </a:rPr>
              <a:t>Estos patrones específicos pueden variar según las características de las señales EEG y pueden requerir ajustes dependiendo del conjunto de datos.</a:t>
            </a:r>
          </a:p>
          <a:p>
            <a:pPr lvl="1" algn="l">
              <a:buFont typeface="Arial" panose="020B0604020202020204" pitchFamily="34" charset="0"/>
              <a:buChar char="•"/>
            </a:pPr>
            <a:r>
              <a:rPr lang="es-ES" b="1" i="0" dirty="0">
                <a:solidFill>
                  <a:srgbClr val="374151"/>
                </a:solidFill>
                <a:effectLst/>
                <a:latin typeface="Söhne"/>
              </a:rPr>
              <a:t>Validación:</a:t>
            </a:r>
            <a:endParaRPr lang="es-ES" b="0" i="0" dirty="0">
              <a:solidFill>
                <a:srgbClr val="374151"/>
              </a:solidFill>
              <a:effectLst/>
              <a:latin typeface="Söhne"/>
            </a:endParaRPr>
          </a:p>
          <a:p>
            <a:pPr marL="1200150" lvl="2" indent="-285750" algn="l">
              <a:buFont typeface="Arial" panose="020B0604020202020204" pitchFamily="34" charset="0"/>
              <a:buChar char="•"/>
            </a:pPr>
            <a:r>
              <a:rPr lang="es-ES" b="0" i="0" dirty="0">
                <a:solidFill>
                  <a:srgbClr val="374151"/>
                </a:solidFill>
                <a:effectLst/>
                <a:latin typeface="Söhne"/>
              </a:rPr>
              <a:t>Es importante validar cualquier método de detección de artefactos, incluido este, utilizando datos conocidos y comparándolos con la verdad conocida.</a:t>
            </a:r>
          </a:p>
          <a:p>
            <a:endParaRPr lang="es-ES" dirty="0"/>
          </a:p>
          <a:p>
            <a:endParaRPr lang="es-ES" dirty="0"/>
          </a:p>
          <a:p>
            <a:endParaRPr lang="es-ES" dirty="0"/>
          </a:p>
          <a:p>
            <a:pPr algn="l">
              <a:buFont typeface="+mj-lt"/>
              <a:buAutoNum type="arabicPeriod"/>
            </a:pPr>
            <a:r>
              <a:rPr lang="es-ES" b="1" i="0" dirty="0">
                <a:solidFill>
                  <a:srgbClr val="374151"/>
                </a:solidFill>
                <a:effectLst/>
                <a:latin typeface="Söhne"/>
              </a:rPr>
              <a:t>Detección de Parpadeo en Componentes Independientes:</a:t>
            </a:r>
            <a:endParaRPr lang="es-ES" b="0" i="0" dirty="0">
              <a:solidFill>
                <a:srgbClr val="374151"/>
              </a:solidFill>
              <a:effectLst/>
              <a:latin typeface="Söhne"/>
            </a:endParaRPr>
          </a:p>
          <a:p>
            <a:pPr marL="742950" lvl="1" indent="-285750" algn="l">
              <a:buFont typeface="+mj-lt"/>
              <a:buAutoNum type="arabicPeriod"/>
            </a:pPr>
            <a:r>
              <a:rPr lang="es-ES" b="0" i="0" dirty="0">
                <a:solidFill>
                  <a:srgbClr val="374151"/>
                </a:solidFill>
                <a:effectLst/>
                <a:latin typeface="Söhne"/>
              </a:rPr>
              <a:t>Itera sobre cada componente independiente y busca patrones de parpadeo en la primera derivada de la señal. Si encuentra suficientes cambios positivos seguidos de cambios negativos y luego de nuevo cambios positivos, cuenta este patrón como un parpadeo.</a:t>
            </a:r>
          </a:p>
          <a:p>
            <a:pPr marL="742950" lvl="1" indent="-285750" algn="l">
              <a:buFont typeface="+mj-lt"/>
              <a:buAutoNum type="arabicPeriod"/>
            </a:pPr>
            <a:endParaRPr lang="es-ES" b="0" i="0" dirty="0">
              <a:solidFill>
                <a:srgbClr val="374151"/>
              </a:solidFill>
              <a:effectLst/>
              <a:latin typeface="Söhne"/>
            </a:endParaRPr>
          </a:p>
          <a:p>
            <a:pPr lvl="1" algn="l">
              <a:buFont typeface="+mj-lt"/>
              <a:buAutoNum type="arabicPeriod"/>
            </a:pPr>
            <a:r>
              <a:rPr lang="es-ES" b="1" i="0" dirty="0">
                <a:solidFill>
                  <a:srgbClr val="374151"/>
                </a:solidFill>
                <a:effectLst/>
                <a:latin typeface="Söhne"/>
              </a:rPr>
              <a:t>Visualización de Componentes con Detalles de Parpadeo:</a:t>
            </a:r>
            <a:endParaRPr lang="es-ES" b="0" i="0" dirty="0">
              <a:solidFill>
                <a:srgbClr val="374151"/>
              </a:solidFill>
              <a:effectLst/>
              <a:latin typeface="Söhne"/>
            </a:endParaRPr>
          </a:p>
          <a:p>
            <a:pPr marL="1200150" lvl="2" indent="-285750" algn="l">
              <a:buFont typeface="+mj-lt"/>
              <a:buAutoNum type="arabicPeriod"/>
            </a:pPr>
            <a:r>
              <a:rPr lang="es-ES" b="0" i="0" dirty="0">
                <a:solidFill>
                  <a:srgbClr val="374151"/>
                </a:solidFill>
                <a:effectLst/>
                <a:latin typeface="Söhne"/>
              </a:rPr>
              <a:t>Plotea las componentes independientes y resalta aquellas en las que se detecta parpadeo. Sin embargo, como mencionas, puede ser difícil identificar visualmente los parpadeos en un solo gráfico, especialmente si hay múltiples tipos de señales (EEG, EOG, EMG, ECG, etc.) presentes.</a:t>
            </a:r>
          </a:p>
          <a:p>
            <a:pPr lvl="1" algn="l"/>
            <a:r>
              <a:rPr lang="es-ES" b="1" i="0" dirty="0">
                <a:solidFill>
                  <a:srgbClr val="374151"/>
                </a:solidFill>
                <a:effectLst/>
                <a:latin typeface="Söhne"/>
              </a:rPr>
              <a:t>Iteración sobre cada componente independiente y búsqueda de patrones de parpadeo:</a:t>
            </a:r>
            <a:endParaRPr lang="es-ES" b="0" i="0" dirty="0">
              <a:solidFill>
                <a:srgbClr val="374151"/>
              </a:solidFill>
              <a:effectLst/>
              <a:latin typeface="Söhne"/>
            </a:endParaRPr>
          </a:p>
          <a:p>
            <a:pPr lvl="1" algn="l">
              <a:buFont typeface="+mj-lt"/>
              <a:buAutoNum type="arabicPeriod"/>
            </a:pPr>
            <a:r>
              <a:rPr lang="es-ES" b="1" i="0" dirty="0">
                <a:solidFill>
                  <a:srgbClr val="374151"/>
                </a:solidFill>
                <a:effectLst/>
                <a:latin typeface="Söhne"/>
              </a:rPr>
              <a:t>Obtención de la señal independiente:</a:t>
            </a:r>
            <a:endParaRPr lang="es-ES" b="0" i="0" dirty="0">
              <a:solidFill>
                <a:srgbClr val="374151"/>
              </a:solidFill>
              <a:effectLst/>
              <a:latin typeface="Söhne"/>
            </a:endParaRPr>
          </a:p>
          <a:p>
            <a:pPr marL="1200150" lvl="2" indent="-285750" algn="l">
              <a:buFont typeface="+mj-lt"/>
              <a:buAutoNum type="arabicPeriod"/>
            </a:pPr>
            <a:r>
              <a:rPr lang="es-ES" b="0" i="0" dirty="0">
                <a:solidFill>
                  <a:srgbClr val="374151"/>
                </a:solidFill>
                <a:effectLst/>
                <a:latin typeface="Söhne"/>
              </a:rPr>
              <a:t>Para cada componente independiente obtenido mediante ICA, se toma la señal correspondiente.</a:t>
            </a:r>
          </a:p>
          <a:p>
            <a:pPr lvl="1" algn="l">
              <a:buFont typeface="+mj-lt"/>
              <a:buAutoNum type="arabicPeriod"/>
            </a:pPr>
            <a:r>
              <a:rPr lang="es-ES" b="1" i="0" dirty="0">
                <a:solidFill>
                  <a:srgbClr val="374151"/>
                </a:solidFill>
                <a:effectLst/>
                <a:latin typeface="Söhne"/>
              </a:rPr>
              <a:t>Cálculo de la primera derivada:</a:t>
            </a:r>
            <a:endParaRPr lang="es-ES" b="0" i="0" dirty="0">
              <a:solidFill>
                <a:srgbClr val="374151"/>
              </a:solidFill>
              <a:effectLst/>
              <a:latin typeface="Söhne"/>
            </a:endParaRPr>
          </a:p>
          <a:p>
            <a:pPr marL="1200150" lvl="2" indent="-285750" algn="l">
              <a:buFont typeface="+mj-lt"/>
              <a:buAutoNum type="arabicPeriod"/>
            </a:pPr>
            <a:r>
              <a:rPr lang="es-ES" b="0" i="0" dirty="0">
                <a:solidFill>
                  <a:srgbClr val="374151"/>
                </a:solidFill>
                <a:effectLst/>
                <a:latin typeface="Söhne"/>
              </a:rPr>
              <a:t>La primera derivada de una señal se calcula tomando la diferencia entre los valores sucesivos. En este caso, se usa </a:t>
            </a:r>
            <a:r>
              <a:rPr lang="es-ES" b="0" i="0" dirty="0" err="1">
                <a:solidFill>
                  <a:srgbClr val="374151"/>
                </a:solidFill>
                <a:effectLst/>
                <a:latin typeface="Söhne"/>
              </a:rPr>
              <a:t>np.diff</a:t>
            </a:r>
            <a:r>
              <a:rPr lang="es-ES" b="0" i="0" dirty="0">
                <a:solidFill>
                  <a:srgbClr val="374151"/>
                </a:solidFill>
                <a:effectLst/>
                <a:latin typeface="Söhne"/>
              </a:rPr>
              <a:t>(</a:t>
            </a:r>
            <a:r>
              <a:rPr lang="es-ES" b="0" i="0" dirty="0" err="1">
                <a:solidFill>
                  <a:srgbClr val="374151"/>
                </a:solidFill>
                <a:effectLst/>
                <a:latin typeface="Söhne"/>
              </a:rPr>
              <a:t>signal</a:t>
            </a:r>
            <a:r>
              <a:rPr lang="es-ES" b="0" i="0" dirty="0">
                <a:solidFill>
                  <a:srgbClr val="374151"/>
                </a:solidFill>
                <a:effectLst/>
                <a:latin typeface="Söhne"/>
              </a:rPr>
              <a:t>) para obtener la primera derivada de la señal independiente.</a:t>
            </a:r>
          </a:p>
          <a:p>
            <a:pPr lvl="1" algn="l">
              <a:buFont typeface="+mj-lt"/>
              <a:buAutoNum type="arabicPeriod"/>
            </a:pPr>
            <a:r>
              <a:rPr lang="es-ES" b="1" i="0" dirty="0">
                <a:solidFill>
                  <a:srgbClr val="374151"/>
                </a:solidFill>
                <a:effectLst/>
                <a:latin typeface="Söhne"/>
              </a:rPr>
              <a:t>Detección de patrones de parpadeo:</a:t>
            </a:r>
            <a:endParaRPr lang="es-ES" b="0" i="0" dirty="0">
              <a:solidFill>
                <a:srgbClr val="374151"/>
              </a:solidFill>
              <a:effectLst/>
              <a:latin typeface="Söhne"/>
            </a:endParaRPr>
          </a:p>
          <a:p>
            <a:pPr marL="1200150" lvl="2" indent="-285750" algn="l">
              <a:buFont typeface="+mj-lt"/>
              <a:buAutoNum type="arabicPeriod"/>
            </a:pPr>
            <a:r>
              <a:rPr lang="es-ES" b="0" i="0" dirty="0">
                <a:solidFill>
                  <a:srgbClr val="374151"/>
                </a:solidFill>
                <a:effectLst/>
                <a:latin typeface="Söhne"/>
              </a:rPr>
              <a:t>Se busca un patrón específico en la primera derivada. El patrón que se busca es un cambio positivo seguido de un cambio negativo y luego otro cambio positivo. Este patrón podría indicar la presencia de un parpadeo.</a:t>
            </a:r>
          </a:p>
          <a:p>
            <a:pPr lvl="1" algn="l">
              <a:buFont typeface="+mj-lt"/>
              <a:buAutoNum type="arabicPeriod"/>
            </a:pPr>
            <a:r>
              <a:rPr lang="es-ES" b="1" i="0" dirty="0">
                <a:solidFill>
                  <a:srgbClr val="374151"/>
                </a:solidFill>
                <a:effectLst/>
                <a:latin typeface="Söhne"/>
              </a:rPr>
              <a:t>Conteo de parpadeos:</a:t>
            </a:r>
            <a:endParaRPr lang="es-ES" b="0" i="0" dirty="0">
              <a:solidFill>
                <a:srgbClr val="374151"/>
              </a:solidFill>
              <a:effectLst/>
              <a:latin typeface="Söhne"/>
            </a:endParaRPr>
          </a:p>
          <a:p>
            <a:pPr marL="1200150" lvl="2" indent="-285750" algn="l">
              <a:buFont typeface="+mj-lt"/>
              <a:buAutoNum type="arabicPeriod"/>
            </a:pPr>
            <a:r>
              <a:rPr lang="es-ES" b="0" i="0" dirty="0">
                <a:solidFill>
                  <a:srgbClr val="374151"/>
                </a:solidFill>
                <a:effectLst/>
                <a:latin typeface="Söhne"/>
              </a:rPr>
              <a:t>Se cuenta cuántas veces ocurre este patrón en la primera derivada. Si el recuento supera el umbral establecido (</a:t>
            </a:r>
            <a:r>
              <a:rPr lang="es-ES" b="0" i="0" dirty="0" err="1">
                <a:solidFill>
                  <a:srgbClr val="374151"/>
                </a:solidFill>
                <a:effectLst/>
                <a:latin typeface="Söhne"/>
              </a:rPr>
              <a:t>threshold_parpadeo</a:t>
            </a:r>
            <a:r>
              <a:rPr lang="es-ES" b="0" i="0" dirty="0">
                <a:solidFill>
                  <a:srgbClr val="374151"/>
                </a:solidFill>
                <a:effectLst/>
                <a:latin typeface="Söhne"/>
              </a:rPr>
              <a:t>), se marca la componente independiente como que contiene parpadeo.</a:t>
            </a:r>
          </a:p>
          <a:p>
            <a:pPr marL="914400" lvl="2" indent="0" algn="l">
              <a:buFont typeface="+mj-lt"/>
              <a:buNone/>
            </a:pPr>
            <a:endParaRPr lang="es-ES" b="0" i="0" dirty="0">
              <a:solidFill>
                <a:srgbClr val="374151"/>
              </a:solidFill>
              <a:effectLst/>
              <a:latin typeface="Söhne"/>
            </a:endParaRP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14</a:t>
            </a:fld>
            <a:endParaRPr lang="es-CO" dirty="0"/>
          </a:p>
        </p:txBody>
      </p:sp>
    </p:spTree>
    <p:extLst>
      <p:ext uri="{BB962C8B-B14F-4D97-AF65-F5344CB8AC3E}">
        <p14:creationId xmlns:p14="http://schemas.microsoft.com/office/powerpoint/2010/main" val="2013422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55000" lnSpcReduction="20000"/>
          </a:bodyPr>
          <a:lstStyle/>
          <a:p>
            <a:pPr algn="l">
              <a:buFont typeface="+mj-lt"/>
              <a:buAutoNum type="arabicPeriod"/>
            </a:pPr>
            <a:r>
              <a:rPr lang="es-ES" b="1" i="0" dirty="0">
                <a:solidFill>
                  <a:srgbClr val="374151"/>
                </a:solidFill>
                <a:effectLst/>
                <a:latin typeface="Söhne"/>
              </a:rPr>
              <a:t>EEG and EOG channels - Entropía (</a:t>
            </a:r>
            <a:r>
              <a:rPr lang="es-ES" b="1" i="0" dirty="0" err="1">
                <a:solidFill>
                  <a:srgbClr val="374151"/>
                </a:solidFill>
                <a:effectLst/>
                <a:latin typeface="Söhne"/>
              </a:rPr>
              <a:t>Sallis</a:t>
            </a:r>
            <a:r>
              <a:rPr lang="es-ES" b="1" i="0" dirty="0">
                <a:solidFill>
                  <a:srgbClr val="374151"/>
                </a:solidFill>
                <a:effectLst/>
                <a:latin typeface="Söhne"/>
              </a:rPr>
              <a:t>, </a:t>
            </a:r>
            <a:r>
              <a:rPr lang="es-ES" b="1" i="0" dirty="0" err="1">
                <a:solidFill>
                  <a:srgbClr val="374151"/>
                </a:solidFill>
                <a:effectLst/>
                <a:latin typeface="Söhne"/>
              </a:rPr>
              <a:t>Renyi</a:t>
            </a:r>
            <a:r>
              <a:rPr lang="es-ES" b="1" i="0" dirty="0">
                <a:solidFill>
                  <a:srgbClr val="374151"/>
                </a:solidFill>
                <a:effectLst/>
                <a:latin typeface="Söhne"/>
              </a:rPr>
              <a:t>, Shannon):</a:t>
            </a:r>
            <a:endParaRPr lang="es-ES" b="0" i="0" dirty="0">
              <a:solidFill>
                <a:srgbClr val="374151"/>
              </a:solidFill>
              <a:effectLst/>
              <a:latin typeface="Söhne"/>
            </a:endParaRPr>
          </a:p>
          <a:p>
            <a:pPr marL="742950" lvl="1" indent="-285750" algn="l">
              <a:buFont typeface="+mj-lt"/>
              <a:buAutoNum type="arabicPeriod"/>
            </a:pPr>
            <a:r>
              <a:rPr lang="es-ES" b="1" i="0" dirty="0">
                <a:solidFill>
                  <a:srgbClr val="374151"/>
                </a:solidFill>
                <a:effectLst/>
                <a:latin typeface="Söhne"/>
              </a:rPr>
              <a:t>Relación:</a:t>
            </a:r>
            <a:r>
              <a:rPr lang="es-ES" b="0" i="0" dirty="0">
                <a:solidFill>
                  <a:srgbClr val="374151"/>
                </a:solidFill>
                <a:effectLst/>
                <a:latin typeface="Söhne"/>
              </a:rPr>
              <a:t> La entropía refleja la complejidad y la irregularidad en las señales EEG y EOG. Durante diferentes etapas del sueño, la complejidad de las señales puede variar. Por ejemplo, en el sueño REM, las señales tienden a ser más complejas y desordenadas.</a:t>
            </a:r>
          </a:p>
          <a:p>
            <a:pPr algn="l">
              <a:buFont typeface="+mj-lt"/>
              <a:buAutoNum type="arabicPeriod"/>
            </a:pPr>
            <a:r>
              <a:rPr lang="es-ES" b="1" i="0" dirty="0" err="1">
                <a:solidFill>
                  <a:srgbClr val="374151"/>
                </a:solidFill>
                <a:effectLst/>
                <a:latin typeface="Söhne"/>
              </a:rPr>
              <a:t>Harmonic</a:t>
            </a:r>
            <a:r>
              <a:rPr lang="es-ES" b="1" i="0" dirty="0">
                <a:solidFill>
                  <a:srgbClr val="374151"/>
                </a:solidFill>
                <a:effectLst/>
                <a:latin typeface="Söhne"/>
              </a:rPr>
              <a:t> </a:t>
            </a:r>
            <a:r>
              <a:rPr lang="es-ES" b="1" i="0" dirty="0" err="1">
                <a:solidFill>
                  <a:srgbClr val="374151"/>
                </a:solidFill>
                <a:effectLst/>
                <a:latin typeface="Söhne"/>
              </a:rPr>
              <a:t>Parameters</a:t>
            </a:r>
            <a:r>
              <a:rPr lang="es-ES" b="1" i="0" dirty="0">
                <a:solidFill>
                  <a:srgbClr val="374151"/>
                </a:solidFill>
                <a:effectLst/>
                <a:latin typeface="Söhne"/>
              </a:rPr>
              <a:t> y </a:t>
            </a:r>
            <a:r>
              <a:rPr lang="es-ES" b="1" i="0" dirty="0" err="1">
                <a:solidFill>
                  <a:srgbClr val="374151"/>
                </a:solidFill>
                <a:effectLst/>
                <a:latin typeface="Söhne"/>
              </a:rPr>
              <a:t>Hjorth</a:t>
            </a:r>
            <a:r>
              <a:rPr lang="es-ES" b="1" i="0" dirty="0">
                <a:solidFill>
                  <a:srgbClr val="374151"/>
                </a:solidFill>
                <a:effectLst/>
                <a:latin typeface="Söhne"/>
              </a:rPr>
              <a:t> </a:t>
            </a:r>
            <a:r>
              <a:rPr lang="es-ES" b="1" i="0" dirty="0" err="1">
                <a:solidFill>
                  <a:srgbClr val="374151"/>
                </a:solidFill>
                <a:effectLst/>
                <a:latin typeface="Söhne"/>
              </a:rPr>
              <a:t>Parameters</a:t>
            </a:r>
            <a:r>
              <a:rPr lang="es-ES" b="1" i="0" dirty="0">
                <a:solidFill>
                  <a:srgbClr val="374151"/>
                </a:solidFill>
                <a:effectLst/>
                <a:latin typeface="Söhne"/>
              </a:rPr>
              <a:t>:</a:t>
            </a:r>
            <a:endParaRPr lang="es-ES" b="0" i="0" dirty="0">
              <a:solidFill>
                <a:srgbClr val="374151"/>
              </a:solidFill>
              <a:effectLst/>
              <a:latin typeface="Söhne"/>
            </a:endParaRPr>
          </a:p>
          <a:p>
            <a:pPr marL="742950" lvl="1" indent="-285750" algn="l">
              <a:buFont typeface="+mj-lt"/>
              <a:buAutoNum type="arabicPeriod"/>
            </a:pPr>
            <a:r>
              <a:rPr lang="es-ES" b="1" i="0" dirty="0">
                <a:solidFill>
                  <a:srgbClr val="374151"/>
                </a:solidFill>
                <a:effectLst/>
                <a:latin typeface="Söhne"/>
              </a:rPr>
              <a:t>Relación:</a:t>
            </a:r>
            <a:r>
              <a:rPr lang="es-ES" b="0" i="0" dirty="0">
                <a:solidFill>
                  <a:srgbClr val="374151"/>
                </a:solidFill>
                <a:effectLst/>
                <a:latin typeface="Söhne"/>
              </a:rPr>
              <a:t> Estos parámetros proporcionan información sobre la forma de las ondas en las señales EEG. Cambios en la forma de onda pueden indicar transiciones entre etapas del sueño. Por ejemplo, los parámetros </a:t>
            </a:r>
            <a:r>
              <a:rPr lang="es-ES" b="0" i="0" dirty="0" err="1">
                <a:solidFill>
                  <a:srgbClr val="374151"/>
                </a:solidFill>
                <a:effectLst/>
                <a:latin typeface="Söhne"/>
              </a:rPr>
              <a:t>Hjorth</a:t>
            </a:r>
            <a:r>
              <a:rPr lang="es-ES" b="0" i="0" dirty="0">
                <a:solidFill>
                  <a:srgbClr val="374151"/>
                </a:solidFill>
                <a:effectLst/>
                <a:latin typeface="Söhne"/>
              </a:rPr>
              <a:t> pueden ayudar a identificar la actividad de alta frecuencia, como la presente en el sueño REM.</a:t>
            </a:r>
          </a:p>
          <a:p>
            <a:pPr marL="742950" lvl="1" indent="-285750" algn="l">
              <a:buFont typeface="+mj-lt"/>
              <a:buAutoNum type="arabicPeriod"/>
            </a:pPr>
            <a:endParaRPr lang="es-ES" b="0" i="0" dirty="0">
              <a:solidFill>
                <a:srgbClr val="374151"/>
              </a:solidFill>
              <a:effectLst/>
              <a:latin typeface="Söhne"/>
            </a:endParaRPr>
          </a:p>
          <a:p>
            <a:r>
              <a:rPr lang="es-ES" b="0" dirty="0">
                <a:solidFill>
                  <a:srgbClr val="0000FF"/>
                </a:solidFill>
                <a:effectLst/>
                <a:latin typeface="Courier New" panose="02070309020205020404" pitchFamily="49" charset="0"/>
              </a:rPr>
              <a:t>   - </a:t>
            </a:r>
            <a:r>
              <a:rPr lang="es-ES" b="0" dirty="0">
                <a:solidFill>
                  <a:srgbClr val="000000"/>
                </a:solidFill>
                <a:effectLst/>
                <a:latin typeface="Courier New" panose="02070309020205020404" pitchFamily="49" charset="0"/>
              </a:rPr>
              <a:t>HJORTH PARAMETERS:</a:t>
            </a:r>
          </a:p>
          <a:p>
            <a:r>
              <a:rPr lang="es-ES" b="0" dirty="0">
                <a:solidFill>
                  <a:srgbClr val="0000FF"/>
                </a:solidFill>
                <a:effectLst/>
                <a:latin typeface="Courier New" panose="02070309020205020404" pitchFamily="49" charset="0"/>
              </a:rPr>
              <a:t>        - </a:t>
            </a:r>
            <a:r>
              <a:rPr lang="es-ES" b="0" dirty="0" err="1">
                <a:solidFill>
                  <a:srgbClr val="000000"/>
                </a:solidFill>
                <a:effectLst/>
                <a:latin typeface="Courier New" panose="02070309020205020404" pitchFamily="49" charset="0"/>
              </a:rPr>
              <a:t>Activity</a:t>
            </a:r>
            <a:r>
              <a:rPr lang="es-ES" b="0" dirty="0">
                <a:solidFill>
                  <a:srgbClr val="000000"/>
                </a:solidFill>
                <a:effectLst/>
                <a:latin typeface="Courier New" panose="02070309020205020404" pitchFamily="49" charset="0"/>
              </a:rPr>
              <a:t> (Actividad): Mide la amplitud promedio de la señal.</a:t>
            </a:r>
          </a:p>
          <a:p>
            <a:r>
              <a:rPr lang="es-ES" b="0" dirty="0">
                <a:solidFill>
                  <a:srgbClr val="0000FF"/>
                </a:solidFill>
                <a:effectLst/>
                <a:latin typeface="Courier New" panose="02070309020205020404" pitchFamily="49" charset="0"/>
              </a:rPr>
              <a:t>        - </a:t>
            </a:r>
            <a:r>
              <a:rPr lang="es-ES" b="0" dirty="0" err="1">
                <a:solidFill>
                  <a:srgbClr val="000000"/>
                </a:solidFill>
                <a:effectLst/>
                <a:latin typeface="Courier New" panose="02070309020205020404" pitchFamily="49" charset="0"/>
              </a:rPr>
              <a:t>Mobility</a:t>
            </a:r>
            <a:r>
              <a:rPr lang="es-ES" b="0" dirty="0">
                <a:solidFill>
                  <a:srgbClr val="000000"/>
                </a:solidFill>
                <a:effectLst/>
                <a:latin typeface="Courier New" panose="02070309020205020404" pitchFamily="49" charset="0"/>
              </a:rPr>
              <a:t> (Movilidad): Mide la frecuencia promedio de la señal.</a:t>
            </a:r>
          </a:p>
          <a:p>
            <a:r>
              <a:rPr lang="es-ES" b="0" dirty="0">
                <a:solidFill>
                  <a:srgbClr val="0000FF"/>
                </a:solidFill>
                <a:effectLst/>
                <a:latin typeface="Courier New" panose="02070309020205020404" pitchFamily="49" charset="0"/>
              </a:rPr>
              <a:t>        - </a:t>
            </a:r>
            <a:r>
              <a:rPr lang="es-ES" b="0" dirty="0" err="1">
                <a:solidFill>
                  <a:srgbClr val="000000"/>
                </a:solidFill>
                <a:effectLst/>
                <a:latin typeface="Courier New" panose="02070309020205020404" pitchFamily="49" charset="0"/>
              </a:rPr>
              <a:t>Complexity</a:t>
            </a:r>
            <a:r>
              <a:rPr lang="es-ES" b="0" dirty="0">
                <a:solidFill>
                  <a:srgbClr val="000000"/>
                </a:solidFill>
                <a:effectLst/>
                <a:latin typeface="Courier New" panose="02070309020205020404" pitchFamily="49" charset="0"/>
              </a:rPr>
              <a:t> (Complejidad): Mide la variabilidad de la frecuencia en la señal.</a:t>
            </a:r>
          </a:p>
          <a:p>
            <a:pPr marL="742950" lvl="1" indent="-285750" algn="l">
              <a:buFont typeface="+mj-lt"/>
              <a:buAutoNum type="arabicPeriod"/>
            </a:pPr>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Relative </a:t>
            </a:r>
            <a:r>
              <a:rPr lang="es-ES" b="1" i="0" dirty="0" err="1">
                <a:solidFill>
                  <a:srgbClr val="374151"/>
                </a:solidFill>
                <a:effectLst/>
                <a:latin typeface="Söhne"/>
              </a:rPr>
              <a:t>Spectral</a:t>
            </a:r>
            <a:r>
              <a:rPr lang="es-ES" b="1" i="0" dirty="0">
                <a:solidFill>
                  <a:srgbClr val="374151"/>
                </a:solidFill>
                <a:effectLst/>
                <a:latin typeface="Söhne"/>
              </a:rPr>
              <a:t> </a:t>
            </a:r>
            <a:r>
              <a:rPr lang="es-ES" b="1" i="0" dirty="0" err="1">
                <a:solidFill>
                  <a:srgbClr val="374151"/>
                </a:solidFill>
                <a:effectLst/>
                <a:latin typeface="Söhne"/>
              </a:rPr>
              <a:t>Power</a:t>
            </a:r>
            <a:r>
              <a:rPr lang="es-ES" b="1" i="0" dirty="0">
                <a:solidFill>
                  <a:srgbClr val="374151"/>
                </a:solidFill>
                <a:effectLst/>
                <a:latin typeface="Söhne"/>
              </a:rPr>
              <a:t>:</a:t>
            </a:r>
            <a:endParaRPr lang="es-ES" b="0" i="0" dirty="0">
              <a:solidFill>
                <a:srgbClr val="374151"/>
              </a:solidFill>
              <a:effectLst/>
              <a:latin typeface="Söhne"/>
            </a:endParaRPr>
          </a:p>
          <a:p>
            <a:pPr marL="742950" lvl="1" indent="-285750" algn="l">
              <a:buFont typeface="+mj-lt"/>
              <a:buAutoNum type="arabicPeriod"/>
            </a:pPr>
            <a:r>
              <a:rPr lang="es-ES" b="1" i="0" dirty="0">
                <a:solidFill>
                  <a:srgbClr val="374151"/>
                </a:solidFill>
                <a:effectLst/>
                <a:latin typeface="Söhne"/>
              </a:rPr>
              <a:t>Relación:</a:t>
            </a:r>
            <a:r>
              <a:rPr lang="es-ES" b="0" i="0" dirty="0">
                <a:solidFill>
                  <a:srgbClr val="374151"/>
                </a:solidFill>
                <a:effectLst/>
                <a:latin typeface="Söhne"/>
              </a:rPr>
              <a:t> La distribución de la potencia espectral en diferentes bandas de frecuencia (delta, theta, </a:t>
            </a:r>
            <a:r>
              <a:rPr lang="es-ES" b="0" i="0" dirty="0" err="1">
                <a:solidFill>
                  <a:srgbClr val="374151"/>
                </a:solidFill>
                <a:effectLst/>
                <a:latin typeface="Söhne"/>
              </a:rPr>
              <a:t>alpha</a:t>
            </a:r>
            <a:r>
              <a:rPr lang="es-ES" b="0" i="0" dirty="0">
                <a:solidFill>
                  <a:srgbClr val="374151"/>
                </a:solidFill>
                <a:effectLst/>
                <a:latin typeface="Söhne"/>
              </a:rPr>
              <a:t>, beta, gamma) varía durante las distintas etapas del sueño. Por ejemplo, un aumento en la potencia delta puede indicar el sueño profundo (NREM), mientras que la actividad beta puede estar asociada al sueño REM.</a:t>
            </a:r>
          </a:p>
          <a:p>
            <a:pPr algn="l">
              <a:buFont typeface="+mj-lt"/>
              <a:buAutoNum type="arabicPeriod"/>
            </a:pPr>
            <a:r>
              <a:rPr lang="es-ES" b="1" i="0" dirty="0" err="1">
                <a:solidFill>
                  <a:srgbClr val="374151"/>
                </a:solidFill>
                <a:effectLst/>
                <a:latin typeface="Söhne"/>
              </a:rPr>
              <a:t>Slow</a:t>
            </a:r>
            <a:r>
              <a:rPr lang="es-ES" b="1" i="0" dirty="0">
                <a:solidFill>
                  <a:srgbClr val="374151"/>
                </a:solidFill>
                <a:effectLst/>
                <a:latin typeface="Söhne"/>
              </a:rPr>
              <a:t> Wave </a:t>
            </a:r>
            <a:r>
              <a:rPr lang="es-ES" b="1" i="0" dirty="0" err="1">
                <a:solidFill>
                  <a:srgbClr val="374151"/>
                </a:solidFill>
                <a:effectLst/>
                <a:latin typeface="Söhne"/>
              </a:rPr>
              <a:t>Index</a:t>
            </a:r>
            <a:r>
              <a:rPr lang="es-ES" b="1" i="0" dirty="0">
                <a:solidFill>
                  <a:srgbClr val="374151"/>
                </a:solidFill>
                <a:effectLst/>
                <a:latin typeface="Söhne"/>
              </a:rPr>
              <a:t> (SWI):</a:t>
            </a:r>
            <a:endParaRPr lang="es-ES" b="0" i="0" dirty="0">
              <a:solidFill>
                <a:srgbClr val="374151"/>
              </a:solidFill>
              <a:effectLst/>
              <a:latin typeface="Söhne"/>
            </a:endParaRPr>
          </a:p>
          <a:p>
            <a:pPr marL="742950" lvl="1" indent="-285750" algn="l">
              <a:buFont typeface="+mj-lt"/>
              <a:buAutoNum type="arabicPeriod"/>
            </a:pPr>
            <a:r>
              <a:rPr lang="es-ES" b="1" i="0" dirty="0">
                <a:solidFill>
                  <a:srgbClr val="374151"/>
                </a:solidFill>
                <a:effectLst/>
                <a:latin typeface="Söhne"/>
              </a:rPr>
              <a:t>Relación:</a:t>
            </a:r>
            <a:r>
              <a:rPr lang="es-ES" b="0" i="0" dirty="0">
                <a:solidFill>
                  <a:srgbClr val="374151"/>
                </a:solidFill>
                <a:effectLst/>
                <a:latin typeface="Söhne"/>
              </a:rPr>
              <a:t> El SWI cuantifica la presencia de ondas lentas, que son características del sueño profundo. Un mayor SWI puede indicar una proporción más alta de sueño NREM y, por lo tanto, una fase más profunda del sueño.</a:t>
            </a:r>
          </a:p>
          <a:p>
            <a:pPr algn="l">
              <a:buFont typeface="+mj-lt"/>
              <a:buAutoNum type="arabicPeriod"/>
            </a:pPr>
            <a:r>
              <a:rPr lang="es-ES" b="1" i="0" dirty="0" err="1">
                <a:solidFill>
                  <a:srgbClr val="374151"/>
                </a:solidFill>
                <a:effectLst/>
                <a:latin typeface="Söhne"/>
              </a:rPr>
              <a:t>Autoregressive</a:t>
            </a:r>
            <a:r>
              <a:rPr lang="es-ES" b="1" i="0" dirty="0">
                <a:solidFill>
                  <a:srgbClr val="374151"/>
                </a:solidFill>
                <a:effectLst/>
                <a:latin typeface="Söhne"/>
              </a:rPr>
              <a:t> </a:t>
            </a:r>
            <a:r>
              <a:rPr lang="es-ES" b="1" i="0" dirty="0" err="1">
                <a:solidFill>
                  <a:srgbClr val="374151"/>
                </a:solidFill>
                <a:effectLst/>
                <a:latin typeface="Söhne"/>
              </a:rPr>
              <a:t>Coefficients</a:t>
            </a:r>
            <a:r>
              <a:rPr lang="es-ES" b="1" i="0" dirty="0">
                <a:solidFill>
                  <a:srgbClr val="374151"/>
                </a:solidFill>
                <a:effectLst/>
                <a:latin typeface="Söhne"/>
              </a:rPr>
              <a:t> (</a:t>
            </a:r>
            <a:r>
              <a:rPr lang="es-ES" b="1" i="0" dirty="0" err="1">
                <a:solidFill>
                  <a:srgbClr val="374151"/>
                </a:solidFill>
                <a:effectLst/>
                <a:latin typeface="Söhne"/>
              </a:rPr>
              <a:t>order</a:t>
            </a:r>
            <a:r>
              <a:rPr lang="es-ES" b="1" i="0" dirty="0">
                <a:solidFill>
                  <a:srgbClr val="374151"/>
                </a:solidFill>
                <a:effectLst/>
                <a:latin typeface="Söhne"/>
              </a:rPr>
              <a:t> 3):</a:t>
            </a:r>
            <a:endParaRPr lang="es-ES" b="0" i="0" dirty="0">
              <a:solidFill>
                <a:srgbClr val="374151"/>
              </a:solidFill>
              <a:effectLst/>
              <a:latin typeface="Söhne"/>
            </a:endParaRPr>
          </a:p>
          <a:p>
            <a:pPr marL="742950" lvl="1" indent="-285750" algn="l">
              <a:buFont typeface="+mj-lt"/>
              <a:buAutoNum type="arabicPeriod"/>
            </a:pPr>
            <a:r>
              <a:rPr lang="es-ES" b="1" i="0" dirty="0">
                <a:solidFill>
                  <a:srgbClr val="374151"/>
                </a:solidFill>
                <a:effectLst/>
                <a:latin typeface="Söhne"/>
              </a:rPr>
              <a:t>Relación:</a:t>
            </a:r>
            <a:r>
              <a:rPr lang="es-ES" b="0" i="0" dirty="0">
                <a:solidFill>
                  <a:srgbClr val="374151"/>
                </a:solidFill>
                <a:effectLst/>
                <a:latin typeface="Söhne"/>
              </a:rPr>
              <a:t> Estos coeficientes pueden caracterizar la dinámica temporal de las señales EEG. Cambios en estos coeficientes pueden indicar variaciones en la actividad cerebral asociadas con diferentes etapas del sueño.</a:t>
            </a:r>
          </a:p>
          <a:p>
            <a:pPr algn="l">
              <a:buFont typeface="+mj-lt"/>
              <a:buAutoNum type="arabicPeriod"/>
            </a:pPr>
            <a:r>
              <a:rPr lang="es-ES" b="1" i="0" dirty="0">
                <a:solidFill>
                  <a:srgbClr val="374151"/>
                </a:solidFill>
                <a:effectLst/>
                <a:latin typeface="Söhne"/>
              </a:rPr>
              <a:t>Percentiles (25, 50, 75), </a:t>
            </a:r>
            <a:r>
              <a:rPr lang="es-ES" b="1" i="0" dirty="0" err="1">
                <a:solidFill>
                  <a:srgbClr val="374151"/>
                </a:solidFill>
                <a:effectLst/>
                <a:latin typeface="Söhne"/>
              </a:rPr>
              <a:t>Skewness</a:t>
            </a:r>
            <a:r>
              <a:rPr lang="es-ES" b="1" i="0" dirty="0">
                <a:solidFill>
                  <a:srgbClr val="374151"/>
                </a:solidFill>
                <a:effectLst/>
                <a:latin typeface="Söhne"/>
              </a:rPr>
              <a:t>, </a:t>
            </a:r>
            <a:r>
              <a:rPr lang="es-ES" b="1" i="0" dirty="0" err="1">
                <a:solidFill>
                  <a:srgbClr val="374151"/>
                </a:solidFill>
                <a:effectLst/>
                <a:latin typeface="Söhne"/>
              </a:rPr>
              <a:t>Kurtosis</a:t>
            </a:r>
            <a:r>
              <a:rPr lang="es-ES" b="1" i="0" dirty="0">
                <a:solidFill>
                  <a:srgbClr val="374151"/>
                </a:solidFill>
                <a:effectLst/>
                <a:latin typeface="Söhne"/>
              </a:rPr>
              <a:t>:</a:t>
            </a:r>
            <a:endParaRPr lang="es-ES" b="0" i="0" dirty="0">
              <a:solidFill>
                <a:srgbClr val="374151"/>
              </a:solidFill>
              <a:effectLst/>
              <a:latin typeface="Söhne"/>
            </a:endParaRPr>
          </a:p>
          <a:p>
            <a:pPr marL="742950" lvl="1" indent="-285750" algn="l">
              <a:buFont typeface="+mj-lt"/>
              <a:buAutoNum type="arabicPeriod"/>
            </a:pPr>
            <a:r>
              <a:rPr lang="es-ES" b="1" i="0" dirty="0">
                <a:solidFill>
                  <a:srgbClr val="374151"/>
                </a:solidFill>
                <a:effectLst/>
                <a:latin typeface="Söhne"/>
              </a:rPr>
              <a:t>Relación:</a:t>
            </a:r>
            <a:r>
              <a:rPr lang="es-ES" b="0" i="0" dirty="0">
                <a:solidFill>
                  <a:srgbClr val="374151"/>
                </a:solidFill>
                <a:effectLst/>
                <a:latin typeface="Söhne"/>
              </a:rPr>
              <a:t> Estas estadísticas resumen la distribución de los datos en las señales EEG y EOG. Pueden indicar la presencia de eventos anómalos o cambios en la forma de onda durante las etapas del sueño.</a:t>
            </a:r>
          </a:p>
          <a:p>
            <a:pPr algn="l">
              <a:buFont typeface="+mj-lt"/>
              <a:buAutoNum type="arabicPeriod"/>
            </a:pPr>
            <a:r>
              <a:rPr lang="es-ES" b="1" i="0" dirty="0">
                <a:solidFill>
                  <a:srgbClr val="374151"/>
                </a:solidFill>
                <a:effectLst/>
                <a:latin typeface="Söhne"/>
              </a:rPr>
              <a:t>EOG channels - </a:t>
            </a:r>
            <a:r>
              <a:rPr lang="es-ES" b="1" i="0" dirty="0" err="1">
                <a:solidFill>
                  <a:srgbClr val="374151"/>
                </a:solidFill>
                <a:effectLst/>
                <a:latin typeface="Söhne"/>
              </a:rPr>
              <a:t>Peak</a:t>
            </a:r>
            <a:r>
              <a:rPr lang="es-ES" b="1" i="0" dirty="0">
                <a:solidFill>
                  <a:srgbClr val="374151"/>
                </a:solidFill>
                <a:effectLst/>
                <a:latin typeface="Söhne"/>
              </a:rPr>
              <a:t> </a:t>
            </a:r>
            <a:r>
              <a:rPr lang="es-ES" b="1" i="0" dirty="0" err="1">
                <a:solidFill>
                  <a:srgbClr val="374151"/>
                </a:solidFill>
                <a:effectLst/>
                <a:latin typeface="Söhne"/>
              </a:rPr>
              <a:t>to</a:t>
            </a:r>
            <a:r>
              <a:rPr lang="es-ES" b="1" i="0" dirty="0">
                <a:solidFill>
                  <a:srgbClr val="374151"/>
                </a:solidFill>
                <a:effectLst/>
                <a:latin typeface="Söhne"/>
              </a:rPr>
              <a:t> </a:t>
            </a:r>
            <a:r>
              <a:rPr lang="es-ES" b="1" i="0" dirty="0" err="1">
                <a:solidFill>
                  <a:srgbClr val="374151"/>
                </a:solidFill>
                <a:effectLst/>
                <a:latin typeface="Söhne"/>
              </a:rPr>
              <a:t>Peak</a:t>
            </a:r>
            <a:r>
              <a:rPr lang="es-ES" b="1" i="0" dirty="0">
                <a:solidFill>
                  <a:srgbClr val="374151"/>
                </a:solidFill>
                <a:effectLst/>
                <a:latin typeface="Söhne"/>
              </a:rPr>
              <a:t> </a:t>
            </a:r>
            <a:r>
              <a:rPr lang="es-ES" b="1" i="0" dirty="0" err="1">
                <a:solidFill>
                  <a:srgbClr val="374151"/>
                </a:solidFill>
                <a:effectLst/>
                <a:latin typeface="Söhne"/>
              </a:rPr>
              <a:t>Amplitude</a:t>
            </a:r>
            <a:r>
              <a:rPr lang="es-ES" b="1" i="0" dirty="0">
                <a:solidFill>
                  <a:srgbClr val="374151"/>
                </a:solidFill>
                <a:effectLst/>
                <a:latin typeface="Söhne"/>
              </a:rPr>
              <a:t>:</a:t>
            </a:r>
            <a:endParaRPr lang="es-ES" b="0" i="0" dirty="0">
              <a:solidFill>
                <a:srgbClr val="374151"/>
              </a:solidFill>
              <a:effectLst/>
              <a:latin typeface="Söhne"/>
            </a:endParaRPr>
          </a:p>
          <a:p>
            <a:pPr marL="742950" lvl="1" indent="-285750" algn="l">
              <a:buFont typeface="+mj-lt"/>
              <a:buAutoNum type="arabicPeriod"/>
            </a:pPr>
            <a:r>
              <a:rPr lang="es-ES" b="1" i="0" dirty="0">
                <a:solidFill>
                  <a:srgbClr val="374151"/>
                </a:solidFill>
                <a:effectLst/>
                <a:latin typeface="Söhne"/>
              </a:rPr>
              <a:t>Relación:</a:t>
            </a:r>
            <a:r>
              <a:rPr lang="es-ES" b="0" i="0" dirty="0">
                <a:solidFill>
                  <a:srgbClr val="374151"/>
                </a:solidFill>
                <a:effectLst/>
                <a:latin typeface="Söhne"/>
              </a:rPr>
              <a:t> La amplitud pico a pico en las señales EOG puede variar durante diferentes fases del sueño. Por ejemplo, mayores amplitudes pueden indicar movimientos oculares rápidos característicos del sueño REM.</a:t>
            </a:r>
          </a:p>
          <a:p>
            <a:pPr algn="l">
              <a:buFont typeface="+mj-lt"/>
              <a:buAutoNum type="arabicPeriod"/>
            </a:pPr>
            <a:r>
              <a:rPr lang="es-ES" b="1" i="0" dirty="0">
                <a:solidFill>
                  <a:srgbClr val="374151"/>
                </a:solidFill>
                <a:effectLst/>
                <a:latin typeface="Söhne"/>
              </a:rPr>
              <a:t>EEG y </a:t>
            </a:r>
            <a:r>
              <a:rPr lang="es-ES" b="1" i="0" dirty="0" err="1">
                <a:solidFill>
                  <a:srgbClr val="374151"/>
                </a:solidFill>
                <a:effectLst/>
                <a:latin typeface="Söhne"/>
              </a:rPr>
              <a:t>Each</a:t>
            </a:r>
            <a:r>
              <a:rPr lang="es-ES" b="1" i="0" dirty="0">
                <a:solidFill>
                  <a:srgbClr val="374151"/>
                </a:solidFill>
                <a:effectLst/>
                <a:latin typeface="Söhne"/>
              </a:rPr>
              <a:t> </a:t>
            </a:r>
            <a:r>
              <a:rPr lang="es-ES" b="1" i="0" dirty="0" err="1">
                <a:solidFill>
                  <a:srgbClr val="374151"/>
                </a:solidFill>
                <a:effectLst/>
                <a:latin typeface="Söhne"/>
              </a:rPr>
              <a:t>sub-band</a:t>
            </a:r>
            <a:r>
              <a:rPr lang="es-ES" b="1" i="0" dirty="0">
                <a:solidFill>
                  <a:srgbClr val="374151"/>
                </a:solidFill>
                <a:effectLst/>
                <a:latin typeface="Söhne"/>
              </a:rPr>
              <a:t> - MODWT-</a:t>
            </a:r>
            <a:r>
              <a:rPr lang="es-ES" b="1" i="0" dirty="0" err="1">
                <a:solidFill>
                  <a:srgbClr val="374151"/>
                </a:solidFill>
                <a:effectLst/>
                <a:latin typeface="Söhne"/>
              </a:rPr>
              <a:t>based</a:t>
            </a:r>
            <a:r>
              <a:rPr lang="es-ES" b="1" i="0" dirty="0">
                <a:solidFill>
                  <a:srgbClr val="374151"/>
                </a:solidFill>
                <a:effectLst/>
                <a:latin typeface="Söhne"/>
              </a:rPr>
              <a:t> Features: Energy, </a:t>
            </a:r>
            <a:r>
              <a:rPr lang="es-ES" b="1" i="0" dirty="0" err="1">
                <a:solidFill>
                  <a:srgbClr val="374151"/>
                </a:solidFill>
                <a:effectLst/>
                <a:latin typeface="Söhne"/>
              </a:rPr>
              <a:t>Percentage</a:t>
            </a:r>
            <a:r>
              <a:rPr lang="es-ES" b="1" i="0" dirty="0">
                <a:solidFill>
                  <a:srgbClr val="374151"/>
                </a:solidFill>
                <a:effectLst/>
                <a:latin typeface="Söhne"/>
              </a:rPr>
              <a:t> of Energy, Mean and Standard </a:t>
            </a:r>
            <a:r>
              <a:rPr lang="es-ES" b="1" i="0" dirty="0" err="1">
                <a:solidFill>
                  <a:srgbClr val="374151"/>
                </a:solidFill>
                <a:effectLst/>
                <a:latin typeface="Söhne"/>
              </a:rPr>
              <a:t>deviation</a:t>
            </a:r>
            <a:r>
              <a:rPr lang="es-ES" b="1" i="0" dirty="0">
                <a:solidFill>
                  <a:srgbClr val="374151"/>
                </a:solidFill>
                <a:effectLst/>
                <a:latin typeface="Söhne"/>
              </a:rPr>
              <a:t> of </a:t>
            </a:r>
            <a:r>
              <a:rPr lang="es-ES" b="1" i="0" dirty="0" err="1">
                <a:solidFill>
                  <a:srgbClr val="374151"/>
                </a:solidFill>
                <a:effectLst/>
                <a:latin typeface="Söhne"/>
              </a:rPr>
              <a:t>each</a:t>
            </a:r>
            <a:r>
              <a:rPr lang="es-ES" b="1" i="0" dirty="0">
                <a:solidFill>
                  <a:srgbClr val="374151"/>
                </a:solidFill>
                <a:effectLst/>
                <a:latin typeface="Söhne"/>
              </a:rPr>
              <a:t> </a:t>
            </a:r>
            <a:r>
              <a:rPr lang="es-ES" b="1" i="0" dirty="0" err="1">
                <a:solidFill>
                  <a:srgbClr val="374151"/>
                </a:solidFill>
                <a:effectLst/>
                <a:latin typeface="Söhne"/>
              </a:rPr>
              <a:t>sub-band</a:t>
            </a:r>
            <a:r>
              <a:rPr lang="es-ES" b="1" i="0" dirty="0">
                <a:solidFill>
                  <a:srgbClr val="374151"/>
                </a:solidFill>
                <a:effectLst/>
                <a:latin typeface="Söhne"/>
              </a:rPr>
              <a:t>:</a:t>
            </a:r>
            <a:endParaRPr lang="es-ES" b="0" i="0" dirty="0">
              <a:solidFill>
                <a:srgbClr val="374151"/>
              </a:solidFill>
              <a:effectLst/>
              <a:latin typeface="Söhne"/>
            </a:endParaRPr>
          </a:p>
          <a:p>
            <a:pPr marL="742950" lvl="1" indent="-285750" algn="l">
              <a:buFont typeface="+mj-lt"/>
              <a:buAutoNum type="arabicPeriod"/>
            </a:pPr>
            <a:r>
              <a:rPr lang="es-ES" b="1" i="0" dirty="0">
                <a:solidFill>
                  <a:srgbClr val="374151"/>
                </a:solidFill>
                <a:effectLst/>
                <a:latin typeface="Söhne"/>
              </a:rPr>
              <a:t>Relación:</a:t>
            </a:r>
            <a:r>
              <a:rPr lang="es-ES" b="0" i="0" dirty="0">
                <a:solidFill>
                  <a:srgbClr val="374151"/>
                </a:solidFill>
                <a:effectLst/>
                <a:latin typeface="Söhne"/>
              </a:rPr>
              <a:t> El análisis en </a:t>
            </a:r>
            <a:r>
              <a:rPr lang="es-ES" b="0" i="0" dirty="0" err="1">
                <a:solidFill>
                  <a:srgbClr val="374151"/>
                </a:solidFill>
                <a:effectLst/>
                <a:latin typeface="Söhne"/>
              </a:rPr>
              <a:t>sub-bandas</a:t>
            </a:r>
            <a:r>
              <a:rPr lang="es-ES" b="0" i="0" dirty="0">
                <a:solidFill>
                  <a:srgbClr val="374151"/>
                </a:solidFill>
                <a:effectLst/>
                <a:latin typeface="Söhne"/>
              </a:rPr>
              <a:t> (por ejemplo, delta, theta, </a:t>
            </a:r>
            <a:r>
              <a:rPr lang="es-ES" b="0" i="0" dirty="0" err="1">
                <a:solidFill>
                  <a:srgbClr val="374151"/>
                </a:solidFill>
                <a:effectLst/>
                <a:latin typeface="Söhne"/>
              </a:rPr>
              <a:t>alpha</a:t>
            </a:r>
            <a:r>
              <a:rPr lang="es-ES" b="0" i="0" dirty="0">
                <a:solidFill>
                  <a:srgbClr val="374151"/>
                </a:solidFill>
                <a:effectLst/>
                <a:latin typeface="Söhne"/>
              </a:rPr>
              <a:t>) proporciona detalles sobre la distribución de energía en diferentes frecuencias. Cambios en estas características pueden reflejar la transición entre las etapas del sueño, ya que las frecuencias predominantes varían.</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15</a:t>
            </a:fld>
            <a:endParaRPr lang="es-CO" dirty="0"/>
          </a:p>
        </p:txBody>
      </p:sp>
    </p:spTree>
    <p:extLst>
      <p:ext uri="{BB962C8B-B14F-4D97-AF65-F5344CB8AC3E}">
        <p14:creationId xmlns:p14="http://schemas.microsoft.com/office/powerpoint/2010/main" val="243287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l"/>
            <a:r>
              <a:rPr lang="es-ES" b="0" i="0" dirty="0">
                <a:solidFill>
                  <a:srgbClr val="212121"/>
                </a:solidFill>
                <a:effectLst/>
                <a:latin typeface="Roboto" panose="02000000000000000000" pitchFamily="2" charset="0"/>
              </a:rPr>
              <a:t>DE MOMENTO LO PODEMOS HACER CON </a:t>
            </a:r>
            <a:r>
              <a:rPr lang="es-ES" b="1" i="0" dirty="0" err="1">
                <a:solidFill>
                  <a:srgbClr val="212121"/>
                </a:solidFill>
                <a:effectLst/>
                <a:latin typeface="Roboto" panose="02000000000000000000" pitchFamily="2" charset="0"/>
              </a:rPr>
              <a:t>sklearn.decomposition</a:t>
            </a:r>
            <a:r>
              <a:rPr lang="es-ES" b="1" i="0" dirty="0">
                <a:solidFill>
                  <a:srgbClr val="212121"/>
                </a:solidFill>
                <a:effectLst/>
                <a:latin typeface="Roboto" panose="02000000000000000000" pitchFamily="2" charset="0"/>
              </a:rPr>
              <a:t> </a:t>
            </a:r>
            <a:r>
              <a:rPr lang="es-ES" b="1" i="0" dirty="0" err="1">
                <a:solidFill>
                  <a:srgbClr val="212121"/>
                </a:solidFill>
                <a:effectLst/>
                <a:latin typeface="Roboto" panose="02000000000000000000" pitchFamily="2" charset="0"/>
              </a:rPr>
              <a:t>import</a:t>
            </a:r>
            <a:r>
              <a:rPr lang="es-ES" b="1" i="0" dirty="0">
                <a:solidFill>
                  <a:srgbClr val="212121"/>
                </a:solidFill>
                <a:effectLst/>
                <a:latin typeface="Roboto" panose="02000000000000000000" pitchFamily="2" charset="0"/>
              </a:rPr>
              <a:t> </a:t>
            </a:r>
            <a:r>
              <a:rPr lang="es-ES" b="1" i="0" dirty="0" err="1">
                <a:solidFill>
                  <a:srgbClr val="212121"/>
                </a:solidFill>
                <a:effectLst/>
                <a:latin typeface="Roboto" panose="02000000000000000000" pitchFamily="2" charset="0"/>
              </a:rPr>
              <a:t>FastICA</a:t>
            </a:r>
            <a:r>
              <a:rPr lang="es-ES" b="1" i="0" dirty="0">
                <a:solidFill>
                  <a:srgbClr val="212121"/>
                </a:solidFill>
                <a:effectLst/>
                <a:latin typeface="Roboto" panose="02000000000000000000" pitchFamily="2" charset="0"/>
              </a:rPr>
              <a:t>, PCA</a:t>
            </a:r>
            <a:r>
              <a:rPr lang="es-ES" b="0" i="0" dirty="0">
                <a:solidFill>
                  <a:srgbClr val="212121"/>
                </a:solidFill>
                <a:effectLst/>
                <a:latin typeface="Roboto" panose="02000000000000000000" pitchFamily="2" charset="0"/>
              </a:rPr>
              <a:t>. PERO </a:t>
            </a:r>
            <a:r>
              <a:rPr lang="es-ES" b="1" i="0" dirty="0">
                <a:solidFill>
                  <a:srgbClr val="212121"/>
                </a:solidFill>
                <a:effectLst/>
                <a:latin typeface="Roboto" panose="02000000000000000000" pitchFamily="2" charset="0"/>
              </a:rPr>
              <a:t>SOLO HE LLEGADO HA REPRESENTARLO DE FORMA GRÁFICA.</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16</a:t>
            </a:fld>
            <a:endParaRPr lang="es-CO" dirty="0"/>
          </a:p>
        </p:txBody>
      </p:sp>
    </p:spTree>
    <p:extLst>
      <p:ext uri="{BB962C8B-B14F-4D97-AF65-F5344CB8AC3E}">
        <p14:creationId xmlns:p14="http://schemas.microsoft.com/office/powerpoint/2010/main" val="3655828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32500" lnSpcReduction="20000"/>
          </a:bodyPr>
          <a:lstStyle/>
          <a:p>
            <a:pPr algn="l"/>
            <a:r>
              <a:rPr lang="es-ES" b="0" i="0" dirty="0">
                <a:solidFill>
                  <a:srgbClr val="212121"/>
                </a:solidFill>
                <a:effectLst/>
                <a:latin typeface="Roboto" panose="02000000000000000000" pitchFamily="2" charset="0"/>
              </a:rPr>
              <a:t> </a:t>
            </a:r>
            <a:endParaRPr lang="es-ES" b="1" i="0" dirty="0">
              <a:solidFill>
                <a:srgbClr val="212121"/>
              </a:solidFill>
              <a:effectLst/>
              <a:latin typeface="Roboto" panose="02000000000000000000" pitchFamily="2" charset="0"/>
            </a:endParaRPr>
          </a:p>
          <a:p>
            <a:r>
              <a:rPr lang="es-ES" b="1" dirty="0" err="1">
                <a:effectLst/>
              </a:rPr>
              <a:t>nombre_eeg</a:t>
            </a:r>
            <a:r>
              <a:rPr lang="es-ES" b="1" dirty="0">
                <a:effectLst/>
              </a:rPr>
              <a:t>:_ </a:t>
            </a:r>
            <a:r>
              <a:rPr lang="es-ES" dirty="0">
                <a:effectLst/>
              </a:rPr>
              <a:t>El nombre del canal EEG en raw. Preferiblemente un </a:t>
            </a:r>
            <a:r>
              <a:rPr lang="es-ES" b="1" dirty="0">
                <a:effectLst/>
              </a:rPr>
              <a:t>electrodo central referenciado</a:t>
            </a:r>
            <a:r>
              <a:rPr lang="es-ES" dirty="0">
                <a:effectLst/>
              </a:rPr>
              <a:t> ya sea a los mastoides (C4-M1, C3-M2) o al electrodo </a:t>
            </a:r>
            <a:r>
              <a:rPr lang="es-ES" dirty="0" err="1">
                <a:effectLst/>
              </a:rPr>
              <a:t>Fpz</a:t>
            </a:r>
            <a:r>
              <a:rPr lang="es-ES" dirty="0">
                <a:effectLst/>
              </a:rPr>
              <a:t> (C4-Fpz). Se supone que </a:t>
            </a:r>
            <a:r>
              <a:rPr lang="es-ES" b="1" dirty="0">
                <a:effectLst/>
              </a:rPr>
              <a:t>los datos están en voltios (valor predeterminado de MNE) y se convertirán a </a:t>
            </a:r>
            <a:r>
              <a:rPr lang="es-ES" b="1" dirty="0" err="1">
                <a:effectLst/>
              </a:rPr>
              <a:t>uV</a:t>
            </a:r>
            <a:r>
              <a:rPr lang="es-ES" dirty="0">
                <a:effectLst/>
              </a:rPr>
              <a:t>.</a:t>
            </a:r>
          </a:p>
          <a:p>
            <a:r>
              <a:rPr lang="es-ES" b="1" dirty="0" err="1">
                <a:effectLst/>
              </a:rPr>
              <a:t>eog_name</a:t>
            </a:r>
            <a:r>
              <a:rPr lang="es-ES" b="1" dirty="0">
                <a:effectLst/>
              </a:rPr>
              <a:t> </a:t>
            </a:r>
            <a:r>
              <a:rPr lang="es-ES" i="1" dirty="0">
                <a:effectLst/>
              </a:rPr>
              <a:t> </a:t>
            </a:r>
            <a:r>
              <a:rPr lang="es-ES" dirty="0">
                <a:effectLst/>
              </a:rPr>
              <a:t>El nombre del canal EOG en raw. Preferiblemente, el </a:t>
            </a:r>
            <a:r>
              <a:rPr lang="es-ES" b="1" dirty="0">
                <a:effectLst/>
              </a:rPr>
              <a:t>canal LOC izquierdo </a:t>
            </a:r>
            <a:r>
              <a:rPr lang="es-ES" dirty="0">
                <a:effectLst/>
              </a:rPr>
              <a:t>hace referencia a la mastoides (por ejemplo, E1-M2) o </a:t>
            </a:r>
            <a:r>
              <a:rPr lang="es-ES" dirty="0" err="1">
                <a:effectLst/>
              </a:rPr>
              <a:t>Fpz</a:t>
            </a:r>
            <a:r>
              <a:rPr lang="es-ES" dirty="0">
                <a:effectLst/>
              </a:rPr>
              <a:t>.  </a:t>
            </a:r>
          </a:p>
          <a:p>
            <a:r>
              <a:rPr lang="es-ES" b="1" dirty="0" err="1">
                <a:effectLst/>
              </a:rPr>
              <a:t>emg_name</a:t>
            </a:r>
            <a:r>
              <a:rPr lang="es-ES" b="1" dirty="0">
                <a:effectLst/>
              </a:rPr>
              <a:t> </a:t>
            </a:r>
            <a:r>
              <a:rPr lang="es-ES" i="1" dirty="0">
                <a:effectLst/>
              </a:rPr>
              <a:t> </a:t>
            </a:r>
            <a:r>
              <a:rPr lang="es-ES" dirty="0">
                <a:effectLst/>
              </a:rPr>
              <a:t>nombre del canal EMG en raw. Preferiblemente un </a:t>
            </a:r>
            <a:r>
              <a:rPr lang="es-ES" b="1" dirty="0">
                <a:effectLst/>
              </a:rPr>
              <a:t>electrodo de mentón</a:t>
            </a:r>
            <a:r>
              <a:rPr lang="es-ES" dirty="0">
                <a:effectLst/>
              </a:rPr>
              <a:t>.  </a:t>
            </a:r>
          </a:p>
          <a:p>
            <a:endParaRPr lang="es-ES" dirty="0">
              <a:effectLst/>
            </a:endParaRPr>
          </a:p>
          <a:p>
            <a:pPr algn="l"/>
            <a:r>
              <a:rPr lang="es-ES" b="1" i="0" dirty="0">
                <a:solidFill>
                  <a:srgbClr val="374151"/>
                </a:solidFill>
                <a:effectLst/>
                <a:latin typeface="Söhne"/>
              </a:rPr>
              <a:t>Título: Características de EEG para Análisis del Sueño</a:t>
            </a:r>
            <a:endParaRPr lang="es-ES" b="0" i="0" dirty="0">
              <a:solidFill>
                <a:srgbClr val="374151"/>
              </a:solidFill>
              <a:effectLst/>
              <a:latin typeface="Söhne"/>
            </a:endParaRPr>
          </a:p>
          <a:p>
            <a:pPr algn="l"/>
            <a:r>
              <a:rPr lang="es-ES" b="0" i="0" dirty="0">
                <a:solidFill>
                  <a:srgbClr val="374151"/>
                </a:solidFill>
                <a:effectLst/>
                <a:latin typeface="Söhne"/>
              </a:rPr>
              <a:t>Esta tabla contiene diversas características extraídas de señales de EEG para el análisis del sueño. Algunas de las características clave incluyen:</a:t>
            </a:r>
          </a:p>
          <a:p>
            <a:pPr algn="l">
              <a:buFont typeface="+mj-lt"/>
              <a:buAutoNum type="arabicPeriod"/>
            </a:pPr>
            <a:r>
              <a:rPr lang="es-ES" b="1" i="0" dirty="0">
                <a:solidFill>
                  <a:srgbClr val="374151"/>
                </a:solidFill>
                <a:effectLst/>
                <a:latin typeface="Söhne"/>
              </a:rPr>
              <a:t>Potencia Absoluta en Bandas de Frecuencia (</a:t>
            </a:r>
            <a:r>
              <a:rPr lang="es-ES" b="1" i="0" dirty="0" err="1">
                <a:solidFill>
                  <a:srgbClr val="374151"/>
                </a:solidFill>
                <a:effectLst/>
                <a:latin typeface="Söhne"/>
              </a:rPr>
              <a:t>e.g</a:t>
            </a:r>
            <a:r>
              <a:rPr lang="es-ES" b="1" i="0" dirty="0">
                <a:solidFill>
                  <a:srgbClr val="374151"/>
                </a:solidFill>
                <a:effectLst/>
                <a:latin typeface="Söhne"/>
              </a:rPr>
              <a:t>., </a:t>
            </a:r>
            <a:r>
              <a:rPr lang="es-ES" b="1" i="0" dirty="0" err="1">
                <a:solidFill>
                  <a:srgbClr val="374151"/>
                </a:solidFill>
                <a:effectLst/>
                <a:latin typeface="Söhne"/>
              </a:rPr>
              <a:t>eeg_abspow</a:t>
            </a:r>
            <a:r>
              <a:rPr lang="es-ES" b="1" i="0" dirty="0">
                <a:solidFill>
                  <a:srgbClr val="374151"/>
                </a:solidFill>
                <a:effectLst/>
                <a:latin typeface="Söhne"/>
              </a:rPr>
              <a:t>):</a:t>
            </a:r>
            <a:endParaRPr lang="es-ES" b="0" i="0" dirty="0">
              <a:solidFill>
                <a:srgbClr val="374151"/>
              </a:solidFill>
              <a:effectLst/>
              <a:latin typeface="Söhne"/>
            </a:endParaRPr>
          </a:p>
          <a:p>
            <a:pPr marL="742950" lvl="1" indent="-285750" algn="l">
              <a:buFont typeface="+mj-lt"/>
              <a:buAutoNum type="arabicPeriod"/>
            </a:pPr>
            <a:r>
              <a:rPr lang="es-ES" b="0" i="0" dirty="0">
                <a:solidFill>
                  <a:srgbClr val="374151"/>
                </a:solidFill>
                <a:effectLst/>
                <a:latin typeface="Söhne"/>
              </a:rPr>
              <a:t>Proporciona información sobre la actividad en diferentes frecuencias (delta, theta, </a:t>
            </a:r>
            <a:r>
              <a:rPr lang="es-ES" b="0" i="0" dirty="0" err="1">
                <a:solidFill>
                  <a:srgbClr val="374151"/>
                </a:solidFill>
                <a:effectLst/>
                <a:latin typeface="Söhne"/>
              </a:rPr>
              <a:t>alpha</a:t>
            </a:r>
            <a:r>
              <a:rPr lang="es-ES" b="0" i="0" dirty="0">
                <a:solidFill>
                  <a:srgbClr val="374151"/>
                </a:solidFill>
                <a:effectLst/>
                <a:latin typeface="Söhne"/>
              </a:rPr>
              <a:t>, beta, gamma).</a:t>
            </a:r>
          </a:p>
          <a:p>
            <a:pPr marL="742950" lvl="1" indent="-285750" algn="l">
              <a:buFont typeface="+mj-lt"/>
              <a:buAutoNum type="arabicPeriod"/>
            </a:pPr>
            <a:r>
              <a:rPr lang="es-ES" b="0" i="0" dirty="0">
                <a:solidFill>
                  <a:srgbClr val="374151"/>
                </a:solidFill>
                <a:effectLst/>
                <a:latin typeface="Söhne"/>
              </a:rPr>
              <a:t>Permite la caracterización de las etapas del sueño basada en patrones de actividad cerebral.</a:t>
            </a:r>
          </a:p>
          <a:p>
            <a:pPr algn="l">
              <a:buFont typeface="+mj-lt"/>
              <a:buAutoNum type="arabicPeriod"/>
            </a:pPr>
            <a:r>
              <a:rPr lang="es-ES" b="1" i="0" dirty="0">
                <a:solidFill>
                  <a:srgbClr val="374151"/>
                </a:solidFill>
                <a:effectLst/>
                <a:latin typeface="Söhne"/>
              </a:rPr>
              <a:t>Detección de Espigas y Ondas Lentas:</a:t>
            </a:r>
            <a:endParaRPr lang="es-ES" b="0" i="0" dirty="0">
              <a:solidFill>
                <a:srgbClr val="374151"/>
              </a:solidFill>
              <a:effectLst/>
              <a:latin typeface="Söhne"/>
            </a:endParaRPr>
          </a:p>
          <a:p>
            <a:pPr marL="742950" lvl="1" indent="-285750" algn="l">
              <a:buFont typeface="+mj-lt"/>
              <a:buAutoNum type="arabicPeriod"/>
            </a:pPr>
            <a:r>
              <a:rPr lang="es-ES" b="0" i="0" dirty="0">
                <a:solidFill>
                  <a:srgbClr val="374151"/>
                </a:solidFill>
                <a:effectLst/>
                <a:latin typeface="Söhne"/>
              </a:rPr>
              <a:t>Características como la densidad de espigas y la detección de ondas lentas ayudan a identificar patrones de sueño ligero y profundo.</a:t>
            </a:r>
          </a:p>
          <a:p>
            <a:pPr marL="742950" lvl="1" indent="-285750" algn="l">
              <a:buFont typeface="+mj-lt"/>
              <a:buAutoNum type="arabicPeriod"/>
            </a:pPr>
            <a:r>
              <a:rPr lang="es-ES" b="0" i="0" dirty="0">
                <a:solidFill>
                  <a:srgbClr val="374151"/>
                </a:solidFill>
                <a:effectLst/>
                <a:latin typeface="Söhne"/>
              </a:rPr>
              <a:t>Valioso para distinguir entre etapas del sueño y evaluar la calidad del sueño.</a:t>
            </a:r>
          </a:p>
          <a:p>
            <a:pPr algn="l">
              <a:buFont typeface="+mj-lt"/>
              <a:buAutoNum type="arabicPeriod"/>
            </a:pPr>
            <a:r>
              <a:rPr lang="es-ES" b="1" i="0" dirty="0">
                <a:solidFill>
                  <a:srgbClr val="374151"/>
                </a:solidFill>
                <a:effectLst/>
                <a:latin typeface="Söhne"/>
              </a:rPr>
              <a:t>Análisis de Variabilidad de la Frecuencia Cardíaca (HRV):</a:t>
            </a:r>
            <a:endParaRPr lang="es-ES" b="0" i="0" dirty="0">
              <a:solidFill>
                <a:srgbClr val="374151"/>
              </a:solidFill>
              <a:effectLst/>
              <a:latin typeface="Söhne"/>
            </a:endParaRPr>
          </a:p>
          <a:p>
            <a:pPr marL="742950" lvl="1" indent="-285750" algn="l">
              <a:buFont typeface="+mj-lt"/>
              <a:buAutoNum type="arabicPeriod"/>
            </a:pPr>
            <a:r>
              <a:rPr lang="es-ES" b="0" i="0" dirty="0">
                <a:solidFill>
                  <a:srgbClr val="374151"/>
                </a:solidFill>
                <a:effectLst/>
                <a:latin typeface="Söhne"/>
              </a:rPr>
              <a:t>Evaluación de la variabilidad cardíaca para distinguir sueño REM y NREM, identificar activación del sistema nervioso autónomo y evaluar la calidad del sueño.</a:t>
            </a:r>
          </a:p>
          <a:p>
            <a:pPr algn="l">
              <a:buFont typeface="+mj-lt"/>
              <a:buAutoNum type="arabicPeriod"/>
            </a:pPr>
            <a:r>
              <a:rPr lang="es-ES" b="1" i="0" dirty="0">
                <a:solidFill>
                  <a:srgbClr val="374151"/>
                </a:solidFill>
                <a:effectLst/>
                <a:latin typeface="Söhne"/>
              </a:rPr>
              <a:t>Acoplamiento entre EEG y HRV, SO-sigma, y Características No Lineales:</a:t>
            </a:r>
            <a:endParaRPr lang="es-ES" b="0" i="0" dirty="0">
              <a:solidFill>
                <a:srgbClr val="374151"/>
              </a:solidFill>
              <a:effectLst/>
              <a:latin typeface="Söhne"/>
            </a:endParaRPr>
          </a:p>
          <a:p>
            <a:pPr marL="742950" lvl="1" indent="-285750" algn="l">
              <a:buFont typeface="+mj-lt"/>
              <a:buAutoNum type="arabicPeriod"/>
            </a:pPr>
            <a:r>
              <a:rPr lang="es-ES" b="0" i="0" dirty="0">
                <a:solidFill>
                  <a:srgbClr val="374151"/>
                </a:solidFill>
                <a:effectLst/>
                <a:latin typeface="Söhne"/>
              </a:rPr>
              <a:t>Ofrecen información detallada sobre la interacción entre el sistema nervioso central y autónomo, transiciones entre etapas del sueño, y patrones no convencionales en las señales EEG.</a:t>
            </a:r>
          </a:p>
          <a:p>
            <a:pPr algn="l">
              <a:buFont typeface="+mj-lt"/>
              <a:buAutoNum type="arabicPeriod"/>
            </a:pPr>
            <a:r>
              <a:rPr lang="es-ES" b="1" i="0" dirty="0">
                <a:solidFill>
                  <a:srgbClr val="374151"/>
                </a:solidFill>
                <a:effectLst/>
                <a:latin typeface="Söhne"/>
              </a:rPr>
              <a:t>Datos Temporales y Normalización:</a:t>
            </a:r>
            <a:endParaRPr lang="es-ES" b="0" i="0" dirty="0">
              <a:solidFill>
                <a:srgbClr val="374151"/>
              </a:solidFill>
              <a:effectLst/>
              <a:latin typeface="Söhne"/>
            </a:endParaRPr>
          </a:p>
          <a:p>
            <a:pPr marL="742950" lvl="1" indent="-285750" algn="l">
              <a:buFont typeface="+mj-lt"/>
              <a:buAutoNum type="arabicPeriod"/>
            </a:pPr>
            <a:r>
              <a:rPr lang="es-ES" b="0" i="0" dirty="0">
                <a:solidFill>
                  <a:srgbClr val="374151"/>
                </a:solidFill>
                <a:effectLst/>
                <a:latin typeface="Söhne"/>
              </a:rPr>
              <a:t>Incluye información temporal (hora del día) y datos normalizados para facilitar comparaciones y análisis a lo largo del tiempo.</a:t>
            </a:r>
          </a:p>
          <a:p>
            <a:endParaRPr lang="es-ES" dirty="0">
              <a:effectLst/>
            </a:endParaRPr>
          </a:p>
          <a:p>
            <a:endParaRPr lang="es-ES" dirty="0">
              <a:effectLst/>
            </a:endParaRPr>
          </a:p>
          <a:p>
            <a:pPr algn="l"/>
            <a:r>
              <a:rPr lang="es-ES" b="0" i="0" dirty="0">
                <a:solidFill>
                  <a:srgbClr val="2C3E50"/>
                </a:solidFill>
                <a:effectLst/>
                <a:latin typeface="Lato" panose="020F0502020204030203" pitchFamily="34" charset="0"/>
              </a:rPr>
              <a:t>Para </a:t>
            </a:r>
            <a:r>
              <a:rPr lang="es-ES" b="1" i="0" dirty="0">
                <a:solidFill>
                  <a:srgbClr val="2C3E50"/>
                </a:solidFill>
                <a:effectLst/>
                <a:latin typeface="Lato" panose="020F0502020204030203" pitchFamily="34" charset="0"/>
              </a:rPr>
              <a:t>cada época de 30 segundos </a:t>
            </a:r>
            <a:r>
              <a:rPr lang="es-ES" b="0" i="0" dirty="0">
                <a:solidFill>
                  <a:srgbClr val="2C3E50"/>
                </a:solidFill>
                <a:effectLst/>
                <a:latin typeface="Lato" panose="020F0502020204030203" pitchFamily="34" charset="0"/>
              </a:rPr>
              <a:t>y </a:t>
            </a:r>
            <a:r>
              <a:rPr lang="es-ES" b="1" i="0" dirty="0">
                <a:solidFill>
                  <a:srgbClr val="2C3E50"/>
                </a:solidFill>
                <a:effectLst/>
                <a:latin typeface="Lato" panose="020F0502020204030203" pitchFamily="34" charset="0"/>
              </a:rPr>
              <a:t>cada canal</a:t>
            </a:r>
            <a:r>
              <a:rPr lang="es-ES" b="0" i="0" dirty="0">
                <a:solidFill>
                  <a:srgbClr val="2C3E50"/>
                </a:solidFill>
                <a:effectLst/>
                <a:latin typeface="Lato" panose="020F0502020204030203" pitchFamily="34" charset="0"/>
              </a:rPr>
              <a:t>, se calculan las siguientes características:</a:t>
            </a:r>
          </a:p>
          <a:p>
            <a:pPr algn="l"/>
            <a:endParaRPr lang="es-ES" b="0" i="0" dirty="0">
              <a:solidFill>
                <a:srgbClr val="2C3E50"/>
              </a:solidFill>
              <a:effectLst/>
              <a:latin typeface="Lato" panose="020F0502020204030203" pitchFamily="34" charset="0"/>
            </a:endParaRPr>
          </a:p>
          <a:p>
            <a:pPr algn="l">
              <a:buFont typeface="+mj-lt"/>
              <a:buAutoNum type="arabicPeriod"/>
            </a:pPr>
            <a:r>
              <a:rPr lang="es-ES" b="1" i="0" dirty="0">
                <a:solidFill>
                  <a:srgbClr val="000000"/>
                </a:solidFill>
                <a:effectLst/>
                <a:latin typeface="Söhne"/>
              </a:rPr>
              <a:t>Desviación Estándar:</a:t>
            </a:r>
            <a:endParaRPr lang="es-ES" b="0" i="0" dirty="0">
              <a:solidFill>
                <a:srgbClr val="000000"/>
              </a:solidFill>
              <a:effectLst/>
              <a:latin typeface="Söhne"/>
            </a:endParaRPr>
          </a:p>
          <a:p>
            <a:pPr marL="742950" lvl="1" indent="-285750" algn="l">
              <a:buFont typeface="+mj-lt"/>
              <a:buAutoNum type="arabicPeriod"/>
            </a:pPr>
            <a:r>
              <a:rPr lang="es-ES" b="0" i="0" dirty="0">
                <a:solidFill>
                  <a:srgbClr val="000000"/>
                </a:solidFill>
                <a:effectLst/>
                <a:latin typeface="Söhne"/>
              </a:rPr>
              <a:t>Mide la </a:t>
            </a:r>
            <a:r>
              <a:rPr lang="es-ES" b="1" i="1" dirty="0">
                <a:solidFill>
                  <a:srgbClr val="000000"/>
                </a:solidFill>
                <a:effectLst/>
                <a:latin typeface="Söhne"/>
              </a:rPr>
              <a:t>dispersión o variabilidad de los valores en una señal</a:t>
            </a:r>
            <a:r>
              <a:rPr lang="es-ES" b="0" i="0" dirty="0">
                <a:solidFill>
                  <a:srgbClr val="000000"/>
                </a:solidFill>
                <a:effectLst/>
                <a:latin typeface="Söhne"/>
              </a:rPr>
              <a:t>. Una mayor desviación estándar indica mayor variabilidad.</a:t>
            </a:r>
          </a:p>
          <a:p>
            <a:pPr algn="l">
              <a:buFont typeface="+mj-lt"/>
              <a:buAutoNum type="arabicPeriod"/>
            </a:pPr>
            <a:r>
              <a:rPr lang="es-ES" b="1" i="0" dirty="0">
                <a:solidFill>
                  <a:srgbClr val="000000"/>
                </a:solidFill>
                <a:effectLst/>
                <a:latin typeface="Söhne"/>
              </a:rPr>
              <a:t>Rango </a:t>
            </a:r>
            <a:r>
              <a:rPr lang="es-ES" b="1" i="0" dirty="0" err="1">
                <a:solidFill>
                  <a:srgbClr val="000000"/>
                </a:solidFill>
                <a:effectLst/>
                <a:latin typeface="Söhne"/>
              </a:rPr>
              <a:t>Intercuartil</a:t>
            </a:r>
            <a:r>
              <a:rPr lang="es-ES" b="1" i="0" dirty="0">
                <a:solidFill>
                  <a:srgbClr val="000000"/>
                </a:solidFill>
                <a:effectLst/>
                <a:latin typeface="Söhne"/>
              </a:rPr>
              <a:t>:</a:t>
            </a:r>
            <a:endParaRPr lang="es-ES" b="0" i="0" dirty="0">
              <a:solidFill>
                <a:srgbClr val="000000"/>
              </a:solidFill>
              <a:effectLst/>
              <a:latin typeface="Söhne"/>
            </a:endParaRPr>
          </a:p>
          <a:p>
            <a:pPr marL="742950" lvl="1" indent="-285750" algn="l">
              <a:buFont typeface="+mj-lt"/>
              <a:buAutoNum type="arabicPeriod"/>
            </a:pPr>
            <a:r>
              <a:rPr lang="es-ES" b="0" i="0" dirty="0">
                <a:solidFill>
                  <a:srgbClr val="000000"/>
                </a:solidFill>
                <a:effectLst/>
                <a:latin typeface="Söhne"/>
              </a:rPr>
              <a:t>La diferencia entre el tercer cuartil (Q3) y el primer cuartil (Q1). Proporciona información sobre la </a:t>
            </a:r>
            <a:r>
              <a:rPr lang="es-ES" b="1" i="1" dirty="0">
                <a:solidFill>
                  <a:srgbClr val="000000"/>
                </a:solidFill>
                <a:effectLst/>
                <a:latin typeface="Söhne"/>
              </a:rPr>
              <a:t>dispersión de la distribución de la señal</a:t>
            </a:r>
            <a:r>
              <a:rPr lang="es-ES" b="0" i="0" dirty="0">
                <a:solidFill>
                  <a:srgbClr val="000000"/>
                </a:solidFill>
                <a:effectLst/>
                <a:latin typeface="Söhne"/>
              </a:rPr>
              <a:t>.</a:t>
            </a:r>
          </a:p>
          <a:p>
            <a:pPr algn="l">
              <a:buFont typeface="+mj-lt"/>
              <a:buAutoNum type="arabicPeriod"/>
            </a:pPr>
            <a:r>
              <a:rPr lang="es-ES" b="1" i="0" dirty="0">
                <a:solidFill>
                  <a:srgbClr val="000000"/>
                </a:solidFill>
                <a:effectLst/>
                <a:latin typeface="Söhne"/>
              </a:rPr>
              <a:t>Asimetría y Curtosis:</a:t>
            </a:r>
            <a:endParaRPr lang="es-ES" b="0" i="0" dirty="0">
              <a:solidFill>
                <a:srgbClr val="000000"/>
              </a:solidFill>
              <a:effectLst/>
              <a:latin typeface="Söhne"/>
            </a:endParaRPr>
          </a:p>
          <a:p>
            <a:pPr marL="742950" lvl="1" indent="-285750" algn="l">
              <a:buFont typeface="+mj-lt"/>
              <a:buAutoNum type="arabicPeriod"/>
            </a:pPr>
            <a:r>
              <a:rPr lang="es-ES" b="1" i="0" dirty="0">
                <a:solidFill>
                  <a:srgbClr val="000000"/>
                </a:solidFill>
                <a:effectLst/>
                <a:latin typeface="Söhne"/>
              </a:rPr>
              <a:t>Asimetría:</a:t>
            </a:r>
            <a:r>
              <a:rPr lang="es-ES" b="0" i="0" dirty="0">
                <a:solidFill>
                  <a:srgbClr val="000000"/>
                </a:solidFill>
                <a:effectLst/>
                <a:latin typeface="Söhne"/>
              </a:rPr>
              <a:t> Indica si la distribución de la señal es simétrica. </a:t>
            </a:r>
            <a:r>
              <a:rPr lang="es-ES" b="1" i="1" dirty="0">
                <a:solidFill>
                  <a:srgbClr val="000000"/>
                </a:solidFill>
                <a:effectLst/>
                <a:latin typeface="Söhne"/>
              </a:rPr>
              <a:t>Una asimetría positiva indica una cola más larga en el lado derecho, mientras que una asimetría negativa indica una cola más larga en el lado izquierdo</a:t>
            </a:r>
            <a:r>
              <a:rPr lang="es-ES" b="0" i="0" dirty="0">
                <a:solidFill>
                  <a:srgbClr val="000000"/>
                </a:solidFill>
                <a:effectLst/>
                <a:latin typeface="Söhne"/>
              </a:rPr>
              <a:t>.</a:t>
            </a:r>
          </a:p>
          <a:p>
            <a:pPr marL="742950" lvl="1" indent="-285750" algn="l">
              <a:buFont typeface="+mj-lt"/>
              <a:buAutoNum type="arabicPeriod"/>
            </a:pPr>
            <a:r>
              <a:rPr lang="es-ES" b="1" i="0" dirty="0">
                <a:solidFill>
                  <a:srgbClr val="000000"/>
                </a:solidFill>
                <a:effectLst/>
                <a:latin typeface="Söhne"/>
              </a:rPr>
              <a:t>Curtosis:</a:t>
            </a:r>
            <a:r>
              <a:rPr lang="es-ES" b="0" i="0" dirty="0">
                <a:solidFill>
                  <a:srgbClr val="000000"/>
                </a:solidFill>
                <a:effectLst/>
                <a:latin typeface="Söhne"/>
              </a:rPr>
              <a:t> Mide la "</a:t>
            </a:r>
            <a:r>
              <a:rPr lang="es-ES" b="0" i="0" dirty="0" err="1">
                <a:solidFill>
                  <a:srgbClr val="000000"/>
                </a:solidFill>
                <a:effectLst/>
                <a:latin typeface="Söhne"/>
              </a:rPr>
              <a:t>colinez</a:t>
            </a:r>
            <a:r>
              <a:rPr lang="es-ES" b="0" i="0" dirty="0">
                <a:solidFill>
                  <a:srgbClr val="000000"/>
                </a:solidFill>
                <a:effectLst/>
                <a:latin typeface="Söhne"/>
              </a:rPr>
              <a:t>" de la distribución. Un valor alto indica una distribución más "puntiaguda" o con colas más pesadas.</a:t>
            </a:r>
          </a:p>
          <a:p>
            <a:pPr algn="l">
              <a:buFont typeface="+mj-lt"/>
              <a:buAutoNum type="arabicPeriod"/>
            </a:pPr>
            <a:r>
              <a:rPr lang="es-ES" b="1" i="0" dirty="0">
                <a:solidFill>
                  <a:srgbClr val="000000"/>
                </a:solidFill>
                <a:effectLst/>
                <a:latin typeface="Söhne"/>
              </a:rPr>
              <a:t>Número de Cruces por Cero:</a:t>
            </a:r>
            <a:endParaRPr lang="es-ES" b="0" i="0" dirty="0">
              <a:solidFill>
                <a:srgbClr val="000000"/>
              </a:solidFill>
              <a:effectLst/>
              <a:latin typeface="Söhne"/>
            </a:endParaRPr>
          </a:p>
          <a:p>
            <a:pPr marL="742950" lvl="1" indent="-285750" algn="l">
              <a:buFont typeface="+mj-lt"/>
              <a:buAutoNum type="arabicPeriod"/>
            </a:pPr>
            <a:r>
              <a:rPr lang="es-ES" b="0" i="0" dirty="0">
                <a:solidFill>
                  <a:srgbClr val="000000"/>
                </a:solidFill>
                <a:effectLst/>
                <a:latin typeface="Söhne"/>
              </a:rPr>
              <a:t>Cuenta el </a:t>
            </a:r>
            <a:r>
              <a:rPr lang="es-ES" b="1" i="1" dirty="0">
                <a:solidFill>
                  <a:srgbClr val="000000"/>
                </a:solidFill>
                <a:effectLst/>
                <a:latin typeface="Söhne"/>
              </a:rPr>
              <a:t>número de veces que la señal cruza el eje horizontal </a:t>
            </a:r>
            <a:r>
              <a:rPr lang="es-ES" b="0" i="0" dirty="0">
                <a:solidFill>
                  <a:srgbClr val="000000"/>
                </a:solidFill>
                <a:effectLst/>
                <a:latin typeface="Söhne"/>
              </a:rPr>
              <a:t>(cero). Proporciona información sobre la </a:t>
            </a:r>
            <a:r>
              <a:rPr lang="es-ES" b="1" i="1" dirty="0">
                <a:solidFill>
                  <a:srgbClr val="000000"/>
                </a:solidFill>
                <a:effectLst/>
                <a:latin typeface="Söhne"/>
              </a:rPr>
              <a:t>frecuencia de cambio en la señal.</a:t>
            </a:r>
          </a:p>
          <a:p>
            <a:pPr algn="l">
              <a:buFont typeface="+mj-lt"/>
              <a:buAutoNum type="arabicPeriod"/>
            </a:pPr>
            <a:r>
              <a:rPr lang="es-ES" b="1" i="0" dirty="0">
                <a:solidFill>
                  <a:srgbClr val="000000"/>
                </a:solidFill>
                <a:effectLst/>
                <a:latin typeface="Söhne"/>
              </a:rPr>
              <a:t>Movilidad y Complejidad de </a:t>
            </a:r>
            <a:r>
              <a:rPr lang="es-ES" b="1" i="0" dirty="0" err="1">
                <a:solidFill>
                  <a:srgbClr val="000000"/>
                </a:solidFill>
                <a:effectLst/>
                <a:latin typeface="Söhne"/>
              </a:rPr>
              <a:t>Hjorth</a:t>
            </a:r>
            <a:r>
              <a:rPr lang="es-ES" b="1" i="0" dirty="0">
                <a:solidFill>
                  <a:srgbClr val="000000"/>
                </a:solidFill>
                <a:effectLst/>
                <a:latin typeface="Söhne"/>
              </a:rPr>
              <a:t>:</a:t>
            </a:r>
            <a:endParaRPr lang="es-ES" b="0" i="0" dirty="0">
              <a:solidFill>
                <a:srgbClr val="000000"/>
              </a:solidFill>
              <a:effectLst/>
              <a:latin typeface="Söhne"/>
            </a:endParaRPr>
          </a:p>
          <a:p>
            <a:pPr marL="742950" lvl="1" indent="-285750" algn="l">
              <a:buFont typeface="+mj-lt"/>
              <a:buAutoNum type="arabicPeriod"/>
            </a:pPr>
            <a:r>
              <a:rPr lang="es-ES" b="1" i="0" dirty="0">
                <a:solidFill>
                  <a:srgbClr val="000000"/>
                </a:solidFill>
                <a:effectLst/>
                <a:latin typeface="Söhne"/>
              </a:rPr>
              <a:t>Movilidad:</a:t>
            </a:r>
            <a:r>
              <a:rPr lang="es-ES" b="0" i="0" dirty="0">
                <a:solidFill>
                  <a:srgbClr val="000000"/>
                </a:solidFill>
                <a:effectLst/>
                <a:latin typeface="Söhne"/>
              </a:rPr>
              <a:t> Mide la </a:t>
            </a:r>
            <a:r>
              <a:rPr lang="es-ES" b="1" i="1" dirty="0">
                <a:solidFill>
                  <a:srgbClr val="000000"/>
                </a:solidFill>
                <a:effectLst/>
                <a:latin typeface="Söhne"/>
              </a:rPr>
              <a:t>velocidad con la que la amplitud de la señal cambia</a:t>
            </a:r>
            <a:r>
              <a:rPr lang="es-ES" b="0" i="0" dirty="0">
                <a:solidFill>
                  <a:srgbClr val="000000"/>
                </a:solidFill>
                <a:effectLst/>
                <a:latin typeface="Söhne"/>
              </a:rPr>
              <a:t>.</a:t>
            </a:r>
          </a:p>
          <a:p>
            <a:pPr marL="742950" lvl="1" indent="-285750" algn="l">
              <a:buFont typeface="+mj-lt"/>
              <a:buAutoNum type="arabicPeriod"/>
            </a:pPr>
            <a:r>
              <a:rPr lang="es-ES" b="1" i="0" dirty="0">
                <a:solidFill>
                  <a:srgbClr val="000000"/>
                </a:solidFill>
                <a:effectLst/>
                <a:latin typeface="Söhne"/>
              </a:rPr>
              <a:t>Complejidad:</a:t>
            </a:r>
            <a:r>
              <a:rPr lang="es-ES" b="0" i="0" dirty="0">
                <a:solidFill>
                  <a:srgbClr val="000000"/>
                </a:solidFill>
                <a:effectLst/>
                <a:latin typeface="Söhne"/>
              </a:rPr>
              <a:t> Mide la cantidad de detalles o </a:t>
            </a:r>
            <a:r>
              <a:rPr lang="es-ES" b="1" i="1" dirty="0">
                <a:solidFill>
                  <a:srgbClr val="000000"/>
                </a:solidFill>
                <a:effectLst/>
                <a:latin typeface="Söhne"/>
              </a:rPr>
              <a:t>irregularidades en la señal</a:t>
            </a:r>
            <a:r>
              <a:rPr lang="es-ES" b="0" i="0" dirty="0">
                <a:solidFill>
                  <a:srgbClr val="000000"/>
                </a:solidFill>
                <a:effectLst/>
                <a:latin typeface="Söhne"/>
              </a:rPr>
              <a:t>.</a:t>
            </a:r>
          </a:p>
          <a:p>
            <a:pPr algn="l">
              <a:buFont typeface="+mj-lt"/>
              <a:buAutoNum type="arabicPeriod"/>
            </a:pPr>
            <a:r>
              <a:rPr lang="es-ES" b="1" i="0" dirty="0">
                <a:solidFill>
                  <a:srgbClr val="000000"/>
                </a:solidFill>
                <a:effectLst/>
                <a:latin typeface="Söhne"/>
              </a:rPr>
              <a:t>Potencia Total Absoluta en la Banda 0.4-30 Hz:</a:t>
            </a:r>
            <a:endParaRPr lang="es-ES" b="0" i="0" dirty="0">
              <a:solidFill>
                <a:srgbClr val="000000"/>
              </a:solidFill>
              <a:effectLst/>
              <a:latin typeface="Söhne"/>
            </a:endParaRPr>
          </a:p>
          <a:p>
            <a:pPr marL="742950" lvl="1" indent="-285750" algn="l">
              <a:buFont typeface="+mj-lt"/>
              <a:buAutoNum type="arabicPeriod"/>
            </a:pPr>
            <a:r>
              <a:rPr lang="es-ES" b="0" i="0" dirty="0">
                <a:solidFill>
                  <a:srgbClr val="000000"/>
                </a:solidFill>
                <a:effectLst/>
                <a:latin typeface="Söhne"/>
              </a:rPr>
              <a:t>Representa la cantidad total de </a:t>
            </a:r>
            <a:r>
              <a:rPr lang="es-ES" b="1" i="1" dirty="0">
                <a:solidFill>
                  <a:srgbClr val="000000"/>
                </a:solidFill>
                <a:effectLst/>
                <a:latin typeface="Söhne"/>
              </a:rPr>
              <a:t>energía en la señal dentro del rango de frecuencia </a:t>
            </a:r>
            <a:r>
              <a:rPr lang="es-ES" b="0" i="0" dirty="0">
                <a:solidFill>
                  <a:srgbClr val="000000"/>
                </a:solidFill>
                <a:effectLst/>
                <a:latin typeface="Söhne"/>
              </a:rPr>
              <a:t>de 0.4 a 30 Hz.</a:t>
            </a:r>
          </a:p>
          <a:p>
            <a:pPr algn="l">
              <a:buFont typeface="+mj-lt"/>
              <a:buAutoNum type="arabicPeriod"/>
            </a:pPr>
            <a:r>
              <a:rPr lang="es-ES" b="1" i="0" dirty="0">
                <a:solidFill>
                  <a:srgbClr val="000000"/>
                </a:solidFill>
                <a:effectLst/>
                <a:latin typeface="Söhne"/>
              </a:rPr>
              <a:t>Potencia Relativa en las Principales Bandas de Frecuencia (solo para EEG y EOG):</a:t>
            </a:r>
            <a:endParaRPr lang="es-ES" b="0" i="0" dirty="0">
              <a:solidFill>
                <a:srgbClr val="000000"/>
              </a:solidFill>
              <a:effectLst/>
              <a:latin typeface="Söhne"/>
            </a:endParaRPr>
          </a:p>
          <a:p>
            <a:pPr marL="742950" lvl="1" indent="-285750" algn="l">
              <a:buFont typeface="+mj-lt"/>
              <a:buAutoNum type="arabicPeriod"/>
            </a:pPr>
            <a:r>
              <a:rPr lang="es-ES" b="0" i="0" dirty="0">
                <a:solidFill>
                  <a:srgbClr val="000000"/>
                </a:solidFill>
                <a:effectLst/>
                <a:latin typeface="Söhne"/>
              </a:rPr>
              <a:t>Calcula la proporción de potencia en diferentes bandas de frecuencia, como </a:t>
            </a:r>
            <a:r>
              <a:rPr lang="es-ES" b="1" i="1" dirty="0">
                <a:solidFill>
                  <a:srgbClr val="000000"/>
                </a:solidFill>
                <a:effectLst/>
                <a:latin typeface="Söhne"/>
              </a:rPr>
              <a:t>delta (0.5-4 Hz), theta (4-8 Hz), </a:t>
            </a:r>
            <a:r>
              <a:rPr lang="es-ES" b="1" i="1" dirty="0" err="1">
                <a:solidFill>
                  <a:srgbClr val="000000"/>
                </a:solidFill>
                <a:effectLst/>
                <a:latin typeface="Söhne"/>
              </a:rPr>
              <a:t>alpha</a:t>
            </a:r>
            <a:r>
              <a:rPr lang="es-ES" b="1" i="1" dirty="0">
                <a:solidFill>
                  <a:srgbClr val="000000"/>
                </a:solidFill>
                <a:effectLst/>
                <a:latin typeface="Söhne"/>
              </a:rPr>
              <a:t> (8-13 Hz), beta (13-30 Hz), </a:t>
            </a:r>
            <a:r>
              <a:rPr lang="es-ES" b="0" i="0" dirty="0">
                <a:solidFill>
                  <a:srgbClr val="000000"/>
                </a:solidFill>
                <a:effectLst/>
                <a:latin typeface="Söhne"/>
              </a:rPr>
              <a:t>etc.</a:t>
            </a:r>
          </a:p>
          <a:p>
            <a:pPr algn="l">
              <a:buFont typeface="+mj-lt"/>
              <a:buAutoNum type="arabicPeriod"/>
            </a:pPr>
            <a:r>
              <a:rPr lang="es-ES" b="1" i="0" dirty="0">
                <a:solidFill>
                  <a:srgbClr val="000000"/>
                </a:solidFill>
                <a:effectLst/>
                <a:latin typeface="Söhne"/>
              </a:rPr>
              <a:t>Relaciones de Potencia (por ejemplo, Delta/Beta):</a:t>
            </a:r>
            <a:endParaRPr lang="es-ES" b="0" i="0" dirty="0">
              <a:solidFill>
                <a:srgbClr val="000000"/>
              </a:solidFill>
              <a:effectLst/>
              <a:latin typeface="Söhne"/>
            </a:endParaRPr>
          </a:p>
          <a:p>
            <a:pPr marL="742950" lvl="1" indent="-285750" algn="l">
              <a:buFont typeface="+mj-lt"/>
              <a:buAutoNum type="arabicPeriod"/>
            </a:pPr>
            <a:r>
              <a:rPr lang="es-ES" b="0" i="0" dirty="0">
                <a:solidFill>
                  <a:srgbClr val="000000"/>
                </a:solidFill>
                <a:effectLst/>
                <a:latin typeface="Söhne"/>
              </a:rPr>
              <a:t>Proporciona información sobre la relación entre las potencias en diferentes bandas de frecuencia. Puede ser útil en el análisis de la </a:t>
            </a:r>
            <a:r>
              <a:rPr lang="es-ES" b="1" i="1" dirty="0">
                <a:solidFill>
                  <a:srgbClr val="000000"/>
                </a:solidFill>
                <a:effectLst/>
                <a:latin typeface="Söhne"/>
              </a:rPr>
              <a:t>actividad cerebral.</a:t>
            </a:r>
          </a:p>
          <a:p>
            <a:pPr algn="l">
              <a:buFont typeface="+mj-lt"/>
              <a:buAutoNum type="arabicPeriod"/>
            </a:pPr>
            <a:r>
              <a:rPr lang="es-ES" b="1" i="0" dirty="0">
                <a:solidFill>
                  <a:srgbClr val="000000"/>
                </a:solidFill>
                <a:effectLst/>
                <a:latin typeface="Söhne"/>
              </a:rPr>
              <a:t>Entropía de Permutación:</a:t>
            </a:r>
            <a:endParaRPr lang="es-ES" b="0" i="0" dirty="0">
              <a:solidFill>
                <a:srgbClr val="000000"/>
              </a:solidFill>
              <a:effectLst/>
              <a:latin typeface="Söhne"/>
            </a:endParaRPr>
          </a:p>
          <a:p>
            <a:pPr marL="742950" lvl="1" indent="-285750" algn="l">
              <a:buFont typeface="+mj-lt"/>
              <a:buAutoNum type="arabicPeriod"/>
            </a:pPr>
            <a:r>
              <a:rPr lang="es-ES" b="0" i="0" dirty="0">
                <a:solidFill>
                  <a:srgbClr val="000000"/>
                </a:solidFill>
                <a:effectLst/>
                <a:latin typeface="Söhne"/>
              </a:rPr>
              <a:t>Mide la irregularidad o complejidad de la señal. Cuanto mayor es la entropía, más compleja es la señal.</a:t>
            </a:r>
          </a:p>
          <a:p>
            <a:pPr algn="l">
              <a:buFont typeface="+mj-lt"/>
              <a:buAutoNum type="arabicPeriod"/>
            </a:pPr>
            <a:r>
              <a:rPr lang="es-ES" b="1" i="0" dirty="0">
                <a:solidFill>
                  <a:srgbClr val="000000"/>
                </a:solidFill>
                <a:effectLst/>
                <a:latin typeface="Söhne"/>
              </a:rPr>
              <a:t>Dimensión Fractal de Higuchi y </a:t>
            </a:r>
            <a:r>
              <a:rPr lang="es-ES" b="1" i="0" dirty="0" err="1">
                <a:solidFill>
                  <a:srgbClr val="000000"/>
                </a:solidFill>
                <a:effectLst/>
                <a:latin typeface="Söhne"/>
              </a:rPr>
              <a:t>Petrosian</a:t>
            </a:r>
            <a:r>
              <a:rPr lang="es-ES" b="1" i="0" dirty="0">
                <a:solidFill>
                  <a:srgbClr val="000000"/>
                </a:solidFill>
                <a:effectLst/>
                <a:latin typeface="Söhne"/>
              </a:rPr>
              <a:t>:</a:t>
            </a:r>
            <a:endParaRPr lang="es-ES" b="0" i="0" dirty="0">
              <a:solidFill>
                <a:srgbClr val="000000"/>
              </a:solidFill>
              <a:effectLst/>
              <a:latin typeface="Söhne"/>
            </a:endParaRPr>
          </a:p>
          <a:p>
            <a:pPr algn="l">
              <a:buFont typeface="Arial" panose="020B0604020202020204" pitchFamily="34" charset="0"/>
              <a:buChar char="•"/>
            </a:pPr>
            <a:r>
              <a:rPr lang="es-ES" b="0" i="0" dirty="0">
                <a:solidFill>
                  <a:srgbClr val="000000"/>
                </a:solidFill>
                <a:effectLst/>
                <a:latin typeface="Söhne"/>
              </a:rPr>
              <a:t>Métodos para estimar la dimensión fractal de una señal. La dimensión </a:t>
            </a:r>
            <a:r>
              <a:rPr lang="es-ES" b="1" i="0" dirty="0">
                <a:solidFill>
                  <a:srgbClr val="000000"/>
                </a:solidFill>
                <a:effectLst/>
                <a:latin typeface="Söhne"/>
              </a:rPr>
              <a:t>fractal proporciona información sobre la rugosidad o la </a:t>
            </a:r>
            <a:r>
              <a:rPr lang="es-ES" b="1" i="0" dirty="0" err="1">
                <a:solidFill>
                  <a:srgbClr val="000000"/>
                </a:solidFill>
                <a:effectLst/>
                <a:latin typeface="Söhne"/>
              </a:rPr>
              <a:t>auto-similitud</a:t>
            </a:r>
            <a:r>
              <a:rPr lang="es-ES" b="1" i="0" dirty="0">
                <a:solidFill>
                  <a:srgbClr val="000000"/>
                </a:solidFill>
                <a:effectLst/>
                <a:latin typeface="Söhne"/>
              </a:rPr>
              <a:t> de la señal.</a:t>
            </a:r>
          </a:p>
          <a:p>
            <a:pPr algn="l"/>
            <a:r>
              <a:rPr lang="es-ES" b="0" i="0" dirty="0">
                <a:solidFill>
                  <a:srgbClr val="000000"/>
                </a:solidFill>
                <a:effectLst/>
                <a:latin typeface="Söhne"/>
              </a:rPr>
              <a:t>Estas características se utilizan comúnmente en el procesamiento de señales y análisis de series temporales para caracterizar diferentes aspectos de la señal. La elección de características específicas depende del tipo de señal y del objetivo del análisis.</a:t>
            </a:r>
          </a:p>
          <a:p>
            <a:br>
              <a:rPr lang="es-ES" b="0" i="0" dirty="0">
                <a:solidFill>
                  <a:srgbClr val="000000"/>
                </a:solidFill>
                <a:effectLst/>
                <a:latin typeface="Söhne"/>
              </a:rPr>
            </a:br>
            <a:endParaRPr lang="es-ES" b="0" i="0" dirty="0">
              <a:solidFill>
                <a:srgbClr val="2C3E50"/>
              </a:solidFill>
              <a:effectLst/>
              <a:latin typeface="Lato" panose="020F0502020204030203" pitchFamily="34" charset="0"/>
            </a:endParaRPr>
          </a:p>
          <a:p>
            <a:pPr algn="l"/>
            <a:r>
              <a:rPr lang="es-ES" b="0" i="0" dirty="0">
                <a:solidFill>
                  <a:srgbClr val="2C3E50"/>
                </a:solidFill>
                <a:effectLst/>
                <a:latin typeface="Lato" panose="020F0502020204030203" pitchFamily="34" charset="0"/>
              </a:rPr>
              <a:t>Además, el </a:t>
            </a:r>
            <a:r>
              <a:rPr lang="es-ES" b="1" i="0" dirty="0">
                <a:solidFill>
                  <a:srgbClr val="2C3E50"/>
                </a:solidFill>
                <a:effectLst/>
                <a:latin typeface="Lato" panose="020F0502020204030203" pitchFamily="34" charset="0"/>
              </a:rPr>
              <a:t>algoritmo también calcula una versión suavizada y normalizada de estas características</a:t>
            </a:r>
            <a:r>
              <a:rPr lang="es-ES" b="0" i="0" dirty="0">
                <a:solidFill>
                  <a:srgbClr val="2C3E50"/>
                </a:solidFill>
                <a:effectLst/>
                <a:latin typeface="Lato" panose="020F0502020204030203" pitchFamily="34" charset="0"/>
              </a:rPr>
              <a:t>. Específicamente, se aplica un promedio rodante ponderado triangular centrado de 7,5 minutos y un promedio rodante pasado de 2 minutos. Las características suavizadas resultantes luego se normalizan utilizando una puntuación z robusta.</a:t>
            </a:r>
          </a:p>
          <a:p>
            <a:pPr algn="l"/>
            <a:r>
              <a:rPr lang="es-ES" b="1" i="0" dirty="0">
                <a:solidFill>
                  <a:srgbClr val="FFFFFF"/>
                </a:solidFill>
                <a:effectLst/>
                <a:latin typeface="Lato" panose="020F0502020204030203" pitchFamily="34" charset="0"/>
              </a:rPr>
              <a:t>Importante</a:t>
            </a:r>
          </a:p>
          <a:p>
            <a:pPr algn="l"/>
            <a:r>
              <a:rPr lang="es-ES" b="0" i="0" dirty="0">
                <a:solidFill>
                  <a:srgbClr val="FFFFFF"/>
                </a:solidFill>
                <a:effectLst/>
                <a:latin typeface="Lato" panose="020F0502020204030203" pitchFamily="34" charset="0"/>
              </a:rPr>
              <a:t>Los datos del PSG deberían estar en microvoltios. </a:t>
            </a:r>
            <a:r>
              <a:rPr lang="es-ES" b="1" i="0" dirty="0">
                <a:solidFill>
                  <a:srgbClr val="FFFFFF"/>
                </a:solidFill>
                <a:effectLst/>
                <a:latin typeface="Lato" panose="020F0502020204030203" pitchFamily="34" charset="0"/>
              </a:rPr>
              <a:t>NO transforme (por ejemplo, puntuación z) ni filtre la señal antes de ejecutar el algoritmo </a:t>
            </a:r>
            <a:r>
              <a:rPr lang="es-ES" b="0" i="0" dirty="0">
                <a:solidFill>
                  <a:srgbClr val="FFFFFF"/>
                </a:solidFill>
                <a:effectLst/>
                <a:latin typeface="Lato" panose="020F0502020204030203" pitchFamily="34" charset="0"/>
              </a:rPr>
              <a:t>de preparación del sueño.</a:t>
            </a:r>
          </a:p>
          <a:p>
            <a:pPr algn="l"/>
            <a:r>
              <a:rPr lang="es-ES" b="0" i="0" dirty="0">
                <a:solidFill>
                  <a:srgbClr val="2C3E50"/>
                </a:solidFill>
                <a:effectLst/>
                <a:latin typeface="Lato" panose="020F0502020204030203" pitchFamily="34" charset="0"/>
              </a:rPr>
              <a:t>Los datos </a:t>
            </a:r>
            <a:r>
              <a:rPr lang="es-ES" b="1" i="0" dirty="0">
                <a:solidFill>
                  <a:srgbClr val="2C3E50"/>
                </a:solidFill>
                <a:effectLst/>
                <a:latin typeface="Lato" panose="020F0502020204030203" pitchFamily="34" charset="0"/>
              </a:rPr>
              <a:t>se reducen automáticamente a 100 Hz para un cálculo más rápido.</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17</a:t>
            </a:fld>
            <a:endParaRPr lang="es-CO" dirty="0"/>
          </a:p>
        </p:txBody>
      </p:sp>
    </p:spTree>
    <p:extLst>
      <p:ext uri="{BB962C8B-B14F-4D97-AF65-F5344CB8AC3E}">
        <p14:creationId xmlns:p14="http://schemas.microsoft.com/office/powerpoint/2010/main" val="144431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l"/>
            <a:r>
              <a:rPr lang="es-ES" b="0" i="0" dirty="0">
                <a:solidFill>
                  <a:srgbClr val="212121"/>
                </a:solidFill>
                <a:effectLst/>
                <a:latin typeface="Roboto" panose="02000000000000000000" pitchFamily="2" charset="0"/>
              </a:rPr>
              <a:t>DE MOMENTO LO PODEMOS HACER CON </a:t>
            </a:r>
            <a:r>
              <a:rPr lang="es-ES" b="1" i="0" dirty="0" err="1">
                <a:solidFill>
                  <a:srgbClr val="212121"/>
                </a:solidFill>
                <a:effectLst/>
                <a:latin typeface="Roboto" panose="02000000000000000000" pitchFamily="2" charset="0"/>
              </a:rPr>
              <a:t>sklearn.decomposition</a:t>
            </a:r>
            <a:r>
              <a:rPr lang="es-ES" b="1" i="0" dirty="0">
                <a:solidFill>
                  <a:srgbClr val="212121"/>
                </a:solidFill>
                <a:effectLst/>
                <a:latin typeface="Roboto" panose="02000000000000000000" pitchFamily="2" charset="0"/>
              </a:rPr>
              <a:t> </a:t>
            </a:r>
            <a:r>
              <a:rPr lang="es-ES" b="1" i="0" dirty="0" err="1">
                <a:solidFill>
                  <a:srgbClr val="212121"/>
                </a:solidFill>
                <a:effectLst/>
                <a:latin typeface="Roboto" panose="02000000000000000000" pitchFamily="2" charset="0"/>
              </a:rPr>
              <a:t>import</a:t>
            </a:r>
            <a:r>
              <a:rPr lang="es-ES" b="1" i="0" dirty="0">
                <a:solidFill>
                  <a:srgbClr val="212121"/>
                </a:solidFill>
                <a:effectLst/>
                <a:latin typeface="Roboto" panose="02000000000000000000" pitchFamily="2" charset="0"/>
              </a:rPr>
              <a:t> </a:t>
            </a:r>
            <a:r>
              <a:rPr lang="es-ES" b="1" i="0" dirty="0" err="1">
                <a:solidFill>
                  <a:srgbClr val="212121"/>
                </a:solidFill>
                <a:effectLst/>
                <a:latin typeface="Roboto" panose="02000000000000000000" pitchFamily="2" charset="0"/>
              </a:rPr>
              <a:t>FastICA</a:t>
            </a:r>
            <a:r>
              <a:rPr lang="es-ES" b="1" i="0" dirty="0">
                <a:solidFill>
                  <a:srgbClr val="212121"/>
                </a:solidFill>
                <a:effectLst/>
                <a:latin typeface="Roboto" panose="02000000000000000000" pitchFamily="2" charset="0"/>
              </a:rPr>
              <a:t>, PCA</a:t>
            </a:r>
            <a:r>
              <a:rPr lang="es-ES" b="0" i="0" dirty="0">
                <a:solidFill>
                  <a:srgbClr val="212121"/>
                </a:solidFill>
                <a:effectLst/>
                <a:latin typeface="Roboto" panose="02000000000000000000" pitchFamily="2" charset="0"/>
              </a:rPr>
              <a:t>. PERO </a:t>
            </a:r>
            <a:r>
              <a:rPr lang="es-ES" b="1" i="0" dirty="0">
                <a:solidFill>
                  <a:srgbClr val="212121"/>
                </a:solidFill>
                <a:effectLst/>
                <a:latin typeface="Roboto" panose="02000000000000000000" pitchFamily="2" charset="0"/>
              </a:rPr>
              <a:t>SOLO HE LLEGADO HA REPRESENTARLO DE FORMA GRÁFICA.</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18</a:t>
            </a:fld>
            <a:endParaRPr lang="es-CO" dirty="0"/>
          </a:p>
        </p:txBody>
      </p:sp>
    </p:spTree>
    <p:extLst>
      <p:ext uri="{BB962C8B-B14F-4D97-AF65-F5344CB8AC3E}">
        <p14:creationId xmlns:p14="http://schemas.microsoft.com/office/powerpoint/2010/main" val="1579421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40000" lnSpcReduction="20000"/>
          </a:bodyPr>
          <a:lstStyle/>
          <a:p>
            <a:r>
              <a:rPr lang="es-ES" b="0" i="0" dirty="0">
                <a:solidFill>
                  <a:srgbClr val="212121"/>
                </a:solidFill>
                <a:effectLst/>
                <a:latin typeface="Roboto" panose="02000000000000000000" pitchFamily="2" charset="0"/>
              </a:rPr>
              <a:t>Para realizar una selección de </a:t>
            </a:r>
            <a:r>
              <a:rPr lang="es-ES" b="0" i="0" dirty="0" err="1">
                <a:solidFill>
                  <a:srgbClr val="212121"/>
                </a:solidFill>
                <a:effectLst/>
                <a:latin typeface="Roboto" panose="02000000000000000000" pitchFamily="2" charset="0"/>
              </a:rPr>
              <a:t>caracteristicas</a:t>
            </a:r>
            <a:r>
              <a:rPr lang="es-ES" b="0" i="0" dirty="0">
                <a:solidFill>
                  <a:srgbClr val="212121"/>
                </a:solidFill>
                <a:effectLst/>
                <a:latin typeface="Roboto" panose="02000000000000000000" pitchFamily="2" charset="0"/>
              </a:rPr>
              <a:t>,, nos </a:t>
            </a:r>
            <a:r>
              <a:rPr lang="es-ES" b="0" i="0" dirty="0" err="1">
                <a:solidFill>
                  <a:srgbClr val="212121"/>
                </a:solidFill>
                <a:effectLst/>
                <a:latin typeface="Roboto" panose="02000000000000000000" pitchFamily="2" charset="0"/>
              </a:rPr>
              <a:t>vasamos</a:t>
            </a:r>
            <a:r>
              <a:rPr lang="es-ES" b="0" i="0" dirty="0">
                <a:solidFill>
                  <a:srgbClr val="212121"/>
                </a:solidFill>
                <a:effectLst/>
                <a:latin typeface="Roboto" panose="02000000000000000000" pitchFamily="2" charset="0"/>
              </a:rPr>
              <a:t> en lo predicho por los expertos. De esta forma obtenemos una primera selección óptima con la prueba f </a:t>
            </a:r>
            <a:r>
              <a:rPr lang="es-ES" b="0" i="0" dirty="0" err="1">
                <a:solidFill>
                  <a:srgbClr val="212121"/>
                </a:solidFill>
                <a:effectLst/>
                <a:latin typeface="Roboto" panose="02000000000000000000" pitchFamily="2" charset="0"/>
              </a:rPr>
              <a:t>anova</a:t>
            </a:r>
            <a:r>
              <a:rPr lang="es-ES" b="0" i="0" dirty="0">
                <a:solidFill>
                  <a:srgbClr val="212121"/>
                </a:solidFill>
                <a:effectLst/>
                <a:latin typeface="Roboto" panose="02000000000000000000" pitchFamily="2" charset="0"/>
              </a:rPr>
              <a:t> (hemos probado con IM y sale peor el asunto) y </a:t>
            </a:r>
            <a:r>
              <a:rPr lang="es-ES" b="0" i="0" dirty="0" err="1">
                <a:solidFill>
                  <a:srgbClr val="212121"/>
                </a:solidFill>
                <a:effectLst/>
                <a:latin typeface="Roboto" panose="02000000000000000000" pitchFamily="2" charset="0"/>
              </a:rPr>
              <a:t>crosvalidation</a:t>
            </a:r>
            <a:r>
              <a:rPr lang="es-ES" b="0" i="0" dirty="0">
                <a:solidFill>
                  <a:srgbClr val="212121"/>
                </a:solidFill>
                <a:effectLst/>
                <a:latin typeface="Roboto" panose="02000000000000000000" pitchFamily="2" charset="0"/>
              </a:rPr>
              <a:t> que se va optimizando iterativamente eliminando aquella característica que aporta menos al conjunto obtenido en primera instancia. Así hasta encontrar un peor valor, en este momento ya tenemos el listado de características óptimas para alcanzar lo predicho por los expertos.</a:t>
            </a:r>
            <a:endParaRPr lang="es-ES" dirty="0"/>
          </a:p>
          <a:p>
            <a:endParaRPr lang="es-ES" dirty="0"/>
          </a:p>
          <a:p>
            <a:endParaRPr lang="es-ES" dirty="0"/>
          </a:p>
          <a:p>
            <a:r>
              <a:rPr lang="es-ES" dirty="0" err="1"/>
              <a:t>select_features_by_consensus</a:t>
            </a:r>
            <a:r>
              <a:rPr lang="es-ES" dirty="0"/>
              <a:t> (</a:t>
            </a:r>
            <a:r>
              <a:rPr lang="es-ES" dirty="0" err="1"/>
              <a:t>self</a:t>
            </a:r>
            <a:r>
              <a:rPr lang="es-ES" dirty="0"/>
              <a:t>, </a:t>
            </a:r>
            <a:r>
              <a:rPr lang="es-ES" dirty="0" err="1"/>
              <a:t>features_list</a:t>
            </a:r>
            <a:r>
              <a:rPr lang="es-ES" dirty="0"/>
              <a:t>, </a:t>
            </a:r>
            <a:r>
              <a:rPr lang="es-ES" dirty="0" err="1"/>
              <a:t>threshold</a:t>
            </a:r>
            <a:r>
              <a:rPr lang="es-ES" dirty="0"/>
              <a:t> = 14):</a:t>
            </a:r>
          </a:p>
          <a:p>
            <a:r>
              <a:rPr lang="es-ES" dirty="0"/>
              <a:t>        '''</a:t>
            </a:r>
          </a:p>
          <a:p>
            <a:r>
              <a:rPr lang="es-ES" dirty="0"/>
              <a:t>           Obtiene el índice de las características seleccionadas por consenso. A la función</a:t>
            </a:r>
          </a:p>
          <a:p>
            <a:r>
              <a:rPr lang="es-ES" dirty="0"/>
              <a:t>           se le pasa el número mínimo de sujetos que deben haber seleccionado dicha característica</a:t>
            </a:r>
          </a:p>
          <a:p>
            <a:r>
              <a:rPr lang="es-ES" dirty="0"/>
              <a:t>           para ser consensuada. Entendemos que esta métrica pierde menos información que la frecuencia </a:t>
            </a:r>
          </a:p>
          <a:p>
            <a:r>
              <a:rPr lang="es-ES" dirty="0"/>
              <a:t>           de aparición. en donde se perderían aquellas características seleccionadas por 5 sujetos, 4, </a:t>
            </a:r>
            <a:r>
              <a:rPr lang="es-ES" dirty="0" err="1"/>
              <a:t>etcc</a:t>
            </a:r>
            <a:r>
              <a:rPr lang="es-ES" dirty="0"/>
              <a:t>..</a:t>
            </a:r>
          </a:p>
          <a:p>
            <a:r>
              <a:rPr lang="es-ES" dirty="0"/>
              <a:t>           </a:t>
            </a:r>
          </a:p>
          <a:p>
            <a:r>
              <a:rPr lang="es-ES" dirty="0"/>
              <a:t>           Otra opción es utilidad el índice dice o </a:t>
            </a:r>
            <a:r>
              <a:rPr lang="es-ES" dirty="0" err="1"/>
              <a:t>jaccard</a:t>
            </a:r>
            <a:r>
              <a:rPr lang="es-ES" dirty="0"/>
              <a:t> de conjuntos que hemos implementado. Para ello</a:t>
            </a:r>
          </a:p>
          <a:p>
            <a:r>
              <a:rPr lang="es-ES" dirty="0"/>
              <a:t>           se debe modificar esta función. Se le pasaría la lista </a:t>
            </a:r>
            <a:r>
              <a:rPr lang="es-ES" dirty="0" err="1"/>
              <a:t>selections</a:t>
            </a:r>
            <a:r>
              <a:rPr lang="es-ES" dirty="0"/>
              <a:t> a la función </a:t>
            </a:r>
            <a:r>
              <a:rPr lang="es-ES" dirty="0" err="1"/>
              <a:t>consensus_metric</a:t>
            </a:r>
            <a:r>
              <a:rPr lang="es-ES" dirty="0"/>
              <a:t> y</a:t>
            </a:r>
          </a:p>
          <a:p>
            <a:r>
              <a:rPr lang="es-ES" dirty="0"/>
              <a:t>           se buscaría el promedio de todas las combinaciones de pares para indie dice o </a:t>
            </a:r>
            <a:r>
              <a:rPr lang="es-ES" dirty="0" err="1"/>
              <a:t>jaccard</a:t>
            </a:r>
            <a:r>
              <a:rPr lang="es-ES" dirty="0"/>
              <a:t>...lo hemos </a:t>
            </a:r>
          </a:p>
          <a:p>
            <a:r>
              <a:rPr lang="es-ES" dirty="0"/>
              <a:t>           probado y es mucho más lento y menos interpretable. Así que hemos optado por esta</a:t>
            </a:r>
          </a:p>
          <a:p>
            <a:r>
              <a:rPr lang="es-ES" dirty="0"/>
              <a:t>           estrategia más interpretable y rápida.</a:t>
            </a:r>
          </a:p>
          <a:p>
            <a:r>
              <a:rPr lang="es-ES" dirty="0"/>
              <a:t>        '''</a:t>
            </a:r>
          </a:p>
          <a:p>
            <a:r>
              <a:rPr lang="es-ES" dirty="0"/>
              <a:t>        # Paso 1: Obtiene las selecciones de características para todos los sujetos</a:t>
            </a:r>
          </a:p>
          <a:p>
            <a:r>
              <a:rPr lang="es-ES" dirty="0"/>
              <a:t>        # Paso 2: Calcula la métrica del consenso</a:t>
            </a:r>
          </a:p>
          <a:p>
            <a:r>
              <a:rPr lang="es-ES" dirty="0"/>
              <a:t>            # Calcular la frecuencia de aparición de cada característica por sujeto y sumarlas</a:t>
            </a:r>
          </a:p>
          <a:p>
            <a:r>
              <a:rPr lang="es-ES" dirty="0"/>
              <a:t>        # Paso 3: Aplica el criterio de consenso (umbral)</a:t>
            </a:r>
          </a:p>
          <a:p>
            <a:r>
              <a:rPr lang="es-ES" dirty="0"/>
              <a:t>        # Paso 4: Obtiene los índices de las características seleccionadas por consenso</a:t>
            </a:r>
          </a:p>
          <a:p>
            <a:r>
              <a:rPr lang="es-ES" dirty="0"/>
              <a:t> </a:t>
            </a:r>
          </a:p>
          <a:p>
            <a:endParaRPr lang="es-ES" dirty="0"/>
          </a:p>
          <a:p>
            <a:r>
              <a:rPr lang="es-ES" dirty="0"/>
              <a:t># Selección de características basadas en la prueba F de ANOVA o IM y la validación cruzada iterativa.</a:t>
            </a:r>
          </a:p>
          <a:p>
            <a:r>
              <a:rPr lang="es-ES" dirty="0"/>
              <a:t>    # subconjunto de características óptimo que maximiza el rendimiento del modelo de clasificación en</a:t>
            </a:r>
          </a:p>
          <a:p>
            <a:r>
              <a:rPr lang="es-ES" dirty="0"/>
              <a:t>    # función de la prueba F de ANOVA y la validación cruzada. El algoritmo detiene la eliminación de </a:t>
            </a:r>
          </a:p>
          <a:p>
            <a:r>
              <a:rPr lang="es-ES" dirty="0"/>
              <a:t>    # características cuando se encuentra una configuración que mejora el rendimiento o cuando ya no </a:t>
            </a:r>
          </a:p>
          <a:p>
            <a:r>
              <a:rPr lang="es-ES" dirty="0"/>
              <a:t>    # se pueden eliminar más características sin empeorar el rendimiento.</a:t>
            </a:r>
          </a:p>
          <a:p>
            <a:r>
              <a:rPr lang="es-ES" dirty="0"/>
              <a:t> </a:t>
            </a:r>
          </a:p>
          <a:p>
            <a:endParaRPr lang="es-ES" dirty="0"/>
          </a:p>
          <a:p>
            <a:r>
              <a:rPr lang="es-ES" dirty="0"/>
              <a:t>           # Step 0: Eliminamos las características constantes o de baja varianza</a:t>
            </a:r>
          </a:p>
          <a:p>
            <a:r>
              <a:rPr lang="es-ES" dirty="0"/>
              <a:t>           # Step 1: Selecciona características basadas en la prueba F de ANOVA (</a:t>
            </a:r>
            <a:r>
              <a:rPr lang="es-ES" dirty="0" err="1"/>
              <a:t>f_classif</a:t>
            </a:r>
            <a:r>
              <a:rPr lang="es-ES" dirty="0"/>
              <a:t>) o Información mutua (</a:t>
            </a:r>
            <a:r>
              <a:rPr lang="es-ES" dirty="0" err="1"/>
              <a:t>mutual_info_classif</a:t>
            </a:r>
            <a:r>
              <a:rPr lang="es-ES" dirty="0"/>
              <a:t>)</a:t>
            </a:r>
          </a:p>
          <a:p>
            <a:r>
              <a:rPr lang="es-ES" dirty="0"/>
              <a:t> </a:t>
            </a:r>
          </a:p>
          <a:p>
            <a:r>
              <a:rPr lang="es-ES" dirty="0"/>
              <a:t>               # Realiza una sola vez la validación cruzada con todas las características para obtener un rendimiento de referencia</a:t>
            </a:r>
          </a:p>
          <a:p>
            <a:r>
              <a:rPr lang="es-ES" dirty="0"/>
              <a:t>               # Lista para almacenar índices eliminados en cada iteración. No corresponde con los originales</a:t>
            </a:r>
          </a:p>
          <a:p>
            <a:r>
              <a:rPr lang="es-ES" dirty="0"/>
              <a:t>            # Step 2: Iterativamente refina la selección de características</a:t>
            </a:r>
          </a:p>
          <a:p>
            <a:r>
              <a:rPr lang="es-ES" dirty="0"/>
              <a:t> </a:t>
            </a:r>
          </a:p>
          <a:p>
            <a:r>
              <a:rPr lang="es-ES" dirty="0"/>
              <a:t>                # Encuentra la característica que contribuye menos al rendimiento y elimínala</a:t>
            </a:r>
          </a:p>
          <a:p>
            <a:r>
              <a:rPr lang="es-ES" dirty="0"/>
              <a:t>                # Actualiza el selector con las características restantes</a:t>
            </a:r>
          </a:p>
          <a:p>
            <a:r>
              <a:rPr lang="es-ES" dirty="0"/>
              <a:t>                # Calcula el rendimiento después de eliminar la característica</a:t>
            </a:r>
          </a:p>
          <a:p>
            <a:r>
              <a:rPr lang="es-ES" dirty="0"/>
              <a:t>                # Si el rendimiento empeora, detén el proceso</a:t>
            </a:r>
          </a:p>
          <a:p>
            <a:r>
              <a:rPr lang="es-ES" dirty="0"/>
              <a:t> </a:t>
            </a:r>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19</a:t>
            </a:fld>
            <a:endParaRPr lang="es-CO" dirty="0"/>
          </a:p>
        </p:txBody>
      </p:sp>
    </p:spTree>
    <p:extLst>
      <p:ext uri="{BB962C8B-B14F-4D97-AF65-F5344CB8AC3E}">
        <p14:creationId xmlns:p14="http://schemas.microsoft.com/office/powerpoint/2010/main" val="2163274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32500" lnSpcReduction="20000"/>
          </a:bodyPr>
          <a:lstStyle/>
          <a:p>
            <a:pPr algn="l">
              <a:buFont typeface="+mj-lt"/>
              <a:buAutoNum type="arabicPeriod"/>
            </a:pPr>
            <a:r>
              <a:rPr lang="es-ES" b="1" i="0" dirty="0" err="1">
                <a:solidFill>
                  <a:srgbClr val="374151"/>
                </a:solidFill>
                <a:effectLst/>
                <a:latin typeface="Söhne"/>
              </a:rPr>
              <a:t>RandomForestClassifier</a:t>
            </a:r>
            <a:r>
              <a:rPr lang="es-ES" b="1" i="0" dirty="0">
                <a:solidFill>
                  <a:srgbClr val="374151"/>
                </a:solidFill>
                <a:effectLst/>
                <a:latin typeface="Söhne"/>
              </a:rPr>
              <a:t>:</a:t>
            </a:r>
            <a:endParaRPr lang="es-ES" b="0" i="0" dirty="0">
              <a:solidFill>
                <a:srgbClr val="374151"/>
              </a:solidFill>
              <a:effectLst/>
              <a:latin typeface="Söhne"/>
            </a:endParaRPr>
          </a:p>
          <a:p>
            <a:pPr marL="742950" lvl="1" indent="-285750" algn="l">
              <a:buFont typeface="+mj-lt"/>
              <a:buAutoNum type="arabicPeriod"/>
            </a:pPr>
            <a:r>
              <a:rPr lang="es-ES" b="0" i="0" dirty="0">
                <a:solidFill>
                  <a:srgbClr val="374151"/>
                </a:solidFill>
                <a:effectLst/>
                <a:latin typeface="Söhne"/>
              </a:rPr>
              <a:t>El </a:t>
            </a:r>
            <a:r>
              <a:rPr lang="es-ES" b="0" i="0" dirty="0" err="1">
                <a:solidFill>
                  <a:srgbClr val="374151"/>
                </a:solidFill>
                <a:effectLst/>
                <a:latin typeface="Söhne"/>
              </a:rPr>
              <a:t>RandomForestClassifier</a:t>
            </a:r>
            <a:r>
              <a:rPr lang="es-ES" b="0" i="0" dirty="0">
                <a:solidFill>
                  <a:srgbClr val="374151"/>
                </a:solidFill>
                <a:effectLst/>
                <a:latin typeface="Söhne"/>
              </a:rPr>
              <a:t> es un algoritmo de aprendizaje supervisado que se basa en la técnica de "bosques aleatorios". Un bosque aleatorio es un conjunto de árboles de decisión entrenados en diferentes subconjuntos aleatorios del conjunto de datos. Cada árbol en el bosque vota por la clase final y la clase que recibe la mayoría de votos se elige como la predicción del bosque.</a:t>
            </a:r>
          </a:p>
          <a:p>
            <a:pPr marL="742950" lvl="1" indent="-285750" algn="l">
              <a:buFont typeface="+mj-lt"/>
              <a:buAutoNum type="arabicPeriod"/>
            </a:pPr>
            <a:r>
              <a:rPr lang="es-ES" b="0" i="0" dirty="0">
                <a:solidFill>
                  <a:srgbClr val="374151"/>
                </a:solidFill>
                <a:effectLst/>
                <a:latin typeface="Söhne"/>
              </a:rPr>
              <a:t>En este caso, se ha configurado el </a:t>
            </a:r>
            <a:r>
              <a:rPr lang="es-ES" b="0" i="0" dirty="0" err="1">
                <a:solidFill>
                  <a:srgbClr val="374151"/>
                </a:solidFill>
                <a:effectLst/>
                <a:latin typeface="Söhne"/>
              </a:rPr>
              <a:t>RandomForestClassifier</a:t>
            </a:r>
            <a:r>
              <a:rPr lang="es-ES" b="0" i="0" dirty="0">
                <a:solidFill>
                  <a:srgbClr val="374151"/>
                </a:solidFill>
                <a:effectLst/>
                <a:latin typeface="Söhne"/>
              </a:rPr>
              <a:t> con los siguientes parámetros:</a:t>
            </a:r>
          </a:p>
          <a:p>
            <a:pPr marL="1143000" lvl="2" indent="-228600" algn="l">
              <a:buFont typeface="+mj-lt"/>
              <a:buAutoNum type="arabicPeriod"/>
            </a:pPr>
            <a:r>
              <a:rPr lang="es-ES" b="0" i="0" dirty="0" err="1">
                <a:solidFill>
                  <a:srgbClr val="374151"/>
                </a:solidFill>
                <a:effectLst/>
                <a:latin typeface="Söhne"/>
              </a:rPr>
              <a:t>n_estimators</a:t>
            </a:r>
            <a:r>
              <a:rPr lang="es-ES" b="0" i="0" dirty="0">
                <a:solidFill>
                  <a:srgbClr val="374151"/>
                </a:solidFill>
                <a:effectLst/>
                <a:latin typeface="Söhne"/>
              </a:rPr>
              <a:t>=1000: Especifica el número de árboles en el bosque. En este caso, hay 1000 árboles.</a:t>
            </a:r>
          </a:p>
          <a:p>
            <a:pPr marL="1143000" lvl="2" indent="-228600" algn="l">
              <a:buFont typeface="+mj-lt"/>
              <a:buAutoNum type="arabicPeriod"/>
            </a:pPr>
            <a:r>
              <a:rPr lang="es-ES" b="0" i="0" dirty="0" err="1">
                <a:solidFill>
                  <a:srgbClr val="374151"/>
                </a:solidFill>
                <a:effectLst/>
                <a:latin typeface="Söhne"/>
              </a:rPr>
              <a:t>criterion</a:t>
            </a:r>
            <a:r>
              <a:rPr lang="es-ES" b="0" i="0" dirty="0">
                <a:solidFill>
                  <a:srgbClr val="374151"/>
                </a:solidFill>
                <a:effectLst/>
                <a:latin typeface="Söhne"/>
              </a:rPr>
              <a:t>="</a:t>
            </a:r>
            <a:r>
              <a:rPr lang="es-ES" b="0" i="0" dirty="0" err="1">
                <a:solidFill>
                  <a:srgbClr val="374151"/>
                </a:solidFill>
                <a:effectLst/>
                <a:latin typeface="Söhne"/>
              </a:rPr>
              <a:t>gini</a:t>
            </a:r>
            <a:r>
              <a:rPr lang="es-ES" b="0" i="0" dirty="0">
                <a:solidFill>
                  <a:srgbClr val="374151"/>
                </a:solidFill>
                <a:effectLst/>
                <a:latin typeface="Söhne"/>
              </a:rPr>
              <a:t>": Indica el criterio utilizado para medir la calidad de una división. "Gini" es una medida de impureza que se minimiza durante la construcción del árbol.</a:t>
            </a:r>
          </a:p>
          <a:p>
            <a:pPr marL="1143000" lvl="2" indent="-228600" algn="l">
              <a:buFont typeface="+mj-lt"/>
              <a:buAutoNum type="arabicPeriod"/>
            </a:pPr>
            <a:r>
              <a:rPr lang="es-ES" b="0" i="0" dirty="0" err="1">
                <a:solidFill>
                  <a:srgbClr val="374151"/>
                </a:solidFill>
                <a:effectLst/>
                <a:latin typeface="Söhne"/>
              </a:rPr>
              <a:t>random_state</a:t>
            </a:r>
            <a:r>
              <a:rPr lang="es-ES" b="0" i="0" dirty="0">
                <a:solidFill>
                  <a:srgbClr val="374151"/>
                </a:solidFill>
                <a:effectLst/>
                <a:latin typeface="Söhne"/>
              </a:rPr>
              <a:t>=0: Proporciona una semilla para la generación de números aleatorios. Establecer una semilla garantiza reproducibilidad, es decir, si vuelves a ejecutar el modelo con la misma semilla, obtendrás los mismos resultados.</a:t>
            </a:r>
          </a:p>
          <a:p>
            <a:pPr algn="l">
              <a:buFont typeface="+mj-lt"/>
              <a:buAutoNum type="arabicPeriod"/>
            </a:pPr>
            <a:r>
              <a:rPr lang="es-ES" b="1" i="0" dirty="0" err="1">
                <a:solidFill>
                  <a:srgbClr val="374151"/>
                </a:solidFill>
                <a:effectLst/>
                <a:latin typeface="Söhne"/>
              </a:rPr>
              <a:t>OneVsRestClassifier</a:t>
            </a:r>
            <a:r>
              <a:rPr lang="es-ES" b="1" i="0" dirty="0">
                <a:solidFill>
                  <a:srgbClr val="374151"/>
                </a:solidFill>
                <a:effectLst/>
                <a:latin typeface="Söhne"/>
              </a:rPr>
              <a:t>:</a:t>
            </a:r>
            <a:endParaRPr lang="es-ES" b="0" i="0" dirty="0">
              <a:solidFill>
                <a:srgbClr val="374151"/>
              </a:solidFill>
              <a:effectLst/>
              <a:latin typeface="Söhne"/>
            </a:endParaRPr>
          </a:p>
          <a:p>
            <a:pPr marL="742950" lvl="1" indent="-285750" algn="l">
              <a:buFont typeface="+mj-lt"/>
              <a:buAutoNum type="arabicPeriod"/>
            </a:pPr>
            <a:r>
              <a:rPr lang="es-ES" b="0" i="0" dirty="0">
                <a:solidFill>
                  <a:srgbClr val="374151"/>
                </a:solidFill>
                <a:effectLst/>
                <a:latin typeface="Söhne"/>
              </a:rPr>
              <a:t>La clase </a:t>
            </a:r>
            <a:r>
              <a:rPr lang="es-ES" b="0" i="0" dirty="0" err="1">
                <a:solidFill>
                  <a:srgbClr val="374151"/>
                </a:solidFill>
                <a:effectLst/>
                <a:latin typeface="Söhne"/>
              </a:rPr>
              <a:t>OneVsRestClassifier</a:t>
            </a:r>
            <a:r>
              <a:rPr lang="es-ES" b="0" i="0" dirty="0">
                <a:solidFill>
                  <a:srgbClr val="374151"/>
                </a:solidFill>
                <a:effectLst/>
                <a:latin typeface="Söhne"/>
              </a:rPr>
              <a:t> se utiliza para extender un clasificador binario para que pueda manejar múltiples clases. Esto se logra entrenando un clasificador binario por cada clase en el conjunto de datos y prediciendo la clase que produce la probabilidad más alta.</a:t>
            </a:r>
          </a:p>
          <a:p>
            <a:pPr marL="742950" lvl="1" indent="-285750" algn="l">
              <a:buFont typeface="+mj-lt"/>
              <a:buAutoNum type="arabicPeriod"/>
            </a:pPr>
            <a:r>
              <a:rPr lang="es-ES" b="0" i="0" dirty="0">
                <a:solidFill>
                  <a:srgbClr val="374151"/>
                </a:solidFill>
                <a:effectLst/>
                <a:latin typeface="Söhne"/>
              </a:rPr>
              <a:t>En este caso, el </a:t>
            </a:r>
            <a:r>
              <a:rPr lang="es-ES" b="0" i="0" dirty="0" err="1">
                <a:solidFill>
                  <a:srgbClr val="374151"/>
                </a:solidFill>
                <a:effectLst/>
                <a:latin typeface="Söhne"/>
              </a:rPr>
              <a:t>OneVsRestClassifier</a:t>
            </a:r>
            <a:r>
              <a:rPr lang="es-ES" b="0" i="0" dirty="0">
                <a:solidFill>
                  <a:srgbClr val="374151"/>
                </a:solidFill>
                <a:effectLst/>
                <a:latin typeface="Söhne"/>
              </a:rPr>
              <a:t> se utiliza para extender el </a:t>
            </a:r>
            <a:r>
              <a:rPr lang="es-ES" b="0" i="0" dirty="0" err="1">
                <a:solidFill>
                  <a:srgbClr val="374151"/>
                </a:solidFill>
                <a:effectLst/>
                <a:latin typeface="Söhne"/>
              </a:rPr>
              <a:t>RandomForestClassifier</a:t>
            </a:r>
            <a:r>
              <a:rPr lang="es-ES" b="0" i="0" dirty="0">
                <a:solidFill>
                  <a:srgbClr val="374151"/>
                </a:solidFill>
                <a:effectLst/>
                <a:latin typeface="Söhne"/>
              </a:rPr>
              <a:t> a un problema de clasificación multiclase. Cada clasificador binario se entrena para distinguir una clase particular del resto.</a:t>
            </a:r>
          </a:p>
          <a:p>
            <a:pPr marL="742950" lvl="1" indent="-285750" algn="l">
              <a:buFont typeface="+mj-lt"/>
              <a:buAutoNum type="arabicPeriod"/>
            </a:pPr>
            <a:r>
              <a:rPr lang="es-ES" b="0" i="0" dirty="0">
                <a:solidFill>
                  <a:srgbClr val="374151"/>
                </a:solidFill>
                <a:effectLst/>
                <a:latin typeface="Söhne"/>
              </a:rPr>
              <a:t>Esta estrategia es útil cuando se trabaja con problemas de clasificación multiclase, ya que permite utilizar clasificadores binarios simples y generalmente escala bien a conjuntos de datos más grandes.</a:t>
            </a:r>
          </a:p>
          <a:p>
            <a:pPr lvl="6" algn="l">
              <a:buFont typeface="Arial" panose="020B0604020202020204" pitchFamily="34" charset="0"/>
              <a:buNone/>
            </a:pPr>
            <a:endParaRPr lang="es-ES" b="0" i="0" dirty="0">
              <a:solidFill>
                <a:srgbClr val="374151"/>
              </a:solidFill>
              <a:effectLst/>
              <a:latin typeface="Söhne"/>
            </a:endParaRPr>
          </a:p>
          <a:p>
            <a:pPr lvl="6" algn="l">
              <a:buFont typeface="Arial" panose="020B0604020202020204" pitchFamily="34" charset="0"/>
              <a:buNone/>
            </a:pPr>
            <a:endParaRPr lang="es-ES" b="0" i="0" dirty="0">
              <a:solidFill>
                <a:srgbClr val="374151"/>
              </a:solidFill>
              <a:effectLst/>
              <a:latin typeface="Söhne"/>
            </a:endParaRPr>
          </a:p>
          <a:p>
            <a:pPr algn="l"/>
            <a:r>
              <a:rPr lang="es-ES" b="1" i="1" dirty="0">
                <a:solidFill>
                  <a:srgbClr val="374151"/>
                </a:solidFill>
                <a:effectLst/>
                <a:latin typeface="Söhne"/>
              </a:rPr>
              <a:t>Opción 1: Un Modelo para Cada Clase</a:t>
            </a:r>
          </a:p>
          <a:p>
            <a:pPr algn="l"/>
            <a:endParaRPr lang="es-ES" b="1" i="1" dirty="0">
              <a:solidFill>
                <a:srgbClr val="374151"/>
              </a:solidFill>
              <a:effectLst/>
              <a:latin typeface="Söhne"/>
            </a:endParaRPr>
          </a:p>
          <a:p>
            <a:pPr algn="l">
              <a:buFont typeface="Arial" panose="020B0604020202020204" pitchFamily="34" charset="0"/>
              <a:buChar char="•"/>
            </a:pPr>
            <a:r>
              <a:rPr lang="es-ES" b="1" i="0" dirty="0">
                <a:solidFill>
                  <a:srgbClr val="374151"/>
                </a:solidFill>
                <a:effectLst/>
                <a:latin typeface="Söhne"/>
              </a:rPr>
              <a:t>Pros: Tener un modelo separado para cada clase puede simplificar la solución y mejorar la interpretabilidad. Cada modelo se enfoca en la información clínica específica relevante para su fase, lo que facilita la comprensión de las decisiones del modelo para cada clase.</a:t>
            </a:r>
          </a:p>
          <a:p>
            <a:pPr algn="l">
              <a:buFont typeface="Arial" panose="020B0604020202020204" pitchFamily="34" charset="0"/>
              <a:buChar char="•"/>
            </a:pPr>
            <a:endParaRPr lang="es-ES" b="0" i="0" dirty="0">
              <a:solidFill>
                <a:srgbClr val="374151"/>
              </a:solidFill>
              <a:effectLst/>
              <a:latin typeface="Söhne"/>
            </a:endParaRPr>
          </a:p>
          <a:p>
            <a:pPr algn="l">
              <a:buFont typeface="Arial" panose="020B0604020202020204" pitchFamily="34" charset="0"/>
              <a:buChar char="•"/>
            </a:pPr>
            <a:r>
              <a:rPr lang="es-ES" b="1" i="0" dirty="0">
                <a:solidFill>
                  <a:srgbClr val="374151"/>
                </a:solidFill>
                <a:effectLst/>
                <a:latin typeface="Söhne"/>
              </a:rPr>
              <a:t>Contras</a:t>
            </a:r>
            <a:r>
              <a:rPr lang="es-ES" b="0" i="0" dirty="0">
                <a:solidFill>
                  <a:srgbClr val="374151"/>
                </a:solidFill>
                <a:effectLst/>
                <a:latin typeface="Söhne"/>
              </a:rPr>
              <a:t>: Este enfoque puede complicar la implementación general, ya que gestionar varios modelos puede ser desafiante. Podría requerir más </a:t>
            </a:r>
            <a:r>
              <a:rPr lang="es-ES" b="1" i="0" dirty="0">
                <a:solidFill>
                  <a:srgbClr val="374151"/>
                </a:solidFill>
                <a:effectLst/>
                <a:latin typeface="Söhne"/>
              </a:rPr>
              <a:t>recursos computacionales y esfuerzos de mantenimiento.</a:t>
            </a:r>
          </a:p>
          <a:p>
            <a:pPr algn="l">
              <a:buFont typeface="Arial" panose="020B0604020202020204" pitchFamily="34" charset="0"/>
              <a:buChar char="•"/>
            </a:pPr>
            <a:endParaRPr lang="es-ES" b="0" i="0" dirty="0">
              <a:solidFill>
                <a:srgbClr val="374151"/>
              </a:solidFill>
              <a:effectLst/>
              <a:latin typeface="Söhne"/>
            </a:endParaRPr>
          </a:p>
          <a:p>
            <a:pPr algn="l"/>
            <a:r>
              <a:rPr lang="es-ES" b="1" i="0" dirty="0">
                <a:solidFill>
                  <a:srgbClr val="374151"/>
                </a:solidFill>
                <a:effectLst/>
                <a:latin typeface="Söhne"/>
              </a:rPr>
              <a:t>Opción 2: Utilizar Modelos Interpretativos</a:t>
            </a:r>
          </a:p>
          <a:p>
            <a:pPr algn="l">
              <a:buFont typeface="Arial" panose="020B0604020202020204" pitchFamily="34" charset="0"/>
              <a:buChar char="•"/>
            </a:pPr>
            <a:r>
              <a:rPr lang="es-ES" b="1" i="0" dirty="0">
                <a:solidFill>
                  <a:srgbClr val="374151"/>
                </a:solidFill>
                <a:effectLst/>
                <a:latin typeface="Söhne"/>
              </a:rPr>
              <a:t>Pros</a:t>
            </a:r>
            <a:r>
              <a:rPr lang="es-ES" b="0" i="0" dirty="0">
                <a:solidFill>
                  <a:srgbClr val="374151"/>
                </a:solidFill>
                <a:effectLst/>
                <a:latin typeface="Söhne"/>
              </a:rPr>
              <a:t>: Elegir modelos interpretativos, como </a:t>
            </a:r>
            <a:r>
              <a:rPr lang="es-ES" b="1" i="0" dirty="0">
                <a:solidFill>
                  <a:srgbClr val="374151"/>
                </a:solidFill>
                <a:effectLst/>
                <a:latin typeface="Söhne"/>
              </a:rPr>
              <a:t>modelos lineales (por ejemplo, regresión logística) o modelos basados en árboles (por ejemplo, </a:t>
            </a:r>
            <a:r>
              <a:rPr lang="es-ES" b="1" i="0" dirty="0" err="1">
                <a:solidFill>
                  <a:srgbClr val="374151"/>
                </a:solidFill>
                <a:effectLst/>
                <a:latin typeface="Söhne"/>
              </a:rPr>
              <a:t>random</a:t>
            </a:r>
            <a:r>
              <a:rPr lang="es-ES" b="1" i="0" dirty="0">
                <a:solidFill>
                  <a:srgbClr val="374151"/>
                </a:solidFill>
                <a:effectLst/>
                <a:latin typeface="Söhne"/>
              </a:rPr>
              <a:t> </a:t>
            </a:r>
            <a:r>
              <a:rPr lang="es-ES" b="1" i="0" dirty="0" err="1">
                <a:solidFill>
                  <a:srgbClr val="374151"/>
                </a:solidFill>
                <a:effectLst/>
                <a:latin typeface="Söhne"/>
              </a:rPr>
              <a:t>forest</a:t>
            </a:r>
            <a:r>
              <a:rPr lang="es-ES" b="1" i="0" dirty="0">
                <a:solidFill>
                  <a:srgbClr val="374151"/>
                </a:solidFill>
                <a:effectLst/>
                <a:latin typeface="Söhne"/>
              </a:rPr>
              <a:t>), puede mejorar la interpretabilidad.</a:t>
            </a:r>
            <a:r>
              <a:rPr lang="es-ES" b="0" i="0" dirty="0">
                <a:solidFill>
                  <a:srgbClr val="374151"/>
                </a:solidFill>
                <a:effectLst/>
                <a:latin typeface="Söhne"/>
              </a:rPr>
              <a:t> Estos modelos </a:t>
            </a:r>
            <a:r>
              <a:rPr lang="es-ES" b="1" i="0" dirty="0">
                <a:solidFill>
                  <a:srgbClr val="374151"/>
                </a:solidFill>
                <a:effectLst/>
                <a:latin typeface="Söhne"/>
              </a:rPr>
              <a:t>proporcionan ideas claras sobre las características que influyen en las predicciones</a:t>
            </a:r>
            <a:r>
              <a:rPr lang="es-ES" b="0" i="0" dirty="0">
                <a:solidFill>
                  <a:srgbClr val="374151"/>
                </a:solidFill>
                <a:effectLst/>
                <a:latin typeface="Söhne"/>
              </a:rPr>
              <a:t>, facilitando la comunicación de los resultados a los profesionales clínicos.</a:t>
            </a:r>
          </a:p>
          <a:p>
            <a:pPr algn="l">
              <a:buFont typeface="Arial" panose="020B0604020202020204" pitchFamily="34" charset="0"/>
              <a:buChar char="•"/>
            </a:pPr>
            <a:r>
              <a:rPr lang="es-ES" b="1" i="0" dirty="0">
                <a:solidFill>
                  <a:srgbClr val="374151"/>
                </a:solidFill>
                <a:effectLst/>
                <a:latin typeface="Söhne"/>
              </a:rPr>
              <a:t>Contras</a:t>
            </a:r>
            <a:r>
              <a:rPr lang="es-ES" b="0" i="0" dirty="0">
                <a:solidFill>
                  <a:srgbClr val="374151"/>
                </a:solidFill>
                <a:effectLst/>
                <a:latin typeface="Söhne"/>
              </a:rPr>
              <a:t>: Los modelos interpretativos </a:t>
            </a:r>
            <a:r>
              <a:rPr lang="es-ES" b="1" i="0" dirty="0">
                <a:solidFill>
                  <a:srgbClr val="374151"/>
                </a:solidFill>
                <a:effectLst/>
                <a:latin typeface="Söhne"/>
              </a:rPr>
              <a:t>pueden no capturar relaciones complejas </a:t>
            </a:r>
            <a:r>
              <a:rPr lang="es-ES" b="0" i="0" dirty="0">
                <a:solidFill>
                  <a:srgbClr val="374151"/>
                </a:solidFill>
                <a:effectLst/>
                <a:latin typeface="Söhne"/>
              </a:rPr>
              <a:t>tan bien </a:t>
            </a:r>
            <a:r>
              <a:rPr lang="es-ES" b="1" i="0" dirty="0">
                <a:solidFill>
                  <a:srgbClr val="374151"/>
                </a:solidFill>
                <a:effectLst/>
                <a:latin typeface="Söhne"/>
              </a:rPr>
              <a:t>como modelos más sofisticados. </a:t>
            </a:r>
            <a:r>
              <a:rPr lang="es-ES" b="0" i="0" dirty="0">
                <a:solidFill>
                  <a:srgbClr val="374151"/>
                </a:solidFill>
                <a:effectLst/>
                <a:latin typeface="Söhne"/>
              </a:rPr>
              <a:t>Pueden sacrificar el rendimiento predictivo en comparación con algoritmos más complejos</a:t>
            </a:r>
          </a:p>
          <a:p>
            <a:pPr algn="l">
              <a:buFont typeface="Arial" panose="020B0604020202020204" pitchFamily="34" charset="0"/>
              <a:buChar char="•"/>
            </a:pPr>
            <a:endParaRPr lang="es-ES" b="0" i="0" dirty="0">
              <a:solidFill>
                <a:srgbClr val="374151"/>
              </a:solidFill>
              <a:effectLst/>
              <a:latin typeface="Söhne"/>
            </a:endParaRPr>
          </a:p>
          <a:p>
            <a:pPr algn="l">
              <a:buFont typeface="Arial" panose="020B0604020202020204" pitchFamily="34" charset="0"/>
              <a:buChar char="•"/>
            </a:pPr>
            <a:endParaRPr lang="es-ES" b="0" i="0" dirty="0">
              <a:solidFill>
                <a:srgbClr val="374151"/>
              </a:solidFill>
              <a:effectLst/>
              <a:latin typeface="Söhne"/>
            </a:endParaRPr>
          </a:p>
          <a:p>
            <a:pPr algn="l">
              <a:buFont typeface="Arial" panose="020B0604020202020204" pitchFamily="34" charset="0"/>
              <a:buChar char="•"/>
            </a:pPr>
            <a:endParaRPr lang="es-ES" b="0" i="0" dirty="0">
              <a:solidFill>
                <a:srgbClr val="374151"/>
              </a:solidFill>
              <a:effectLst/>
              <a:latin typeface="Söhne"/>
            </a:endParaRPr>
          </a:p>
          <a:p>
            <a:pPr algn="l"/>
            <a:r>
              <a:rPr lang="es-ES" b="1" i="0" dirty="0">
                <a:solidFill>
                  <a:srgbClr val="374151"/>
                </a:solidFill>
                <a:effectLst/>
                <a:latin typeface="Söhne"/>
              </a:rPr>
              <a:t>No todas las fases del sueño son igualmente importantes ni sencillas de predecir</a:t>
            </a:r>
            <a:r>
              <a:rPr lang="es-ES" b="0" i="0" dirty="0">
                <a:solidFill>
                  <a:srgbClr val="374151"/>
                </a:solidFill>
                <a:effectLst/>
                <a:latin typeface="Söhne"/>
              </a:rPr>
              <a:t>. El sueño se divide comúnmente en varias etapas, como el sueño ligero (NREM1 y NREM2), el sueño profundo (NREM3 y NREM4), y el sueño REM (movimiento rápido de los ojos). Cada fase tiene características distintas y desempeña roles específicos en la función fisiológica y cognitiva.</a:t>
            </a:r>
          </a:p>
          <a:p>
            <a:pPr algn="l">
              <a:buFont typeface="+mj-lt"/>
              <a:buAutoNum type="arabicPeriod"/>
            </a:pPr>
            <a:r>
              <a:rPr lang="es-ES" b="1" i="0" dirty="0">
                <a:solidFill>
                  <a:srgbClr val="374151"/>
                </a:solidFill>
                <a:effectLst/>
                <a:latin typeface="Söhne"/>
              </a:rPr>
              <a:t>Importancia de las Fases del Sueño:</a:t>
            </a:r>
            <a:endParaRPr lang="es-ES" b="0" i="0" dirty="0">
              <a:solidFill>
                <a:srgbClr val="374151"/>
              </a:solidFill>
              <a:effectLst/>
              <a:latin typeface="Söhne"/>
            </a:endParaRPr>
          </a:p>
          <a:p>
            <a:pPr marL="742950" lvl="1" indent="-285750" algn="l">
              <a:buFont typeface="+mj-lt"/>
              <a:buAutoNum type="arabicPeriod"/>
            </a:pPr>
            <a:r>
              <a:rPr lang="es-ES" b="1" i="1" dirty="0">
                <a:solidFill>
                  <a:srgbClr val="374151"/>
                </a:solidFill>
                <a:effectLst/>
                <a:latin typeface="Söhne"/>
              </a:rPr>
              <a:t>Sueño Ligero</a:t>
            </a:r>
            <a:r>
              <a:rPr lang="es-ES" b="0" i="1" dirty="0">
                <a:solidFill>
                  <a:srgbClr val="374151"/>
                </a:solidFill>
                <a:effectLst/>
                <a:latin typeface="Söhne"/>
              </a:rPr>
              <a:t>:</a:t>
            </a:r>
            <a:r>
              <a:rPr lang="es-ES" b="0" i="0" dirty="0">
                <a:solidFill>
                  <a:srgbClr val="374151"/>
                </a:solidFill>
                <a:effectLst/>
                <a:latin typeface="Söhne"/>
              </a:rPr>
              <a:t> Aunque es una fase más superficial, </a:t>
            </a:r>
            <a:r>
              <a:rPr lang="es-ES" b="1" i="0" dirty="0">
                <a:solidFill>
                  <a:srgbClr val="374151"/>
                </a:solidFill>
                <a:effectLst/>
                <a:latin typeface="Söhne"/>
              </a:rPr>
              <a:t>el sueño ligero es crucial para la transición del estado de vigilia al sueño</a:t>
            </a:r>
            <a:r>
              <a:rPr lang="es-ES" b="0" i="0" dirty="0">
                <a:solidFill>
                  <a:srgbClr val="374151"/>
                </a:solidFill>
                <a:effectLst/>
                <a:latin typeface="Söhne"/>
              </a:rPr>
              <a:t>. También </a:t>
            </a:r>
            <a:r>
              <a:rPr lang="es-ES" b="1" i="0" dirty="0">
                <a:solidFill>
                  <a:srgbClr val="374151"/>
                </a:solidFill>
                <a:effectLst/>
                <a:latin typeface="Söhne"/>
              </a:rPr>
              <a:t>desempeña</a:t>
            </a:r>
            <a:r>
              <a:rPr lang="es-ES" b="0" i="0" dirty="0">
                <a:solidFill>
                  <a:srgbClr val="374151"/>
                </a:solidFill>
                <a:effectLst/>
                <a:latin typeface="Söhne"/>
              </a:rPr>
              <a:t> un </a:t>
            </a:r>
            <a:r>
              <a:rPr lang="es-ES" b="1" i="0" dirty="0">
                <a:solidFill>
                  <a:srgbClr val="374151"/>
                </a:solidFill>
                <a:effectLst/>
                <a:latin typeface="Söhne"/>
              </a:rPr>
              <a:t>papel en la consolidación de la memoria.</a:t>
            </a:r>
          </a:p>
          <a:p>
            <a:pPr marL="742950" lvl="1" indent="-285750" algn="l">
              <a:buFont typeface="+mj-lt"/>
              <a:buAutoNum type="arabicPeriod"/>
            </a:pPr>
            <a:r>
              <a:rPr lang="es-ES" b="1" i="1" dirty="0">
                <a:solidFill>
                  <a:srgbClr val="374151"/>
                </a:solidFill>
                <a:effectLst/>
                <a:latin typeface="Söhne"/>
              </a:rPr>
              <a:t>Sueño Profundo</a:t>
            </a:r>
            <a:r>
              <a:rPr lang="es-ES" b="0" i="1" dirty="0">
                <a:solidFill>
                  <a:srgbClr val="374151"/>
                </a:solidFill>
                <a:effectLst/>
                <a:latin typeface="Söhne"/>
              </a:rPr>
              <a:t>:</a:t>
            </a:r>
            <a:r>
              <a:rPr lang="es-ES" b="0" i="0" dirty="0">
                <a:solidFill>
                  <a:srgbClr val="374151"/>
                </a:solidFill>
                <a:effectLst/>
                <a:latin typeface="Söhne"/>
              </a:rPr>
              <a:t> Esta fase es esencial para </a:t>
            </a:r>
            <a:r>
              <a:rPr lang="es-ES" b="1" i="0" dirty="0">
                <a:solidFill>
                  <a:srgbClr val="374151"/>
                </a:solidFill>
                <a:effectLst/>
                <a:latin typeface="Söhne"/>
              </a:rPr>
              <a:t>la restauración física y el crecimiento</a:t>
            </a:r>
            <a:r>
              <a:rPr lang="es-ES" b="0" i="0" dirty="0">
                <a:solidFill>
                  <a:srgbClr val="374151"/>
                </a:solidFill>
                <a:effectLst/>
                <a:latin typeface="Söhne"/>
              </a:rPr>
              <a:t>, así como para la </a:t>
            </a:r>
            <a:r>
              <a:rPr lang="es-ES" b="1" i="0" dirty="0">
                <a:solidFill>
                  <a:srgbClr val="374151"/>
                </a:solidFill>
                <a:effectLst/>
                <a:latin typeface="Söhne"/>
              </a:rPr>
              <a:t>consolidación de ciertos tipos de memoria</a:t>
            </a:r>
            <a:r>
              <a:rPr lang="es-ES" b="0" i="0" dirty="0">
                <a:solidFill>
                  <a:srgbClr val="374151"/>
                </a:solidFill>
                <a:effectLst/>
                <a:latin typeface="Söhne"/>
              </a:rPr>
              <a:t>.</a:t>
            </a:r>
          </a:p>
          <a:p>
            <a:pPr marL="742950" lvl="1" indent="-285750" algn="l">
              <a:buFont typeface="+mj-lt"/>
              <a:buAutoNum type="arabicPeriod"/>
            </a:pPr>
            <a:r>
              <a:rPr lang="es-ES" b="1" i="1" dirty="0">
                <a:solidFill>
                  <a:srgbClr val="374151"/>
                </a:solidFill>
                <a:effectLst/>
                <a:latin typeface="Söhne"/>
              </a:rPr>
              <a:t>Sueño REM</a:t>
            </a:r>
            <a:r>
              <a:rPr lang="es-ES" b="0" i="1" dirty="0">
                <a:solidFill>
                  <a:srgbClr val="374151"/>
                </a:solidFill>
                <a:effectLst/>
                <a:latin typeface="Söhne"/>
              </a:rPr>
              <a:t>:</a:t>
            </a:r>
            <a:r>
              <a:rPr lang="es-ES" b="0" i="0" dirty="0">
                <a:solidFill>
                  <a:srgbClr val="374151"/>
                </a:solidFill>
                <a:effectLst/>
                <a:latin typeface="Söhne"/>
              </a:rPr>
              <a:t> La fase REM se asocia con </a:t>
            </a:r>
            <a:r>
              <a:rPr lang="es-ES" b="1" i="0" dirty="0">
                <a:solidFill>
                  <a:srgbClr val="374151"/>
                </a:solidFill>
                <a:effectLst/>
                <a:latin typeface="Söhne"/>
              </a:rPr>
              <a:t>sueños vívidos y desempeña un papel en el procesamiento emocional y la memoria emocional</a:t>
            </a:r>
            <a:r>
              <a:rPr lang="es-ES" b="0" i="0" dirty="0">
                <a:solidFill>
                  <a:srgbClr val="374151"/>
                </a:solidFill>
                <a:effectLst/>
                <a:latin typeface="Söhne"/>
              </a:rPr>
              <a:t>.</a:t>
            </a:r>
          </a:p>
          <a:p>
            <a:pPr algn="l">
              <a:buFont typeface="+mj-lt"/>
              <a:buAutoNum type="arabicPeriod"/>
            </a:pPr>
            <a:r>
              <a:rPr lang="es-ES" b="1" i="0" dirty="0">
                <a:solidFill>
                  <a:srgbClr val="374151"/>
                </a:solidFill>
                <a:effectLst/>
                <a:latin typeface="Söhne"/>
              </a:rPr>
              <a:t>Dificultad de Predicción:</a:t>
            </a:r>
            <a:endParaRPr lang="es-ES" b="0" i="0" dirty="0">
              <a:solidFill>
                <a:srgbClr val="374151"/>
              </a:solidFill>
              <a:effectLst/>
              <a:latin typeface="Söhne"/>
            </a:endParaRPr>
          </a:p>
          <a:p>
            <a:pPr marL="742950" lvl="1" indent="-285750" algn="l">
              <a:buFont typeface="+mj-lt"/>
              <a:buAutoNum type="arabicPeriod"/>
            </a:pPr>
            <a:r>
              <a:rPr lang="es-ES" b="1" i="1" dirty="0">
                <a:solidFill>
                  <a:srgbClr val="374151"/>
                </a:solidFill>
                <a:effectLst/>
                <a:latin typeface="Söhne"/>
              </a:rPr>
              <a:t>Sueño Ligero</a:t>
            </a:r>
            <a:r>
              <a:rPr lang="es-ES" b="0" i="1" dirty="0">
                <a:solidFill>
                  <a:srgbClr val="374151"/>
                </a:solidFill>
                <a:effectLst/>
                <a:latin typeface="Söhne"/>
              </a:rPr>
              <a:t>:</a:t>
            </a:r>
            <a:r>
              <a:rPr lang="es-ES" b="0" i="0" dirty="0">
                <a:solidFill>
                  <a:srgbClr val="374151"/>
                </a:solidFill>
                <a:effectLst/>
                <a:latin typeface="Söhne"/>
              </a:rPr>
              <a:t> Puede ser más desafiante predecir con precisión esta fase, ya que las </a:t>
            </a:r>
            <a:r>
              <a:rPr lang="es-ES" b="1" i="0" dirty="0">
                <a:solidFill>
                  <a:srgbClr val="374151"/>
                </a:solidFill>
                <a:effectLst/>
                <a:latin typeface="Söhne"/>
              </a:rPr>
              <a:t>transiciones entre el estado de vigilia y el sueño ligero pueden ser más sutiles y variables.</a:t>
            </a:r>
          </a:p>
          <a:p>
            <a:pPr marL="742950" lvl="1" indent="-285750" algn="l">
              <a:buFont typeface="+mj-lt"/>
              <a:buAutoNum type="arabicPeriod"/>
            </a:pPr>
            <a:r>
              <a:rPr lang="es-ES" b="1" i="1" dirty="0">
                <a:solidFill>
                  <a:srgbClr val="374151"/>
                </a:solidFill>
                <a:effectLst/>
                <a:latin typeface="Söhne"/>
              </a:rPr>
              <a:t>Sueño Profundo</a:t>
            </a:r>
            <a:r>
              <a:rPr lang="es-ES" b="0" i="1" dirty="0">
                <a:solidFill>
                  <a:srgbClr val="374151"/>
                </a:solidFill>
                <a:effectLst/>
                <a:latin typeface="Söhne"/>
              </a:rPr>
              <a:t>:</a:t>
            </a:r>
            <a:r>
              <a:rPr lang="es-ES" b="0" i="0" dirty="0">
                <a:solidFill>
                  <a:srgbClr val="374151"/>
                </a:solidFill>
                <a:effectLst/>
                <a:latin typeface="Söhne"/>
              </a:rPr>
              <a:t> La predicción del sueño profundo a </a:t>
            </a:r>
            <a:r>
              <a:rPr lang="es-ES" b="1" i="0" dirty="0">
                <a:solidFill>
                  <a:srgbClr val="374151"/>
                </a:solidFill>
                <a:effectLst/>
                <a:latin typeface="Söhne"/>
              </a:rPr>
              <a:t>menudo es más sencilla, ya que presenta patrones eléctricos cerebrales distintivos y cambios fisiológicos más estables.</a:t>
            </a:r>
          </a:p>
          <a:p>
            <a:pPr marL="742950" lvl="1" indent="-285750" algn="l">
              <a:buFont typeface="+mj-lt"/>
              <a:buAutoNum type="arabicPeriod"/>
            </a:pPr>
            <a:r>
              <a:rPr lang="es-ES" b="1" i="1" dirty="0">
                <a:solidFill>
                  <a:srgbClr val="374151"/>
                </a:solidFill>
                <a:effectLst/>
                <a:latin typeface="Söhne"/>
              </a:rPr>
              <a:t>Sueño REM</a:t>
            </a:r>
            <a:r>
              <a:rPr lang="es-ES" b="0" i="1" dirty="0">
                <a:solidFill>
                  <a:srgbClr val="374151"/>
                </a:solidFill>
                <a:effectLst/>
                <a:latin typeface="Söhne"/>
              </a:rPr>
              <a:t>:</a:t>
            </a:r>
            <a:r>
              <a:rPr lang="es-ES" b="0" i="0" dirty="0">
                <a:solidFill>
                  <a:srgbClr val="374151"/>
                </a:solidFill>
                <a:effectLst/>
                <a:latin typeface="Söhne"/>
              </a:rPr>
              <a:t> La predicción de la fase REM puede ser </a:t>
            </a:r>
            <a:r>
              <a:rPr lang="es-ES" b="1" i="0" dirty="0">
                <a:solidFill>
                  <a:srgbClr val="374151"/>
                </a:solidFill>
                <a:effectLst/>
                <a:latin typeface="Söhne"/>
              </a:rPr>
              <a:t>más compleja debido a la variabilidad en la duración y la posición en la secuencia del sueño</a:t>
            </a:r>
            <a:r>
              <a:rPr lang="es-ES" b="0" i="0" dirty="0">
                <a:solidFill>
                  <a:srgbClr val="374151"/>
                </a:solidFill>
                <a:effectLst/>
                <a:latin typeface="Söhne"/>
              </a:rPr>
              <a:t>.</a:t>
            </a:r>
          </a:p>
          <a:p>
            <a:pPr marL="742950" lvl="1" indent="-285750" algn="l">
              <a:buFont typeface="+mj-lt"/>
              <a:buAutoNum type="arabicPeriod"/>
            </a:pPr>
            <a:endParaRPr lang="es-ES" b="0" i="0" dirty="0">
              <a:solidFill>
                <a:srgbClr val="374151"/>
              </a:solidFill>
              <a:effectLst/>
              <a:latin typeface="Söhne"/>
            </a:endParaRPr>
          </a:p>
          <a:p>
            <a:pPr algn="l"/>
            <a:r>
              <a:rPr lang="es-ES" b="0" i="0" dirty="0">
                <a:solidFill>
                  <a:srgbClr val="374151"/>
                </a:solidFill>
                <a:effectLst/>
                <a:latin typeface="Söhne"/>
              </a:rPr>
              <a:t>En resumen, </a:t>
            </a:r>
            <a:r>
              <a:rPr lang="es-ES" b="1" i="0" dirty="0">
                <a:solidFill>
                  <a:srgbClr val="374151"/>
                </a:solidFill>
                <a:effectLst/>
                <a:latin typeface="Söhne"/>
              </a:rPr>
              <a:t>las fases del sueño no son igualmente importantes ni sencillas de predecir</a:t>
            </a:r>
            <a:r>
              <a:rPr lang="es-ES" b="0" i="0" dirty="0">
                <a:solidFill>
                  <a:srgbClr val="374151"/>
                </a:solidFill>
                <a:effectLst/>
                <a:latin typeface="Söhne"/>
              </a:rPr>
              <a:t>. La </a:t>
            </a:r>
            <a:r>
              <a:rPr lang="es-ES" b="1" i="0" dirty="0">
                <a:solidFill>
                  <a:srgbClr val="374151"/>
                </a:solidFill>
                <a:effectLst/>
                <a:latin typeface="Söhne"/>
              </a:rPr>
              <a:t>complejidad varía, y la importancia de cada fase radica en sus funciones específicas para la salud física y mental</a:t>
            </a:r>
            <a:r>
              <a:rPr lang="es-ES" b="0" i="0" dirty="0">
                <a:solidFill>
                  <a:srgbClr val="374151"/>
                </a:solidFill>
                <a:effectLst/>
                <a:latin typeface="Söhne"/>
              </a:rPr>
              <a:t>. En la construcción de modelos de predicción, es fundamental considerar las características distintivas de cada fase y emplear enfoques adecuados para abordar sus particularidades.</a:t>
            </a:r>
          </a:p>
          <a:p>
            <a:pPr algn="l"/>
            <a:endParaRPr lang="es-ES" b="0" i="0" dirty="0">
              <a:solidFill>
                <a:srgbClr val="374151"/>
              </a:solidFill>
              <a:effectLst/>
              <a:latin typeface="Söhne"/>
            </a:endParaRPr>
          </a:p>
          <a:p>
            <a:pPr algn="l"/>
            <a:endParaRPr lang="es-ES" b="0" i="0" dirty="0">
              <a:solidFill>
                <a:srgbClr val="374151"/>
              </a:solidFill>
              <a:effectLst/>
              <a:latin typeface="Söhne"/>
            </a:endParaRPr>
          </a:p>
          <a:p>
            <a:pPr algn="l"/>
            <a:r>
              <a:rPr lang="es-ES" b="0" i="0" dirty="0">
                <a:solidFill>
                  <a:srgbClr val="374151"/>
                </a:solidFill>
                <a:effectLst/>
                <a:latin typeface="Söhne"/>
              </a:rPr>
              <a:t>En resumen, la estrategia descrita implica utilizar las predicciones de múltiples </a:t>
            </a:r>
            <a:r>
              <a:rPr lang="es-ES" b="1" i="0" dirty="0">
                <a:solidFill>
                  <a:srgbClr val="374151"/>
                </a:solidFill>
                <a:effectLst/>
                <a:latin typeface="Söhne"/>
              </a:rPr>
              <a:t>médicos como información de entrada para entrenar el modelo, sin preocuparse necesariamente por el consenso entre ellos</a:t>
            </a:r>
            <a:r>
              <a:rPr lang="es-ES" b="0" i="0" dirty="0">
                <a:solidFill>
                  <a:srgbClr val="374151"/>
                </a:solidFill>
                <a:effectLst/>
                <a:latin typeface="Söhne"/>
              </a:rPr>
              <a:t>. El consenso ya se utilizo para la selección de características.</a:t>
            </a:r>
          </a:p>
          <a:p>
            <a:pPr algn="l"/>
            <a:r>
              <a:rPr lang="es-ES" b="1" i="0" dirty="0">
                <a:solidFill>
                  <a:srgbClr val="374151"/>
                </a:solidFill>
                <a:effectLst/>
                <a:latin typeface="Söhne"/>
              </a:rPr>
              <a:t>El modelo se espera que aprenda patrones útiles para la tarea, incluso en casos donde los médicos no coincidan en sus etiquetas.</a:t>
            </a:r>
          </a:p>
          <a:p>
            <a:pPr algn="l">
              <a:buFont typeface="Arial" panose="020B0604020202020204" pitchFamily="34" charset="0"/>
              <a:buChar char="•"/>
            </a:pPr>
            <a:endParaRPr lang="es-ES" b="0" dirty="0">
              <a:solidFill>
                <a:srgbClr val="000000"/>
              </a:solidFill>
              <a:effectLst/>
              <a:latin typeface="Courier New" panose="02070309020205020404" pitchFamily="49" charset="0"/>
            </a:endParaRP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20</a:t>
            </a:fld>
            <a:endParaRPr lang="es-CO" dirty="0"/>
          </a:p>
        </p:txBody>
      </p:sp>
    </p:spTree>
    <p:extLst>
      <p:ext uri="{BB962C8B-B14F-4D97-AF65-F5344CB8AC3E}">
        <p14:creationId xmlns:p14="http://schemas.microsoft.com/office/powerpoint/2010/main" val="423642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11111"/>
                </a:solidFill>
                <a:effectLst/>
                <a:latin typeface="-apple-system"/>
              </a:rPr>
              <a:t>El sueño se divide en dos tipos: </a:t>
            </a:r>
            <a:r>
              <a:rPr lang="es-ES" b="1" i="0" dirty="0">
                <a:solidFill>
                  <a:srgbClr val="111111"/>
                </a:solidFill>
                <a:effectLst/>
                <a:latin typeface="-apple-system"/>
              </a:rPr>
              <a:t>NREM</a:t>
            </a:r>
            <a:r>
              <a:rPr lang="es-ES" b="0" i="0" dirty="0">
                <a:solidFill>
                  <a:srgbClr val="111111"/>
                </a:solidFill>
                <a:effectLst/>
                <a:latin typeface="-apple-system"/>
              </a:rPr>
              <a:t> y </a:t>
            </a:r>
            <a:r>
              <a:rPr lang="es-ES" b="1" i="0" dirty="0">
                <a:solidFill>
                  <a:srgbClr val="111111"/>
                </a:solidFill>
                <a:effectLst/>
                <a:latin typeface="-apple-system"/>
              </a:rPr>
              <a:t>REM</a:t>
            </a:r>
            <a:r>
              <a:rPr lang="es-ES" b="0" i="0" dirty="0">
                <a:solidFill>
                  <a:srgbClr val="111111"/>
                </a:solidFill>
                <a:effectLst/>
                <a:latin typeface="-apple-system"/>
              </a:rPr>
              <a:t>. El </a:t>
            </a:r>
            <a:r>
              <a:rPr lang="es-ES" b="1" i="0" dirty="0">
                <a:solidFill>
                  <a:srgbClr val="111111"/>
                </a:solidFill>
                <a:effectLst/>
                <a:latin typeface="-apple-system"/>
              </a:rPr>
              <a:t>sueño NREM (movimientos oculares no rápidos) </a:t>
            </a:r>
            <a:r>
              <a:rPr lang="es-ES" b="0" i="0" dirty="0">
                <a:solidFill>
                  <a:srgbClr val="111111"/>
                </a:solidFill>
                <a:effectLst/>
                <a:latin typeface="-apple-system"/>
              </a:rPr>
              <a:t>se caracteriza por tener cuatro etapas diferenciadas La </a:t>
            </a:r>
            <a:r>
              <a:rPr lang="es-ES" b="1" i="0" dirty="0">
                <a:solidFill>
                  <a:srgbClr val="111111"/>
                </a:solidFill>
                <a:effectLst/>
                <a:latin typeface="-apple-system"/>
              </a:rPr>
              <a:t>primera</a:t>
            </a:r>
            <a:r>
              <a:rPr lang="es-ES" b="0" i="0" dirty="0">
                <a:solidFill>
                  <a:srgbClr val="111111"/>
                </a:solidFill>
                <a:effectLst/>
                <a:latin typeface="-apple-system"/>
              </a:rPr>
              <a:t> etapa es la </a:t>
            </a:r>
            <a:r>
              <a:rPr lang="es-ES" b="1" i="0" dirty="0">
                <a:solidFill>
                  <a:srgbClr val="111111"/>
                </a:solidFill>
                <a:effectLst/>
                <a:latin typeface="-apple-system"/>
              </a:rPr>
              <a:t>somnolencia</a:t>
            </a:r>
            <a:r>
              <a:rPr lang="es-ES" b="0" i="0" dirty="0">
                <a:solidFill>
                  <a:srgbClr val="111111"/>
                </a:solidFill>
                <a:effectLst/>
                <a:latin typeface="-apple-system"/>
              </a:rPr>
              <a:t>, que dura aproximadamente </a:t>
            </a:r>
            <a:r>
              <a:rPr lang="es-ES" b="1" i="0" dirty="0">
                <a:solidFill>
                  <a:srgbClr val="111111"/>
                </a:solidFill>
                <a:effectLst/>
                <a:latin typeface="-apple-system"/>
              </a:rPr>
              <a:t>diez minutos</a:t>
            </a:r>
            <a:r>
              <a:rPr lang="es-ES" b="0" i="0" dirty="0">
                <a:solidFill>
                  <a:srgbClr val="111111"/>
                </a:solidFill>
                <a:effectLst/>
                <a:latin typeface="-apple-system"/>
              </a:rPr>
              <a:t>. En la </a:t>
            </a:r>
            <a:r>
              <a:rPr lang="es-ES" b="1" i="0" dirty="0">
                <a:solidFill>
                  <a:srgbClr val="111111"/>
                </a:solidFill>
                <a:effectLst/>
                <a:latin typeface="-apple-system"/>
              </a:rPr>
              <a:t>segunda</a:t>
            </a:r>
            <a:r>
              <a:rPr lang="es-ES" b="0" i="0" dirty="0">
                <a:solidFill>
                  <a:srgbClr val="111111"/>
                </a:solidFill>
                <a:effectLst/>
                <a:latin typeface="-apple-system"/>
              </a:rPr>
              <a:t> etapa, el </a:t>
            </a:r>
            <a:r>
              <a:rPr lang="es-ES" b="1" i="0" dirty="0">
                <a:solidFill>
                  <a:srgbClr val="111111"/>
                </a:solidFill>
                <a:effectLst/>
                <a:latin typeface="-apple-system"/>
              </a:rPr>
              <a:t>sueño es ligero </a:t>
            </a:r>
            <a:r>
              <a:rPr lang="es-ES" b="0" i="0" dirty="0">
                <a:solidFill>
                  <a:srgbClr val="111111"/>
                </a:solidFill>
                <a:effectLst/>
                <a:latin typeface="-apple-system"/>
              </a:rPr>
              <a:t>y dura alrededor de </a:t>
            </a:r>
            <a:r>
              <a:rPr lang="es-ES" b="1" i="1" dirty="0">
                <a:solidFill>
                  <a:srgbClr val="111111"/>
                </a:solidFill>
                <a:effectLst/>
                <a:latin typeface="-apple-system"/>
              </a:rPr>
              <a:t>50 minutos</a:t>
            </a:r>
            <a:r>
              <a:rPr lang="es-ES" b="0" i="0" dirty="0">
                <a:solidFill>
                  <a:srgbClr val="111111"/>
                </a:solidFill>
                <a:effectLst/>
                <a:latin typeface="-apple-system"/>
              </a:rPr>
              <a:t>. La </a:t>
            </a:r>
            <a:r>
              <a:rPr lang="es-ES" b="1" i="0" dirty="0">
                <a:solidFill>
                  <a:srgbClr val="111111"/>
                </a:solidFill>
                <a:effectLst/>
                <a:latin typeface="-apple-system"/>
              </a:rPr>
              <a:t>tercera</a:t>
            </a:r>
            <a:r>
              <a:rPr lang="es-ES" b="0" i="0" dirty="0">
                <a:solidFill>
                  <a:srgbClr val="111111"/>
                </a:solidFill>
                <a:effectLst/>
                <a:latin typeface="-apple-system"/>
              </a:rPr>
              <a:t> etapa es </a:t>
            </a:r>
            <a:r>
              <a:rPr lang="es-ES" b="1" i="0" dirty="0">
                <a:solidFill>
                  <a:srgbClr val="111111"/>
                </a:solidFill>
                <a:effectLst/>
                <a:latin typeface="-apple-system"/>
              </a:rPr>
              <a:t>una transición del sueño ligero al sueño profundo</a:t>
            </a:r>
            <a:r>
              <a:rPr lang="es-ES" b="0" i="0" dirty="0">
                <a:solidFill>
                  <a:srgbClr val="111111"/>
                </a:solidFill>
                <a:effectLst/>
                <a:latin typeface="-apple-system"/>
              </a:rPr>
              <a:t>, que dura entre </a:t>
            </a:r>
            <a:r>
              <a:rPr lang="es-ES" b="1" i="0" dirty="0">
                <a:solidFill>
                  <a:srgbClr val="111111"/>
                </a:solidFill>
                <a:effectLst/>
                <a:latin typeface="-apple-system"/>
              </a:rPr>
              <a:t>2 y 3 minutos</a:t>
            </a:r>
            <a:r>
              <a:rPr lang="es-ES" b="0" i="0" dirty="0">
                <a:solidFill>
                  <a:srgbClr val="111111"/>
                </a:solidFill>
                <a:effectLst/>
                <a:latin typeface="-apple-system"/>
              </a:rPr>
              <a:t>. </a:t>
            </a:r>
            <a:r>
              <a:rPr lang="es-ES" b="0" i="0" dirty="0">
                <a:solidFill>
                  <a:srgbClr val="111111"/>
                </a:solidFill>
                <a:effectLst/>
                <a:latin typeface="-apple-system"/>
                <a:hlinkClick r:id="rId3"/>
              </a:rPr>
              <a:t>La </a:t>
            </a:r>
            <a:r>
              <a:rPr lang="es-ES" sz="1200" b="1" i="0" u="none" kern="1200" dirty="0">
                <a:solidFill>
                  <a:srgbClr val="111111"/>
                </a:solidFill>
                <a:effectLst/>
                <a:latin typeface="-apple-system"/>
                <a:ea typeface="+mn-ea"/>
                <a:cs typeface="+mn-cs"/>
              </a:rPr>
              <a:t>cuarta etapa es el sueño profundo</a:t>
            </a:r>
            <a:r>
              <a:rPr lang="es-ES" sz="1200" b="0" i="0" u="none" kern="1200" dirty="0">
                <a:solidFill>
                  <a:srgbClr val="111111"/>
                </a:solidFill>
                <a:effectLst/>
                <a:latin typeface="-apple-system"/>
                <a:ea typeface="+mn-ea"/>
                <a:cs typeface="+mn-cs"/>
              </a:rPr>
              <a:t>, que dura unos </a:t>
            </a:r>
            <a:r>
              <a:rPr lang="es-ES" sz="1200" b="1" i="0" u="none" kern="1200" dirty="0">
                <a:solidFill>
                  <a:srgbClr val="111111"/>
                </a:solidFill>
                <a:effectLst/>
                <a:latin typeface="-apple-system"/>
                <a:ea typeface="+mn-ea"/>
                <a:cs typeface="+mn-cs"/>
              </a:rPr>
              <a:t>25 minutos</a:t>
            </a:r>
            <a:r>
              <a:rPr lang="es-ES" sz="1200" b="0" i="0" u="none" kern="1200" dirty="0">
                <a:solidFill>
                  <a:srgbClr val="111111"/>
                </a:solidFill>
                <a:effectLst/>
                <a:latin typeface="-apple-system"/>
                <a:ea typeface="+mn-ea"/>
                <a:cs typeface="+mn-cs"/>
              </a:rPr>
              <a:t>.</a:t>
            </a:r>
          </a:p>
          <a:p>
            <a:pPr algn="l"/>
            <a:endParaRPr lang="es-ES" sz="1200" b="0" i="0" u="none" kern="1200" dirty="0">
              <a:solidFill>
                <a:srgbClr val="111111"/>
              </a:solidFill>
              <a:effectLst/>
              <a:latin typeface="-apple-system"/>
              <a:ea typeface="+mn-ea"/>
              <a:cs typeface="+mn-cs"/>
            </a:endParaRPr>
          </a:p>
          <a:p>
            <a:pPr algn="l"/>
            <a:r>
              <a:rPr lang="es-ES" b="0" i="0" dirty="0">
                <a:solidFill>
                  <a:srgbClr val="111111"/>
                </a:solidFill>
                <a:effectLst/>
                <a:latin typeface="-apple-system"/>
              </a:rPr>
              <a:t>Por otro lado, el sueño </a:t>
            </a:r>
            <a:r>
              <a:rPr lang="es-ES" b="1" i="0" dirty="0">
                <a:solidFill>
                  <a:srgbClr val="111111"/>
                </a:solidFill>
                <a:effectLst/>
                <a:latin typeface="-apple-system"/>
              </a:rPr>
              <a:t>REM (movimientos oculares rápidos) </a:t>
            </a:r>
            <a:r>
              <a:rPr lang="es-ES" b="0" i="0" dirty="0">
                <a:solidFill>
                  <a:srgbClr val="111111"/>
                </a:solidFill>
                <a:effectLst/>
                <a:latin typeface="-apple-system"/>
              </a:rPr>
              <a:t>es una etapa del sueño en la que se producen movimientos oculares rápidos, y se caracteriza por ser la </a:t>
            </a:r>
            <a:r>
              <a:rPr lang="es-ES" b="1" i="0" dirty="0">
                <a:solidFill>
                  <a:srgbClr val="111111"/>
                </a:solidFill>
                <a:effectLst/>
                <a:latin typeface="-apple-system"/>
              </a:rPr>
              <a:t>fase en la que se producen los sueños más vívidos y emocionales</a:t>
            </a:r>
            <a:r>
              <a:rPr lang="es-ES" b="0" i="0" dirty="0">
                <a:solidFill>
                  <a:srgbClr val="111111"/>
                </a:solidFill>
                <a:effectLst/>
                <a:latin typeface="-apple-system"/>
              </a:rPr>
              <a:t>. Durante esta fase, la </a:t>
            </a:r>
            <a:r>
              <a:rPr lang="es-ES" b="1" i="0" dirty="0">
                <a:solidFill>
                  <a:srgbClr val="111111"/>
                </a:solidFill>
                <a:effectLst/>
                <a:latin typeface="-apple-system"/>
              </a:rPr>
              <a:t>actividad cerebral es similar a la que se produce cuando estamos despiertos</a:t>
            </a:r>
            <a:r>
              <a:rPr lang="es-ES" b="0" i="0" dirty="0">
                <a:solidFill>
                  <a:srgbClr val="111111"/>
                </a:solidFill>
                <a:effectLst/>
                <a:latin typeface="-apple-system"/>
              </a:rPr>
              <a:t>, y el </a:t>
            </a:r>
            <a:r>
              <a:rPr lang="es-ES" b="1" i="0" dirty="0">
                <a:solidFill>
                  <a:srgbClr val="111111"/>
                </a:solidFill>
                <a:effectLst/>
                <a:latin typeface="-apple-system"/>
              </a:rPr>
              <a:t>cuerpo</a:t>
            </a:r>
            <a:r>
              <a:rPr lang="es-ES" b="0" i="0" dirty="0">
                <a:solidFill>
                  <a:srgbClr val="111111"/>
                </a:solidFill>
                <a:effectLst/>
                <a:latin typeface="-apple-system"/>
              </a:rPr>
              <a:t> se encuentra en un estado de </a:t>
            </a:r>
            <a:r>
              <a:rPr lang="es-ES" b="1" i="0" dirty="0">
                <a:solidFill>
                  <a:srgbClr val="111111"/>
                </a:solidFill>
                <a:effectLst/>
                <a:latin typeface="-apple-system"/>
              </a:rPr>
              <a:t>parálisis temporal</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a:t>
            </a:fld>
            <a:endParaRPr lang="es-CO" dirty="0"/>
          </a:p>
        </p:txBody>
      </p:sp>
    </p:spTree>
    <p:extLst>
      <p:ext uri="{BB962C8B-B14F-4D97-AF65-F5344CB8AC3E}">
        <p14:creationId xmlns:p14="http://schemas.microsoft.com/office/powerpoint/2010/main" val="2034922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25000" lnSpcReduction="20000"/>
          </a:bodyPr>
          <a:lstStyle/>
          <a:p>
            <a:r>
              <a:rPr lang="es-ES" b="0" i="0" dirty="0">
                <a:solidFill>
                  <a:srgbClr val="212121"/>
                </a:solidFill>
                <a:effectLst/>
                <a:latin typeface="Roboto" panose="02000000000000000000" pitchFamily="2" charset="0"/>
              </a:rPr>
              <a:t>Para realizar una selección de </a:t>
            </a:r>
            <a:r>
              <a:rPr lang="es-ES" b="0" i="0" dirty="0" err="1">
                <a:solidFill>
                  <a:srgbClr val="212121"/>
                </a:solidFill>
                <a:effectLst/>
                <a:latin typeface="Roboto" panose="02000000000000000000" pitchFamily="2" charset="0"/>
              </a:rPr>
              <a:t>caracteristicas</a:t>
            </a:r>
            <a:r>
              <a:rPr lang="es-ES" b="0" i="0" dirty="0">
                <a:solidFill>
                  <a:srgbClr val="212121"/>
                </a:solidFill>
                <a:effectLst/>
                <a:latin typeface="Roboto" panose="02000000000000000000" pitchFamily="2" charset="0"/>
              </a:rPr>
              <a:t>,, nos basamos en lo predicho por los expertos. De esta forma obtenemos una primera selección óptima con la prueba f </a:t>
            </a:r>
            <a:r>
              <a:rPr lang="es-ES" b="0" i="0" dirty="0" err="1">
                <a:solidFill>
                  <a:srgbClr val="212121"/>
                </a:solidFill>
                <a:effectLst/>
                <a:latin typeface="Roboto" panose="02000000000000000000" pitchFamily="2" charset="0"/>
              </a:rPr>
              <a:t>anova</a:t>
            </a:r>
            <a:r>
              <a:rPr lang="es-ES" b="0" i="0" dirty="0">
                <a:solidFill>
                  <a:srgbClr val="212121"/>
                </a:solidFill>
                <a:effectLst/>
                <a:latin typeface="Roboto" panose="02000000000000000000" pitchFamily="2" charset="0"/>
              </a:rPr>
              <a:t> (hemos probado con IM y sale peor el asunto) y </a:t>
            </a:r>
            <a:r>
              <a:rPr lang="es-ES" b="0" i="0" dirty="0" err="1">
                <a:solidFill>
                  <a:srgbClr val="212121"/>
                </a:solidFill>
                <a:effectLst/>
                <a:latin typeface="Roboto" panose="02000000000000000000" pitchFamily="2" charset="0"/>
              </a:rPr>
              <a:t>crosvalidation</a:t>
            </a:r>
            <a:r>
              <a:rPr lang="es-ES" b="0" i="0" dirty="0">
                <a:solidFill>
                  <a:srgbClr val="212121"/>
                </a:solidFill>
                <a:effectLst/>
                <a:latin typeface="Roboto" panose="02000000000000000000" pitchFamily="2" charset="0"/>
              </a:rPr>
              <a:t> que se va optimizando iterativamente eliminando aquella característica que aporta menos al conjunto obtenido en primera instancia. Así hasta encontrar un peor valor, en este momento ya tenemos el listado de características óptimas para alcanzar lo predicho por los expertos.</a:t>
            </a:r>
            <a:endParaRPr lang="es-ES" dirty="0"/>
          </a:p>
          <a:p>
            <a:endParaRPr lang="es-ES" dirty="0"/>
          </a:p>
          <a:p>
            <a:endParaRPr lang="es-ES" dirty="0"/>
          </a:p>
          <a:p>
            <a:r>
              <a:rPr lang="es-ES" b="1" i="1" dirty="0">
                <a:solidFill>
                  <a:schemeClr val="tx2">
                    <a:lumMod val="75000"/>
                  </a:schemeClr>
                </a:solidFill>
                <a:effectLst/>
                <a:latin typeface="Roboto" panose="02000000000000000000" pitchFamily="2" charset="0"/>
              </a:rPr>
              <a:t>Para la selección de características de forma automática sólo utilizamos los datos </a:t>
            </a:r>
            <a:r>
              <a:rPr lang="es-ES" b="1" i="1" dirty="0" err="1">
                <a:solidFill>
                  <a:schemeClr val="tx2">
                    <a:lumMod val="75000"/>
                  </a:schemeClr>
                </a:solidFill>
                <a:effectLst/>
                <a:latin typeface="Roboto" panose="02000000000000000000" pitchFamily="2" charset="0"/>
              </a:rPr>
              <a:t>X_train_o</a:t>
            </a:r>
            <a:r>
              <a:rPr lang="es-ES" b="1" i="1" dirty="0">
                <a:solidFill>
                  <a:schemeClr val="tx2">
                    <a:lumMod val="75000"/>
                  </a:schemeClr>
                </a:solidFill>
                <a:effectLst/>
                <a:latin typeface="Roboto" panose="02000000000000000000" pitchFamily="2" charset="0"/>
              </a:rPr>
              <a:t>, </a:t>
            </a:r>
            <a:r>
              <a:rPr lang="es-ES" b="1" i="1" dirty="0" err="1">
                <a:solidFill>
                  <a:schemeClr val="tx2">
                    <a:lumMod val="75000"/>
                  </a:schemeClr>
                </a:solidFill>
                <a:effectLst/>
                <a:latin typeface="Roboto" panose="02000000000000000000" pitchFamily="2" charset="0"/>
              </a:rPr>
              <a:t>y_train</a:t>
            </a:r>
            <a:r>
              <a:rPr lang="es-ES" b="1" i="1" dirty="0">
                <a:solidFill>
                  <a:schemeClr val="tx2">
                    <a:lumMod val="75000"/>
                  </a:schemeClr>
                </a:solidFill>
                <a:effectLst/>
                <a:latin typeface="Roboto" panose="02000000000000000000" pitchFamily="2" charset="0"/>
              </a:rPr>
              <a:t>.</a:t>
            </a:r>
          </a:p>
          <a:p>
            <a:endParaRPr lang="es-ES" b="1" i="1" dirty="0">
              <a:solidFill>
                <a:schemeClr val="tx2">
                  <a:lumMod val="75000"/>
                </a:schemeClr>
              </a:solidFill>
              <a:effectLst/>
              <a:latin typeface="Roboto" panose="02000000000000000000" pitchFamily="2" charset="0"/>
            </a:endParaRPr>
          </a:p>
          <a:p>
            <a:r>
              <a:rPr lang="es-ES" sz="1200" dirty="0"/>
              <a:t>Activity_Canal_O1-A2</a:t>
            </a:r>
          </a:p>
          <a:p>
            <a:r>
              <a:rPr lang="es-ES" sz="1200" dirty="0"/>
              <a:t>Activity_Canal_F4-A1</a:t>
            </a:r>
          </a:p>
          <a:p>
            <a:r>
              <a:rPr lang="es-ES" sz="1200" dirty="0"/>
              <a:t>Activity_Canal_C4-A1</a:t>
            </a:r>
          </a:p>
          <a:p>
            <a:r>
              <a:rPr lang="es-ES" sz="1200" dirty="0"/>
              <a:t>Activity_Canal_O2-A1</a:t>
            </a:r>
          </a:p>
          <a:p>
            <a:r>
              <a:rPr lang="es-ES" sz="1200" dirty="0"/>
              <a:t>Activity_Canal_ROC-A1</a:t>
            </a:r>
          </a:p>
          <a:p>
            <a:r>
              <a:rPr lang="es-ES" sz="1200" dirty="0"/>
              <a:t>Activity_Canal_LOC-A2</a:t>
            </a:r>
          </a:p>
          <a:p>
            <a:r>
              <a:rPr lang="es-ES" sz="1200" dirty="0"/>
              <a:t>Activity_Canal_F3-A2</a:t>
            </a:r>
          </a:p>
          <a:p>
            <a:r>
              <a:rPr lang="es-ES" sz="1200" dirty="0"/>
              <a:t>Activity_Canal_C3-A2</a:t>
            </a:r>
          </a:p>
          <a:p>
            <a:r>
              <a:rPr lang="es-ES" sz="1200" dirty="0"/>
              <a:t>Mobility_Canal_O1-A2</a:t>
            </a:r>
          </a:p>
          <a:p>
            <a:r>
              <a:rPr lang="es-ES" sz="1200" dirty="0"/>
              <a:t>Mobility_Canal_F4-A1</a:t>
            </a:r>
          </a:p>
          <a:p>
            <a:r>
              <a:rPr lang="es-ES" sz="1200" dirty="0"/>
              <a:t>Mobility_Canal_C4-A1</a:t>
            </a:r>
          </a:p>
          <a:p>
            <a:r>
              <a:rPr lang="es-ES" sz="1200" dirty="0"/>
              <a:t>Mobility_Canal_O2-A1</a:t>
            </a:r>
          </a:p>
          <a:p>
            <a:r>
              <a:rPr lang="es-ES" sz="1200" dirty="0"/>
              <a:t>Mobility_Canal_ROC-A1</a:t>
            </a:r>
          </a:p>
          <a:p>
            <a:r>
              <a:rPr lang="es-ES" sz="1200" dirty="0"/>
              <a:t>Mobility_Canal_LOC-A2</a:t>
            </a:r>
          </a:p>
          <a:p>
            <a:r>
              <a:rPr lang="es-ES" sz="1200" dirty="0"/>
              <a:t>Mobility_Canal_F3-A2</a:t>
            </a:r>
          </a:p>
          <a:p>
            <a:r>
              <a:rPr lang="es-ES" sz="1200" dirty="0"/>
              <a:t>Mobility_Canal_C3-A2</a:t>
            </a:r>
          </a:p>
          <a:p>
            <a:r>
              <a:rPr lang="es-ES" sz="1200" dirty="0"/>
              <a:t>Complexity_Canal_O1-A2</a:t>
            </a:r>
          </a:p>
          <a:p>
            <a:r>
              <a:rPr lang="es-ES" sz="1200" dirty="0"/>
              <a:t>Complexity_Canal_F4-A1</a:t>
            </a:r>
          </a:p>
          <a:p>
            <a:r>
              <a:rPr lang="es-ES" sz="1200" dirty="0"/>
              <a:t>Complexity_Canal_C4-A1</a:t>
            </a:r>
          </a:p>
          <a:p>
            <a:r>
              <a:rPr lang="es-ES" sz="1200" dirty="0"/>
              <a:t>Complexity_Canal_O2-A1</a:t>
            </a:r>
          </a:p>
          <a:p>
            <a:r>
              <a:rPr lang="es-ES" sz="1200" dirty="0"/>
              <a:t>Complexity_Canal_ROC-A1</a:t>
            </a:r>
          </a:p>
          <a:p>
            <a:r>
              <a:rPr lang="es-ES" sz="1200" dirty="0"/>
              <a:t>Complexity_Canal_LOC-A2</a:t>
            </a:r>
          </a:p>
          <a:p>
            <a:r>
              <a:rPr lang="es-ES" sz="1200" dirty="0"/>
              <a:t>Complexity_Canal_F3-A2</a:t>
            </a:r>
          </a:p>
          <a:p>
            <a:r>
              <a:rPr lang="es-ES" sz="1200" dirty="0"/>
              <a:t>Complexity_Canal_C3-A2</a:t>
            </a:r>
          </a:p>
          <a:p>
            <a:r>
              <a:rPr lang="es-ES" sz="1200" dirty="0"/>
              <a:t>Skewness_Canal_O1-A2</a:t>
            </a:r>
          </a:p>
          <a:p>
            <a:r>
              <a:rPr lang="es-ES" sz="1200" dirty="0"/>
              <a:t>Skewness_Canal_F4-A1</a:t>
            </a:r>
          </a:p>
          <a:p>
            <a:r>
              <a:rPr lang="es-ES" sz="1200" dirty="0"/>
              <a:t>Skewness_Canal_C4-A1</a:t>
            </a:r>
          </a:p>
          <a:p>
            <a:r>
              <a:rPr lang="es-ES" sz="1200" dirty="0"/>
              <a:t>Skewness_Canal_O2-A1</a:t>
            </a:r>
          </a:p>
          <a:p>
            <a:r>
              <a:rPr lang="es-ES" sz="1200" dirty="0"/>
              <a:t>Skewness_Canal_ROC-A1</a:t>
            </a:r>
          </a:p>
          <a:p>
            <a:r>
              <a:rPr lang="es-ES" sz="1200" dirty="0"/>
              <a:t>Skewness_Canal_LOC-A2</a:t>
            </a:r>
          </a:p>
          <a:p>
            <a:r>
              <a:rPr lang="es-ES" sz="1200" dirty="0"/>
              <a:t>Skewness_Canal_F3-A2</a:t>
            </a:r>
          </a:p>
          <a:p>
            <a:r>
              <a:rPr lang="es-ES" sz="1200" dirty="0"/>
              <a:t>Skewness_Canal_C3-A2</a:t>
            </a:r>
          </a:p>
          <a:p>
            <a:r>
              <a:rPr lang="es-ES" sz="1200" dirty="0"/>
              <a:t>Kurtosis_Canal_O1-A2</a:t>
            </a:r>
          </a:p>
          <a:p>
            <a:r>
              <a:rPr lang="es-ES" sz="1200" dirty="0"/>
              <a:t>Kurtosis_Canal_F4-A1</a:t>
            </a:r>
          </a:p>
          <a:p>
            <a:r>
              <a:rPr lang="es-ES" sz="1200" dirty="0"/>
              <a:t>Kurtosis_Canal_C4-A1</a:t>
            </a:r>
          </a:p>
          <a:p>
            <a:r>
              <a:rPr lang="es-ES" sz="1200" dirty="0"/>
              <a:t>Kurtosis_Canal_O2-A1</a:t>
            </a:r>
          </a:p>
          <a:p>
            <a:r>
              <a:rPr lang="es-ES" sz="1200" dirty="0"/>
              <a:t>Kurtosis_Canal_ROC-A1</a:t>
            </a:r>
          </a:p>
          <a:p>
            <a:r>
              <a:rPr lang="es-ES" sz="1200" dirty="0"/>
              <a:t>Kurtosis_Canal_LOC-A2</a:t>
            </a:r>
          </a:p>
          <a:p>
            <a:r>
              <a:rPr lang="es-ES" sz="1200" dirty="0"/>
              <a:t>Kurtosis_Canal_F3-A2</a:t>
            </a:r>
          </a:p>
          <a:p>
            <a:r>
              <a:rPr lang="es-ES" sz="1200" dirty="0"/>
              <a:t>Kurtosis_Canal_C3-A2</a:t>
            </a:r>
          </a:p>
          <a:p>
            <a:r>
              <a:rPr lang="es-ES" sz="1200" dirty="0"/>
              <a:t>AR_Coef_0_Canal_O1-A2</a:t>
            </a:r>
          </a:p>
          <a:p>
            <a:r>
              <a:rPr lang="es-ES" sz="1200" dirty="0"/>
              <a:t>AR_Coef_0_Canal_F4-A1</a:t>
            </a:r>
          </a:p>
          <a:p>
            <a:r>
              <a:rPr lang="es-ES" sz="1200" dirty="0"/>
              <a:t>AR_Coef_0_Canal_C4-A1</a:t>
            </a:r>
          </a:p>
          <a:p>
            <a:r>
              <a:rPr lang="es-ES" sz="1200" dirty="0"/>
              <a:t>AR_Coef_0_Canal_O2-A1</a:t>
            </a:r>
          </a:p>
          <a:p>
            <a:r>
              <a:rPr lang="es-ES" sz="1200" dirty="0"/>
              <a:t>AR_Coef_0_Canal_ROC-A1</a:t>
            </a:r>
          </a:p>
          <a:p>
            <a:r>
              <a:rPr lang="es-ES" sz="1200" dirty="0"/>
              <a:t>AR_Coef_0_Canal_LOC-A2</a:t>
            </a:r>
          </a:p>
          <a:p>
            <a:r>
              <a:rPr lang="es-ES" sz="1200" dirty="0"/>
              <a:t>AR_Coef_0_Canal_F3-A2</a:t>
            </a:r>
          </a:p>
          <a:p>
            <a:r>
              <a:rPr lang="es-ES" sz="1200" dirty="0"/>
              <a:t>AR_Coef_0_Canal_C3-A2</a:t>
            </a:r>
          </a:p>
          <a:p>
            <a:r>
              <a:rPr lang="es-ES" sz="1200" dirty="0"/>
              <a:t>AR_Coef_1_Canal_O1-A2</a:t>
            </a:r>
          </a:p>
          <a:p>
            <a:r>
              <a:rPr lang="es-ES" sz="1200" dirty="0"/>
              <a:t>AR_Coef_1_Canal_F4-A1</a:t>
            </a:r>
          </a:p>
          <a:p>
            <a:r>
              <a:rPr lang="es-ES" sz="1200" dirty="0"/>
              <a:t>AR_Coef_1_Canal_C4-A1</a:t>
            </a:r>
          </a:p>
          <a:p>
            <a:r>
              <a:rPr lang="es-ES" sz="1200" dirty="0"/>
              <a:t>AR_Coef_1_Canal_O2-A1</a:t>
            </a:r>
          </a:p>
          <a:p>
            <a:r>
              <a:rPr lang="es-ES" sz="1200" dirty="0"/>
              <a:t>AR_Coef_1_Canal_ROC-A1</a:t>
            </a:r>
          </a:p>
          <a:p>
            <a:r>
              <a:rPr lang="es-ES" sz="1200" dirty="0"/>
              <a:t>AR_Coef_1_Canal_LOC-A2</a:t>
            </a:r>
          </a:p>
          <a:p>
            <a:r>
              <a:rPr lang="es-ES" sz="1200" dirty="0"/>
              <a:t>AR_Coef_1_Canal_F3-A2</a:t>
            </a:r>
          </a:p>
          <a:p>
            <a:r>
              <a:rPr lang="es-ES" sz="1200" dirty="0"/>
              <a:t>AR_Coef_1_Canal_C3-A2</a:t>
            </a:r>
          </a:p>
          <a:p>
            <a:r>
              <a:rPr lang="es-ES" sz="1200" dirty="0"/>
              <a:t>AR_Coef_2_Canal_O1-A2</a:t>
            </a:r>
          </a:p>
          <a:p>
            <a:r>
              <a:rPr lang="es-ES" sz="1200" dirty="0"/>
              <a:t>AR_Coef_2_Canal_F4-A1</a:t>
            </a:r>
          </a:p>
          <a:p>
            <a:r>
              <a:rPr lang="es-ES" sz="1200" dirty="0"/>
              <a:t>AR_Coef_2_Canal_C4-A1</a:t>
            </a:r>
          </a:p>
          <a:p>
            <a:r>
              <a:rPr lang="es-ES" sz="1200" dirty="0"/>
              <a:t>AR_Coef_2_Canal_O2-A1</a:t>
            </a:r>
          </a:p>
          <a:p>
            <a:r>
              <a:rPr lang="es-ES" sz="1200" dirty="0"/>
              <a:t>AR_Coef_2_Canal_ROC-A1</a:t>
            </a:r>
          </a:p>
          <a:p>
            <a:r>
              <a:rPr lang="es-ES" sz="1200" dirty="0"/>
              <a:t>AR_Coef_2_Canal_LOC-A2</a:t>
            </a:r>
          </a:p>
          <a:p>
            <a:r>
              <a:rPr lang="es-ES" sz="1200" dirty="0"/>
              <a:t>AR_Coef_2_Canal_F3-A2</a:t>
            </a:r>
          </a:p>
          <a:p>
            <a:r>
              <a:rPr lang="es-ES" sz="1200" dirty="0"/>
              <a:t>AR_Coef_2_Canal_C3-A2</a:t>
            </a:r>
          </a:p>
          <a:p>
            <a:r>
              <a:rPr lang="es-ES" sz="1200" dirty="0"/>
              <a:t>AR_Coef_3_Canal_O1-A2</a:t>
            </a:r>
          </a:p>
          <a:p>
            <a:r>
              <a:rPr lang="es-ES" sz="1200" dirty="0"/>
              <a:t>AR_Coef_3_Canal_F4-A1</a:t>
            </a:r>
          </a:p>
          <a:p>
            <a:r>
              <a:rPr lang="es-ES" sz="1200" dirty="0"/>
              <a:t>AR_Coef_3_Canal_C4-A1</a:t>
            </a:r>
          </a:p>
          <a:p>
            <a:r>
              <a:rPr lang="es-ES" sz="1200" dirty="0"/>
              <a:t>AR_Coef_3_Canal_O2-A1</a:t>
            </a:r>
          </a:p>
          <a:p>
            <a:r>
              <a:rPr lang="es-ES" sz="1200" dirty="0"/>
              <a:t>AR_Coef_3_Canal_ROC-A1</a:t>
            </a:r>
          </a:p>
          <a:p>
            <a:r>
              <a:rPr lang="es-ES" sz="1200" dirty="0"/>
              <a:t>AR_Coef_3_Canal_LOC-A2</a:t>
            </a:r>
          </a:p>
          <a:p>
            <a:r>
              <a:rPr lang="es-ES" sz="1200" dirty="0"/>
              <a:t>AR_Coef_3_Canal_F3-A2</a:t>
            </a:r>
          </a:p>
          <a:p>
            <a:r>
              <a:rPr lang="es-ES" sz="1200" dirty="0"/>
              <a:t>AR_Coef_3_Canal_C3-A2</a:t>
            </a:r>
          </a:p>
          <a:p>
            <a:r>
              <a:rPr lang="es-ES" sz="1200" dirty="0"/>
              <a:t>Media_AR_Canal_O1-A2</a:t>
            </a:r>
          </a:p>
          <a:p>
            <a:r>
              <a:rPr lang="es-ES" sz="1200" dirty="0"/>
              <a:t>Media_AR_Canal_F4-A1</a:t>
            </a:r>
          </a:p>
          <a:p>
            <a:r>
              <a:rPr lang="es-ES" sz="1200" dirty="0"/>
              <a:t>Media_AR_Canal_C4-A1</a:t>
            </a:r>
          </a:p>
          <a:p>
            <a:r>
              <a:rPr lang="es-ES" sz="1200" dirty="0"/>
              <a:t>Media_AR_Canal_O2-A1</a:t>
            </a:r>
          </a:p>
          <a:p>
            <a:r>
              <a:rPr lang="es-ES" sz="1200" dirty="0"/>
              <a:t>Media_AR_Canal_ROC-A1</a:t>
            </a:r>
          </a:p>
          <a:p>
            <a:r>
              <a:rPr lang="es-ES" sz="1200" dirty="0"/>
              <a:t>Media_AR_Canal_LOC-A2</a:t>
            </a:r>
          </a:p>
          <a:p>
            <a:r>
              <a:rPr lang="es-ES" sz="1200" dirty="0"/>
              <a:t>Media_AR_Canal_F3-A2</a:t>
            </a:r>
          </a:p>
          <a:p>
            <a:r>
              <a:rPr lang="es-ES" sz="1200" dirty="0"/>
              <a:t>Media_AR_Canal_C3-A2</a:t>
            </a:r>
          </a:p>
          <a:p>
            <a:endParaRPr lang="es-ES" b="1" i="1" dirty="0">
              <a:solidFill>
                <a:schemeClr val="tx2">
                  <a:lumMod val="75000"/>
                </a:schemeClr>
              </a:solidFill>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21</a:t>
            </a:fld>
            <a:endParaRPr lang="es-CO" dirty="0"/>
          </a:p>
        </p:txBody>
      </p:sp>
    </p:spTree>
    <p:extLst>
      <p:ext uri="{BB962C8B-B14F-4D97-AF65-F5344CB8AC3E}">
        <p14:creationId xmlns:p14="http://schemas.microsoft.com/office/powerpoint/2010/main" val="3064177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s-ES" b="0" i="0" dirty="0">
                <a:solidFill>
                  <a:srgbClr val="212121"/>
                </a:solidFill>
                <a:effectLst/>
                <a:latin typeface="Roboto" panose="02000000000000000000" pitchFamily="2" charset="0"/>
              </a:rPr>
              <a:t>Para realizar una selección de </a:t>
            </a:r>
            <a:r>
              <a:rPr lang="es-ES" b="0" i="0" dirty="0" err="1">
                <a:solidFill>
                  <a:srgbClr val="212121"/>
                </a:solidFill>
                <a:effectLst/>
                <a:latin typeface="Roboto" panose="02000000000000000000" pitchFamily="2" charset="0"/>
              </a:rPr>
              <a:t>caracteristicas</a:t>
            </a:r>
            <a:r>
              <a:rPr lang="es-ES" b="0" i="0" dirty="0">
                <a:solidFill>
                  <a:srgbClr val="212121"/>
                </a:solidFill>
                <a:effectLst/>
                <a:latin typeface="Roboto" panose="02000000000000000000" pitchFamily="2" charset="0"/>
              </a:rPr>
              <a:t>,, nos basamos en lo predicho por los expertos. De esta forma obtenemos una primera selección óptima con la prueba f </a:t>
            </a:r>
            <a:r>
              <a:rPr lang="es-ES" b="0" i="0" dirty="0" err="1">
                <a:solidFill>
                  <a:srgbClr val="212121"/>
                </a:solidFill>
                <a:effectLst/>
                <a:latin typeface="Roboto" panose="02000000000000000000" pitchFamily="2" charset="0"/>
              </a:rPr>
              <a:t>anova</a:t>
            </a:r>
            <a:r>
              <a:rPr lang="es-ES" b="0" i="0" dirty="0">
                <a:solidFill>
                  <a:srgbClr val="212121"/>
                </a:solidFill>
                <a:effectLst/>
                <a:latin typeface="Roboto" panose="02000000000000000000" pitchFamily="2" charset="0"/>
              </a:rPr>
              <a:t> (hemos probado con IM y sale peor el asunto) y </a:t>
            </a:r>
            <a:r>
              <a:rPr lang="es-ES" b="0" i="0" dirty="0" err="1">
                <a:solidFill>
                  <a:srgbClr val="212121"/>
                </a:solidFill>
                <a:effectLst/>
                <a:latin typeface="Roboto" panose="02000000000000000000" pitchFamily="2" charset="0"/>
              </a:rPr>
              <a:t>crosvalidation</a:t>
            </a:r>
            <a:r>
              <a:rPr lang="es-ES" b="0" i="0" dirty="0">
                <a:solidFill>
                  <a:srgbClr val="212121"/>
                </a:solidFill>
                <a:effectLst/>
                <a:latin typeface="Roboto" panose="02000000000000000000" pitchFamily="2" charset="0"/>
              </a:rPr>
              <a:t> que se va optimizando iterativamente eliminando aquella característica que aporta menos al conjunto obtenido en primera instancia. Así hasta encontrar un peor valor, en este momento ya tenemos el listado de características óptimas para alcanzar lo predicho por los expertos.</a:t>
            </a:r>
            <a:endParaRPr lang="es-ES" dirty="0"/>
          </a:p>
          <a:p>
            <a:endParaRPr lang="es-ES" dirty="0"/>
          </a:p>
          <a:p>
            <a:endParaRPr lang="es-ES" dirty="0"/>
          </a:p>
          <a:p>
            <a:r>
              <a:rPr lang="es-ES" b="1" i="1" dirty="0">
                <a:solidFill>
                  <a:schemeClr val="tx2">
                    <a:lumMod val="75000"/>
                  </a:schemeClr>
                </a:solidFill>
                <a:effectLst/>
                <a:latin typeface="Roboto" panose="02000000000000000000" pitchFamily="2" charset="0"/>
              </a:rPr>
              <a:t>Para la selección de características de forma automática sólo utilizamos los datos </a:t>
            </a:r>
            <a:r>
              <a:rPr lang="es-ES" b="1" i="1" dirty="0" err="1">
                <a:solidFill>
                  <a:schemeClr val="tx2">
                    <a:lumMod val="75000"/>
                  </a:schemeClr>
                </a:solidFill>
                <a:effectLst/>
                <a:latin typeface="Roboto" panose="02000000000000000000" pitchFamily="2" charset="0"/>
              </a:rPr>
              <a:t>X_train_o</a:t>
            </a:r>
            <a:r>
              <a:rPr lang="es-ES" b="1" i="1" dirty="0">
                <a:solidFill>
                  <a:schemeClr val="tx2">
                    <a:lumMod val="75000"/>
                  </a:schemeClr>
                </a:solidFill>
                <a:effectLst/>
                <a:latin typeface="Roboto" panose="02000000000000000000" pitchFamily="2" charset="0"/>
              </a:rPr>
              <a:t>, </a:t>
            </a:r>
            <a:r>
              <a:rPr lang="es-ES" b="1" i="1" dirty="0" err="1">
                <a:solidFill>
                  <a:schemeClr val="tx2">
                    <a:lumMod val="75000"/>
                  </a:schemeClr>
                </a:solidFill>
                <a:effectLst/>
                <a:latin typeface="Roboto" panose="02000000000000000000" pitchFamily="2" charset="0"/>
              </a:rPr>
              <a:t>y_train</a:t>
            </a:r>
            <a:r>
              <a:rPr lang="es-ES" b="1" i="1" dirty="0">
                <a:solidFill>
                  <a:schemeClr val="tx2">
                    <a:lumMod val="75000"/>
                  </a:schemeClr>
                </a:solidFill>
                <a:effectLst/>
                <a:latin typeface="Roboto" panose="02000000000000000000" pitchFamily="2" charset="0"/>
              </a:rPr>
              <a:t>.</a:t>
            </a:r>
          </a:p>
          <a:p>
            <a:endParaRPr lang="es-ES" b="1" i="1" dirty="0">
              <a:solidFill>
                <a:schemeClr val="tx2">
                  <a:lumMod val="75000"/>
                </a:schemeClr>
              </a:solidFill>
              <a:effectLst/>
              <a:latin typeface="Roboto" panose="02000000000000000000" pitchFamily="2" charset="0"/>
            </a:endParaRPr>
          </a:p>
          <a:p>
            <a:endParaRPr lang="es-ES" b="1" i="1" dirty="0">
              <a:solidFill>
                <a:schemeClr val="tx2">
                  <a:lumMod val="75000"/>
                </a:schemeClr>
              </a:solidFill>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22</a:t>
            </a:fld>
            <a:endParaRPr lang="es-CO" dirty="0"/>
          </a:p>
        </p:txBody>
      </p:sp>
    </p:spTree>
    <p:extLst>
      <p:ext uri="{BB962C8B-B14F-4D97-AF65-F5344CB8AC3E}">
        <p14:creationId xmlns:p14="http://schemas.microsoft.com/office/powerpoint/2010/main" val="376780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32500" lnSpcReduction="20000"/>
          </a:bodyPr>
          <a:lstStyle/>
          <a:p>
            <a:pPr algn="l"/>
            <a:r>
              <a:rPr lang="es-ES" b="0" i="0" dirty="0">
                <a:solidFill>
                  <a:srgbClr val="212121"/>
                </a:solidFill>
                <a:effectLst/>
                <a:latin typeface="Roboto" panose="02000000000000000000" pitchFamily="2" charset="0"/>
              </a:rPr>
              <a:t>TRAIN:</a:t>
            </a:r>
          </a:p>
          <a:p>
            <a:pPr algn="l"/>
            <a:endParaRPr lang="es-ES" b="0" i="0" dirty="0">
              <a:solidFill>
                <a:srgbClr val="212121"/>
              </a:solidFill>
              <a:effectLst/>
              <a:latin typeface="Roboto" panose="02000000000000000000" pitchFamily="2" charset="0"/>
            </a:endParaRPr>
          </a:p>
          <a:p>
            <a:pPr algn="l"/>
            <a:r>
              <a:rPr lang="es-ES" dirty="0"/>
              <a:t>{0: 1.0, 1: 1.0, 2: 0.9999999999999999, 3: 1.0, 4: 1.0}</a:t>
            </a:r>
            <a:endParaRPr lang="es-ES" b="0" i="0" dirty="0">
              <a:solidFill>
                <a:srgbClr val="212121"/>
              </a:solidFill>
              <a:effectLst/>
              <a:latin typeface="Roboto" panose="02000000000000000000" pitchFamily="2" charset="0"/>
            </a:endParaRPr>
          </a:p>
          <a:p>
            <a:pPr algn="l"/>
            <a:endParaRPr lang="es-ES" b="0" i="0" dirty="0">
              <a:solidFill>
                <a:srgbClr val="212121"/>
              </a:solidFill>
              <a:effectLst/>
              <a:latin typeface="Roboto" panose="02000000000000000000" pitchFamily="2" charset="0"/>
            </a:endParaRPr>
          </a:p>
          <a:p>
            <a:pPr algn="l"/>
            <a:r>
              <a:rPr lang="es-ES" b="0" i="0" dirty="0">
                <a:solidFill>
                  <a:srgbClr val="212121"/>
                </a:solidFill>
                <a:effectLst/>
                <a:latin typeface="Courier New" panose="02070309020205020404" pitchFamily="49" charset="0"/>
              </a:rPr>
              <a:t>Matriz de Confusión para el Conjunto de Entrenamiento: </a:t>
            </a:r>
          </a:p>
          <a:p>
            <a:pPr algn="l"/>
            <a:r>
              <a:rPr lang="es-ES" b="0" i="0" dirty="0">
                <a:solidFill>
                  <a:srgbClr val="212121"/>
                </a:solidFill>
                <a:effectLst/>
                <a:latin typeface="Courier New" panose="02070309020205020404" pitchFamily="49" charset="0"/>
              </a:rPr>
              <a:t>		[[[4119 0] [ 0 1057]] [[4522 0] [ 0 654]] [[3619 0] [ 0 1557]] [[3937 0] [ 0 1239]] [[4507 0] [ 0 669]]]</a:t>
            </a:r>
          </a:p>
          <a:p>
            <a:pPr algn="l"/>
            <a:r>
              <a:rPr lang="es-ES" b="0" i="0" dirty="0">
                <a:solidFill>
                  <a:srgbClr val="212121"/>
                </a:solidFill>
                <a:effectLst/>
                <a:latin typeface="Roboto" panose="02000000000000000000" pitchFamily="2" charset="0"/>
              </a:rPr>
              <a:t> </a:t>
            </a:r>
            <a:endParaRPr lang="es-ES" b="1" i="0" dirty="0">
              <a:solidFill>
                <a:srgbClr val="212121"/>
              </a:solidFill>
              <a:effectLst/>
              <a:latin typeface="Roboto" panose="02000000000000000000" pitchFamily="2" charset="0"/>
            </a:endParaRPr>
          </a:p>
          <a:p>
            <a:r>
              <a:rPr lang="es-ES" b="0" i="0" dirty="0">
                <a:solidFill>
                  <a:srgbClr val="212121"/>
                </a:solidFill>
                <a:effectLst/>
                <a:latin typeface="Courier New" panose="02070309020205020404" pitchFamily="49" charset="0"/>
              </a:rPr>
              <a:t>VALIDACIÓN:</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validación: {0: 0.990999967596643, 1: 0.8998754602555772, 2: 0.9501501501501503, 3: 0.9653658463114136, 4: 0.9813589499897741} </a:t>
            </a:r>
          </a:p>
          <a:p>
            <a:r>
              <a:rPr lang="es-ES" b="0" i="0" dirty="0">
                <a:solidFill>
                  <a:srgbClr val="212121"/>
                </a:solidFill>
                <a:effectLst/>
                <a:latin typeface="Courier New" panose="02070309020205020404" pitchFamily="49" charset="0"/>
              </a:rPr>
              <a:t>Exactitud para el primer sujeto y segundo Experto de validación: {0: 0.9915998931623932, 1: 0.9392813535670679, 2: 0.9450635367248544, 3: 0.9395704861609063, 4: 0.9809646486331759}</a:t>
            </a:r>
          </a:p>
          <a:p>
            <a:r>
              <a:rPr lang="es-ES" b="0" i="0" dirty="0">
                <a:solidFill>
                  <a:srgbClr val="212121"/>
                </a:solidFill>
                <a:effectLst/>
                <a:latin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212121"/>
                </a:solidFill>
                <a:effectLst/>
                <a:latin typeface="Courier New" panose="02070309020205020404" pitchFamily="49" charset="0"/>
              </a:rPr>
              <a:t>Exactitud para el segundo sujeto y primer </a:t>
            </a:r>
            <a:r>
              <a:rPr lang="es-ES" b="0" dirty="0">
                <a:solidFill>
                  <a:srgbClr val="A31515"/>
                </a:solidFill>
                <a:effectLst/>
                <a:latin typeface="Courier New" panose="02070309020205020404" pitchFamily="49" charset="0"/>
              </a:rPr>
              <a:t>Experto</a:t>
            </a:r>
            <a:r>
              <a:rPr lang="es-ES" b="0" i="0" dirty="0">
                <a:solidFill>
                  <a:srgbClr val="212121"/>
                </a:solidFill>
                <a:effectLst/>
                <a:latin typeface="Courier New" panose="02070309020205020404" pitchFamily="49" charset="0"/>
              </a:rPr>
              <a:t>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0.990899967596643</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0.8997754602555772</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0.9500501501501503</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0.9652658463114136</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0.9812589499897741</a:t>
            </a:r>
            <a:r>
              <a:rPr lang="es-ES" b="0" i="0" dirty="0">
                <a:solidFill>
                  <a:srgbClr val="FFFFFF"/>
                </a:solidFill>
                <a:effectLst/>
                <a:latin typeface="Söhne Mono"/>
              </a:rPr>
              <a:t>}</a:t>
            </a:r>
          </a:p>
          <a:p>
            <a:endParaRPr lang="es-ES" b="0" i="0" dirty="0">
              <a:solidFill>
                <a:srgbClr val="FFFFFF"/>
              </a:solidFill>
              <a:effectLst/>
              <a:latin typeface="Söhne Mono"/>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212121"/>
                </a:solidFill>
                <a:effectLst/>
                <a:latin typeface="Courier New" panose="02070309020205020404" pitchFamily="49" charset="0"/>
              </a:rPr>
              <a:t>Exactitud para el segundo sujeto y segundo </a:t>
            </a:r>
            <a:r>
              <a:rPr lang="es-ES" b="0" dirty="0">
                <a:solidFill>
                  <a:srgbClr val="A31515"/>
                </a:solidFill>
                <a:effectLst/>
                <a:latin typeface="Courier New" panose="02070309020205020404" pitchFamily="49" charset="0"/>
              </a:rPr>
              <a:t>Experto</a:t>
            </a:r>
            <a:r>
              <a:rPr lang="es-ES" b="0" i="0" dirty="0">
                <a:solidFill>
                  <a:srgbClr val="000000"/>
                </a:solidFill>
                <a:effectLst/>
                <a:latin typeface="Courier New" panose="02070309020205020404" pitchFamily="49" charset="0"/>
              </a:rPr>
              <a:t> </a:t>
            </a:r>
            <a:r>
              <a:rPr lang="es-ES" b="0" i="0" dirty="0">
                <a:solidFill>
                  <a:srgbClr val="212121"/>
                </a:solidFill>
                <a:effectLst/>
                <a:latin typeface="Courier New" panose="02070309020205020404" pitchFamily="49" charset="0"/>
              </a:rPr>
              <a:t>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0.9914998931623932</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0.8991813535670679</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0.9449635367248544</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0.9594704861609063</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0.9808646486331759</a:t>
            </a:r>
            <a:r>
              <a:rPr lang="es-ES" b="0" i="0" dirty="0">
                <a:solidFill>
                  <a:srgbClr val="FFFFFF"/>
                </a:solidFill>
                <a:effectLst/>
                <a:latin typeface="Söhne Mono"/>
              </a:rPr>
              <a: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[[[749 13] [ 16 146]] [[807 3] [ 92 22]] [[488 67] [ 44 325]] [[739 7] [ 47 131]] [[819 4] [ 37 64]]] </a:t>
            </a:r>
          </a:p>
          <a:p>
            <a:r>
              <a:rPr lang="es-ES" b="0" i="0" dirty="0">
                <a:solidFill>
                  <a:srgbClr val="212121"/>
                </a:solidFill>
                <a:effectLst/>
                <a:latin typeface="Courier New" panose="02070309020205020404" pitchFamily="49" charset="0"/>
              </a:rPr>
              <a:t>	Experto 2: [[[756 24] [ 9 135]] [[811 8] [ 88 17]] [[483 58] [ 49 334]] [[730 4] [ 56 134]] [[819 3] [ 37 65]]]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[[[566 12] [ 36 170]] [[716 5] [ 62 1]] [[592 37] [107 48]] [[493 29] [ 52 210]] [[674 12] [ 51 47]]] </a:t>
            </a:r>
          </a:p>
          <a:p>
            <a:r>
              <a:rPr lang="es-ES" b="0" i="0" dirty="0">
                <a:solidFill>
                  <a:srgbClr val="212121"/>
                </a:solidFill>
                <a:effectLst/>
                <a:latin typeface="Courier New" panose="02070309020205020404" pitchFamily="49" charset="0"/>
              </a:rPr>
              <a:t>	Experto 2: [[[580 20] [ 22 162]] [[761 6] [ 17 0]] [[515 21] [184 64]] [[506 42] [ 39 197]] [[674 11] [ 51 48]]]</a:t>
            </a:r>
          </a:p>
          <a:p>
            <a:r>
              <a:rPr lang="es-ES" b="0" i="0" dirty="0">
                <a:solidFill>
                  <a:srgbClr val="212121"/>
                </a:solidFill>
                <a:effectLst/>
                <a:latin typeface="Courier New" panose="02070309020205020404" pitchFamily="49" charset="0"/>
              </a:rPr>
              <a:t>TEST: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Test: {0: 0.9737895539458635, 1: 0.837617511091806, 2: 0.892667349694074, 3: 0.9789915966386554, 4: 0.9548180763934188}</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primer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0.9736895539458635</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0.837517511091806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0.892567349694074</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0.9788915966386554</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0.9547180763934188</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212121"/>
                </a:solidFill>
                <a:effectLst/>
                <a:latin typeface="Courier New" panose="02070309020205020404" pitchFamily="49" charset="0"/>
              </a:rPr>
              <a:t>Exactitud para el segundo sujeto y primer </a:t>
            </a:r>
            <a:r>
              <a:rPr lang="es-ES" b="0" dirty="0">
                <a:solidFill>
                  <a:srgbClr val="A31515"/>
                </a:solidFill>
                <a:effectLst/>
                <a:latin typeface="Courier New" panose="02070309020205020404" pitchFamily="49" charset="0"/>
              </a:rPr>
              <a:t>Experto</a:t>
            </a:r>
            <a:r>
              <a:rPr lang="es-ES" b="0" i="0" dirty="0">
                <a:solidFill>
                  <a:srgbClr val="212121"/>
                </a:solidFill>
                <a:effectLst/>
                <a:latin typeface="Courier New" panose="02070309020205020404" pitchFamily="49" charset="0"/>
              </a:rPr>
              <a:t>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0.990899967596643</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0.8997754602555772</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0.9500501501501503</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0.9652658463114136</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0.9812589499897741</a:t>
            </a:r>
            <a:r>
              <a:rPr lang="es-ES" b="0" i="0" dirty="0">
                <a:solidFill>
                  <a:srgbClr val="FFFFFF"/>
                </a:solidFill>
                <a:effectLst/>
                <a:latin typeface="Söhne Mono"/>
              </a:rPr>
              <a:t>}</a:t>
            </a:r>
          </a:p>
          <a:p>
            <a:endParaRPr lang="es-ES" b="0" i="0" dirty="0">
              <a:solidFill>
                <a:srgbClr val="FFFFFF"/>
              </a:solidFill>
              <a:effectLst/>
              <a:latin typeface="Söhne Mono"/>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212121"/>
                </a:solidFill>
                <a:effectLst/>
                <a:latin typeface="Courier New" panose="02070309020205020404" pitchFamily="49" charset="0"/>
              </a:rPr>
              <a:t>Exactitud para el segundo sujeto y segundo </a:t>
            </a:r>
            <a:r>
              <a:rPr lang="es-ES" b="0" dirty="0">
                <a:solidFill>
                  <a:srgbClr val="A31515"/>
                </a:solidFill>
                <a:effectLst/>
                <a:latin typeface="Courier New" panose="02070309020205020404" pitchFamily="49" charset="0"/>
              </a:rPr>
              <a:t>Experto</a:t>
            </a:r>
            <a:r>
              <a:rPr lang="es-ES" b="0" i="0" dirty="0">
                <a:solidFill>
                  <a:srgbClr val="000000"/>
                </a:solidFill>
                <a:effectLst/>
                <a:latin typeface="Courier New" panose="02070309020205020404" pitchFamily="49" charset="0"/>
              </a:rPr>
              <a:t> </a:t>
            </a:r>
            <a:r>
              <a:rPr lang="es-ES" b="0" i="0" dirty="0">
                <a:solidFill>
                  <a:srgbClr val="212121"/>
                </a:solidFill>
                <a:effectLst/>
                <a:latin typeface="Courier New" panose="02070309020205020404" pitchFamily="49" charset="0"/>
              </a:rPr>
              <a:t>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0.9914998931623932</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0.9391813535670679</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0.9449635367248544</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0.9394704861609063</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0.9808646486331759</a:t>
            </a:r>
            <a:r>
              <a:rPr lang="es-ES" b="0" i="0" dirty="0">
                <a:solidFill>
                  <a:srgbClr val="FFFFFF"/>
                </a:solidFill>
                <a:effectLst/>
                <a:latin typeface="Söhne Mono"/>
              </a:rPr>
              <a: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Test</a:t>
            </a:r>
          </a:p>
          <a:p>
            <a:r>
              <a:rPr lang="es-ES" b="0" i="0" dirty="0">
                <a:solidFill>
                  <a:srgbClr val="212121"/>
                </a:solidFill>
                <a:effectLst/>
                <a:latin typeface="Courier New" panose="02070309020205020404" pitchFamily="49" charset="0"/>
              </a:rPr>
              <a:t> - Sujeto 1: </a:t>
            </a:r>
          </a:p>
          <a:p>
            <a:r>
              <a:rPr lang="es-ES" b="0" i="0" dirty="0">
                <a:solidFill>
                  <a:srgbClr val="212121"/>
                </a:solidFill>
                <a:effectLst/>
                <a:latin typeface="Courier New" panose="02070309020205020404" pitchFamily="49" charset="0"/>
              </a:rPr>
              <a:t>	Experto 1: [[[800 17] [ 32 90]] [[770 2] [165 2]] [[523 54] [136 226]] [[651 63] [ 18 207]] [[859 17] [ 29 34]]] </a:t>
            </a:r>
          </a:p>
          <a:p>
            <a:r>
              <a:rPr lang="es-ES" b="0" i="0" dirty="0">
                <a:solidFill>
                  <a:srgbClr val="212121"/>
                </a:solidFill>
                <a:effectLst/>
                <a:latin typeface="Courier New" panose="02070309020205020404" pitchFamily="49" charset="0"/>
              </a:rPr>
              <a:t>	Experto 2: [[[800 17] [ 32 90]] [[770 2] [165 2]] [[523 54] [136 226]] [[651 63] [ 18 207]] [[859 17] [ 29 34]]]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Test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[[[601 38] [ 4 123]] [[547 0] [212 7]] [[571 22] [ 99 74]] [[647 7] [ 16 96]] [[610 21] [ 49 86]]] </a:t>
            </a:r>
          </a:p>
          <a:p>
            <a:r>
              <a:rPr lang="es-ES" b="0" i="0" dirty="0">
                <a:solidFill>
                  <a:srgbClr val="212121"/>
                </a:solidFill>
                <a:effectLst/>
                <a:latin typeface="Courier New" panose="02070309020205020404" pitchFamily="49" charset="0"/>
              </a:rPr>
              <a:t>	Experto 2: [[[601 38] [ 4 123]] [[547 0] [212 7]] [[571 22] [ 99 74]] [[647 7] [ 16 96]] [[610 21] [ 49 86]]]</a:t>
            </a:r>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23</a:t>
            </a:fld>
            <a:endParaRPr lang="es-CO" dirty="0"/>
          </a:p>
        </p:txBody>
      </p:sp>
    </p:spTree>
    <p:extLst>
      <p:ext uri="{BB962C8B-B14F-4D97-AF65-F5344CB8AC3E}">
        <p14:creationId xmlns:p14="http://schemas.microsoft.com/office/powerpoint/2010/main" val="2154872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85000" lnSpcReduction="10000"/>
          </a:bodyPr>
          <a:lstStyle/>
          <a:p>
            <a:pPr algn="l"/>
            <a:r>
              <a:rPr lang="es-ES" b="0" i="0" dirty="0">
                <a:solidFill>
                  <a:srgbClr val="212121"/>
                </a:solidFill>
                <a:effectLst/>
                <a:latin typeface="Roboto" panose="02000000000000000000" pitchFamily="2" charset="0"/>
              </a:rPr>
              <a:t> </a:t>
            </a:r>
            <a:endParaRPr lang="es-ES" b="1" i="0" dirty="0">
              <a:solidFill>
                <a:srgbClr val="212121"/>
              </a:solidFill>
              <a:effectLst/>
              <a:latin typeface="Roboto" panose="02000000000000000000" pitchFamily="2" charset="0"/>
            </a:endParaRPr>
          </a:p>
          <a:p>
            <a:pPr algn="l"/>
            <a:r>
              <a:rPr lang="es-ES" b="0" i="0" dirty="0">
                <a:solidFill>
                  <a:srgbClr val="212121"/>
                </a:solidFill>
                <a:effectLst/>
                <a:latin typeface="Courier New" panose="02070309020205020404" pitchFamily="49" charset="0"/>
              </a:rPr>
              <a:t> </a:t>
            </a:r>
            <a:r>
              <a:rPr lang="es-ES" b="0" i="0" dirty="0">
                <a:solidFill>
                  <a:srgbClr val="374151"/>
                </a:solidFill>
                <a:effectLst/>
                <a:latin typeface="Söhne"/>
              </a:rPr>
              <a:t>Una sensibilidad muy baja para la etapa N2 del sueño puede tener varias interpretaciones, y es importante considerar el contexto específico del modelo y los datos. Aquí algunas posibles interpretaciones:</a:t>
            </a:r>
          </a:p>
          <a:p>
            <a:pPr algn="l">
              <a:buFont typeface="+mj-lt"/>
              <a:buAutoNum type="arabicPeriod"/>
            </a:pPr>
            <a:r>
              <a:rPr lang="es-ES" b="1" i="0" dirty="0">
                <a:solidFill>
                  <a:srgbClr val="374151"/>
                </a:solidFill>
                <a:effectLst/>
                <a:latin typeface="Söhne"/>
              </a:rPr>
              <a:t>Falta de Información o Datos Desbalanceados:</a:t>
            </a:r>
            <a:r>
              <a:rPr lang="es-ES" b="0" i="0" dirty="0">
                <a:solidFill>
                  <a:srgbClr val="374151"/>
                </a:solidFill>
                <a:effectLst/>
                <a:latin typeface="Söhne"/>
              </a:rPr>
              <a:t> Puede ser que en el conjunto de datos de entrenamiento haya una falta de información sobre la etapa N2, o que las muestras de la etapa N2 estén desbalanceadas en comparación con otras etapas del sueño. En este caso, el modelo podría no aprender de manera efectiva a reconocer la etapa N2 y, por lo tanto, tener una sensibilidad baja para esta clase.</a:t>
            </a:r>
          </a:p>
          <a:p>
            <a:pPr algn="l">
              <a:buFont typeface="+mj-lt"/>
              <a:buAutoNum type="arabicPeriod"/>
            </a:pPr>
            <a:r>
              <a:rPr lang="es-ES" b="1" i="0" dirty="0">
                <a:solidFill>
                  <a:srgbClr val="374151"/>
                </a:solidFill>
                <a:effectLst/>
                <a:latin typeface="Söhne"/>
              </a:rPr>
              <a:t>Características Difíciles de Distinguir:</a:t>
            </a:r>
            <a:r>
              <a:rPr lang="es-ES" b="0" i="0" dirty="0">
                <a:solidFill>
                  <a:srgbClr val="374151"/>
                </a:solidFill>
                <a:effectLst/>
                <a:latin typeface="Söhne"/>
              </a:rPr>
              <a:t> Las características que el modelo utiliza para distinguir la etapa N2 pueden ser difíciles de capturar o distinguir claramente en los datos. Esto podría deberse a la naturaleza de las señales de sueño o a la complejidad de las transiciones entre etapas del sueño.</a:t>
            </a:r>
          </a:p>
          <a:p>
            <a:pPr algn="l">
              <a:buFont typeface="+mj-lt"/>
              <a:buAutoNum type="arabicPeriod"/>
            </a:pPr>
            <a:r>
              <a:rPr lang="es-ES" b="1" i="0" dirty="0">
                <a:solidFill>
                  <a:srgbClr val="374151"/>
                </a:solidFill>
                <a:effectLst/>
                <a:latin typeface="Söhne"/>
              </a:rPr>
              <a:t>Problemas de Entrenamiento:</a:t>
            </a:r>
            <a:r>
              <a:rPr lang="es-ES" b="0" i="0" dirty="0">
                <a:solidFill>
                  <a:srgbClr val="374151"/>
                </a:solidFill>
                <a:effectLst/>
                <a:latin typeface="Söhne"/>
              </a:rPr>
              <a:t> Es posible que el modelo no esté entrenado de manera óptima. Puede ser necesario ajustar </a:t>
            </a:r>
            <a:r>
              <a:rPr lang="es-ES" b="0" i="0" dirty="0" err="1">
                <a:solidFill>
                  <a:srgbClr val="374151"/>
                </a:solidFill>
                <a:effectLst/>
                <a:latin typeface="Söhne"/>
              </a:rPr>
              <a:t>hiperparámetros</a:t>
            </a:r>
            <a:r>
              <a:rPr lang="es-ES" b="0" i="0" dirty="0">
                <a:solidFill>
                  <a:srgbClr val="374151"/>
                </a:solidFill>
                <a:effectLst/>
                <a:latin typeface="Söhne"/>
              </a:rPr>
              <a:t>, utilizar un conjunto de datos más equilibrado o agregar más características relevantes para mejorar la capacidad del modelo para reconocer la etapa N2.</a:t>
            </a:r>
          </a:p>
          <a:p>
            <a:pPr algn="l">
              <a:buFont typeface="+mj-lt"/>
              <a:buAutoNum type="arabicPeriod"/>
            </a:pPr>
            <a:r>
              <a:rPr lang="es-ES" b="1" i="0" dirty="0">
                <a:solidFill>
                  <a:srgbClr val="374151"/>
                </a:solidFill>
                <a:effectLst/>
                <a:latin typeface="Söhne"/>
              </a:rPr>
              <a:t>Características Específicas del Sujeto:</a:t>
            </a:r>
            <a:r>
              <a:rPr lang="es-ES" b="0" i="0" dirty="0">
                <a:solidFill>
                  <a:srgbClr val="374151"/>
                </a:solidFill>
                <a:effectLst/>
                <a:latin typeface="Söhne"/>
              </a:rPr>
              <a:t> La variabilidad entre sujetos puede influir en la capacidad del modelo para predecir la etapa N2 del sueño. Algunos sujetos pueden tener patrones de sueño más complejos o características únicas que dificulten la predicción.</a:t>
            </a:r>
          </a:p>
          <a:p>
            <a:pPr algn="l">
              <a:buFont typeface="+mj-lt"/>
              <a:buAutoNum type="arabicPeriod"/>
            </a:pPr>
            <a:r>
              <a:rPr lang="es-ES" b="1" i="0" dirty="0">
                <a:solidFill>
                  <a:srgbClr val="374151"/>
                </a:solidFill>
                <a:effectLst/>
                <a:latin typeface="Söhne"/>
              </a:rPr>
              <a:t>Transiciones Rápidas entre Etapas:</a:t>
            </a:r>
            <a:r>
              <a:rPr lang="es-ES" b="0" i="0" dirty="0">
                <a:solidFill>
                  <a:srgbClr val="374151"/>
                </a:solidFill>
                <a:effectLst/>
                <a:latin typeface="Söhne"/>
              </a:rPr>
              <a:t> Si hay patrones de sueño en los que los sujetos transitan rápidamente de la etapa N1 a la etapa N3 sin pasar por la etapa N2, el modelo puede tener dificultades para capturar estas transiciones particulares.</a:t>
            </a:r>
          </a:p>
          <a:p>
            <a:pPr algn="l"/>
            <a:r>
              <a:rPr lang="es-ES" b="0" i="0" dirty="0">
                <a:solidFill>
                  <a:srgbClr val="374151"/>
                </a:solidFill>
                <a:effectLst/>
                <a:latin typeface="Söhne"/>
              </a:rPr>
              <a:t>En cualquier caso, es recomendable analizar más a fondo el rendimiento del modelo, ajustar los parámetros si es necesario y, posiblemente, considerar la incorporación de más datos o características relevantes para mejorar la capacidad del modelo para predecir la etapa N2 del sueño. Además, es importante consultar con expertos en el campo de la medicina del sueño para obtener una evaluación más precisa y contextualizada de los resultados.</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24</a:t>
            </a:fld>
            <a:endParaRPr lang="es-CO" dirty="0"/>
          </a:p>
        </p:txBody>
      </p:sp>
    </p:spTree>
    <p:extLst>
      <p:ext uri="{BB962C8B-B14F-4D97-AF65-F5344CB8AC3E}">
        <p14:creationId xmlns:p14="http://schemas.microsoft.com/office/powerpoint/2010/main" val="1106795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55000" lnSpcReduction="20000"/>
          </a:bodyPr>
          <a:lstStyle/>
          <a:p>
            <a:pPr algn="l"/>
            <a:r>
              <a:rPr lang="es-ES" b="0" i="0" dirty="0">
                <a:solidFill>
                  <a:srgbClr val="212121"/>
                </a:solidFill>
                <a:effectLst/>
                <a:latin typeface="Roboto" panose="02000000000000000000" pitchFamily="2" charset="0"/>
              </a:rPr>
              <a:t> </a:t>
            </a:r>
            <a:r>
              <a:rPr lang="es-ES" b="0" i="0" dirty="0">
                <a:solidFill>
                  <a:srgbClr val="374151"/>
                </a:solidFill>
                <a:effectLst/>
                <a:latin typeface="Söhne"/>
              </a:rPr>
              <a:t>Una sensibilidad muy baja para la etapa N2 del sueño puede tener varias interpretaciones, y es importante considerar el contexto específico del modelo y los datos. Aquí algunas posibles interpretaciones:</a:t>
            </a:r>
          </a:p>
          <a:p>
            <a:pPr algn="l">
              <a:buFont typeface="+mj-lt"/>
              <a:buAutoNum type="arabicPeriod"/>
            </a:pPr>
            <a:r>
              <a:rPr lang="es-ES" b="1" i="0" dirty="0">
                <a:solidFill>
                  <a:srgbClr val="374151"/>
                </a:solidFill>
                <a:effectLst/>
                <a:latin typeface="Söhne"/>
              </a:rPr>
              <a:t>Falta de Información o Datos Desbalanceados:</a:t>
            </a:r>
            <a:r>
              <a:rPr lang="es-ES" b="0" i="0" dirty="0">
                <a:solidFill>
                  <a:srgbClr val="374151"/>
                </a:solidFill>
                <a:effectLst/>
                <a:latin typeface="Söhne"/>
              </a:rPr>
              <a:t> Puede ser que en el conjunto de datos de entrenamiento haya una falta de información sobre la etapa N2, o que las muestras de la etapa N2 estén desbalanceadas en comparación con otras etapas del sueño. En este caso, el modelo podría no aprender de manera efectiva a reconocer la etapa N2 y, por lo tanto, tener una sensibilidad baja para esta clase.</a:t>
            </a:r>
          </a:p>
          <a:p>
            <a:pPr algn="l">
              <a:buFont typeface="+mj-lt"/>
              <a:buAutoNum type="arabicPeriod"/>
            </a:pPr>
            <a:r>
              <a:rPr lang="es-ES" b="1" i="0" dirty="0">
                <a:solidFill>
                  <a:srgbClr val="374151"/>
                </a:solidFill>
                <a:effectLst/>
                <a:latin typeface="Söhne"/>
              </a:rPr>
              <a:t>Características Difíciles de Distinguir:</a:t>
            </a:r>
            <a:r>
              <a:rPr lang="es-ES" b="0" i="0" dirty="0">
                <a:solidFill>
                  <a:srgbClr val="374151"/>
                </a:solidFill>
                <a:effectLst/>
                <a:latin typeface="Söhne"/>
              </a:rPr>
              <a:t> Las características que el modelo utiliza para distinguir la etapa N2 pueden ser difíciles de capturar o distinguir claramente en los datos. Esto podría deberse a la naturaleza de las señales de sueño o a la complejidad de las transiciones entre etapas del sueño.</a:t>
            </a:r>
          </a:p>
          <a:p>
            <a:pPr algn="l">
              <a:buFont typeface="+mj-lt"/>
              <a:buAutoNum type="arabicPeriod"/>
            </a:pPr>
            <a:r>
              <a:rPr lang="es-ES" b="1" i="0" dirty="0">
                <a:solidFill>
                  <a:srgbClr val="374151"/>
                </a:solidFill>
                <a:effectLst/>
                <a:latin typeface="Söhne"/>
              </a:rPr>
              <a:t>Problemas de Entrenamiento:</a:t>
            </a:r>
            <a:r>
              <a:rPr lang="es-ES" b="0" i="0" dirty="0">
                <a:solidFill>
                  <a:srgbClr val="374151"/>
                </a:solidFill>
                <a:effectLst/>
                <a:latin typeface="Söhne"/>
              </a:rPr>
              <a:t> Es posible que el modelo no esté entrenado de manera óptima. Puede ser necesario ajustar </a:t>
            </a:r>
            <a:r>
              <a:rPr lang="es-ES" b="0" i="0" dirty="0" err="1">
                <a:solidFill>
                  <a:srgbClr val="374151"/>
                </a:solidFill>
                <a:effectLst/>
                <a:latin typeface="Söhne"/>
              </a:rPr>
              <a:t>hiperparámetros</a:t>
            </a:r>
            <a:r>
              <a:rPr lang="es-ES" b="0" i="0" dirty="0">
                <a:solidFill>
                  <a:srgbClr val="374151"/>
                </a:solidFill>
                <a:effectLst/>
                <a:latin typeface="Söhne"/>
              </a:rPr>
              <a:t>, utilizar un conjunto de datos más equilibrado o agregar más características relevantes para mejorar la capacidad del modelo para reconocer la etapa N2.</a:t>
            </a:r>
          </a:p>
          <a:p>
            <a:pPr algn="l">
              <a:buFont typeface="+mj-lt"/>
              <a:buAutoNum type="arabicPeriod"/>
            </a:pPr>
            <a:r>
              <a:rPr lang="es-ES" b="1" i="0" dirty="0">
                <a:solidFill>
                  <a:srgbClr val="374151"/>
                </a:solidFill>
                <a:effectLst/>
                <a:latin typeface="Söhne"/>
              </a:rPr>
              <a:t>Características Específicas del Sujeto:</a:t>
            </a:r>
            <a:r>
              <a:rPr lang="es-ES" b="0" i="0" dirty="0">
                <a:solidFill>
                  <a:srgbClr val="374151"/>
                </a:solidFill>
                <a:effectLst/>
                <a:latin typeface="Söhne"/>
              </a:rPr>
              <a:t> La variabilidad entre sujetos puede influir en la capacidad del modelo para predecir la etapa N2 del sueño. Algunos sujetos pueden tener patrones de sueño más complejos o características únicas que dificulten la predicción.</a:t>
            </a:r>
          </a:p>
          <a:p>
            <a:pPr algn="l">
              <a:buFont typeface="+mj-lt"/>
              <a:buAutoNum type="arabicPeriod"/>
            </a:pPr>
            <a:r>
              <a:rPr lang="es-ES" b="1" i="0" dirty="0">
                <a:solidFill>
                  <a:srgbClr val="374151"/>
                </a:solidFill>
                <a:effectLst/>
                <a:latin typeface="Söhne"/>
              </a:rPr>
              <a:t>Transiciones Rápidas entre Etapas:</a:t>
            </a:r>
            <a:r>
              <a:rPr lang="es-ES" b="0" i="0" dirty="0">
                <a:solidFill>
                  <a:srgbClr val="374151"/>
                </a:solidFill>
                <a:effectLst/>
                <a:latin typeface="Söhne"/>
              </a:rPr>
              <a:t> Si hay patrones de sueño en los que los sujetos transitan rápidamente de la etapa N1 a la etapa N3 sin pasar por la etapa N2, el modelo puede tener dificultades para capturar estas transiciones particulares.</a:t>
            </a:r>
          </a:p>
          <a:p>
            <a:pPr algn="l"/>
            <a:r>
              <a:rPr lang="es-ES" b="0" i="0" dirty="0">
                <a:solidFill>
                  <a:srgbClr val="374151"/>
                </a:solidFill>
                <a:effectLst/>
                <a:latin typeface="Söhne"/>
              </a:rPr>
              <a:t>En cualquier caso, es recomendable analizar más a fondo el rendimiento del modelo, ajustar los parámetros si es necesario y, posiblemente, considerar la incorporación de más datos o características relevantes para mejorar la capacidad del modelo para predecir la etapa N2 del sueño. Además, es importante consultar con expertos en el campo de la medicina del sueño para obtener una evaluación más precisa y contextualizada de los resultados.</a:t>
            </a:r>
          </a:p>
          <a:p>
            <a:pPr algn="l"/>
            <a:endParaRPr lang="es-ES" b="0" i="0" dirty="0">
              <a:solidFill>
                <a:srgbClr val="374151"/>
              </a:solidFill>
              <a:effectLst/>
              <a:latin typeface="Söhne"/>
            </a:endParaRPr>
          </a:p>
          <a:p>
            <a:pPr algn="l"/>
            <a:endParaRPr lang="es-ES" b="0" i="0" dirty="0">
              <a:solidFill>
                <a:srgbClr val="374151"/>
              </a:solidFill>
              <a:effectLst/>
              <a:latin typeface="Söhne"/>
            </a:endParaRPr>
          </a:p>
          <a:p>
            <a:pPr algn="l"/>
            <a:r>
              <a:rPr lang="es-ES" b="1" i="0" dirty="0">
                <a:solidFill>
                  <a:srgbClr val="374151"/>
                </a:solidFill>
                <a:effectLst/>
                <a:latin typeface="Söhne"/>
              </a:rPr>
              <a:t>si el modelo predice bien la etapa REM en la mayoría de los sujetos, pero tiene problemas específicos en dos casos particulares, entonces la baja sensibilidad en la etapa REM para esos sujetos </a:t>
            </a:r>
            <a:r>
              <a:rPr lang="es-ES" b="0" i="0" dirty="0">
                <a:solidFill>
                  <a:srgbClr val="374151"/>
                </a:solidFill>
                <a:effectLst/>
                <a:latin typeface="Söhne"/>
              </a:rPr>
              <a:t>podría deberse a factores individuales o patrones de sueño únicos para esos dos casos.</a:t>
            </a:r>
          </a:p>
          <a:p>
            <a:pPr algn="l"/>
            <a:endParaRPr lang="es-ES" b="0" i="0" dirty="0">
              <a:solidFill>
                <a:srgbClr val="374151"/>
              </a:solidFill>
              <a:effectLst/>
              <a:latin typeface="Söhne"/>
            </a:endParaRPr>
          </a:p>
          <a:p>
            <a:pPr algn="l"/>
            <a:r>
              <a:rPr lang="es-ES" b="0" i="0" dirty="0">
                <a:solidFill>
                  <a:srgbClr val="374151"/>
                </a:solidFill>
                <a:effectLst/>
                <a:latin typeface="Söhne"/>
              </a:rPr>
              <a:t>Aquí algunas posibles </a:t>
            </a:r>
            <a:r>
              <a:rPr lang="es-ES" b="1" i="0" dirty="0">
                <a:solidFill>
                  <a:srgbClr val="374151"/>
                </a:solidFill>
                <a:effectLst/>
                <a:latin typeface="Söhne"/>
              </a:rPr>
              <a:t>razones para la baja sensibilidad </a:t>
            </a:r>
            <a:r>
              <a:rPr lang="es-ES" b="0" i="0" dirty="0">
                <a:solidFill>
                  <a:srgbClr val="374151"/>
                </a:solidFill>
                <a:effectLst/>
                <a:latin typeface="Söhne"/>
              </a:rPr>
              <a:t>en la etapa REM en esos dos casos específicos:</a:t>
            </a:r>
          </a:p>
          <a:p>
            <a:pPr algn="l">
              <a:buFont typeface="+mj-lt"/>
              <a:buAutoNum type="arabicPeriod"/>
            </a:pPr>
            <a:r>
              <a:rPr lang="es-ES" b="1" i="0" dirty="0">
                <a:solidFill>
                  <a:srgbClr val="374151"/>
                </a:solidFill>
                <a:effectLst/>
                <a:latin typeface="Söhne"/>
              </a:rPr>
              <a:t>Variabilidad Individual:</a:t>
            </a:r>
            <a:r>
              <a:rPr lang="es-ES" b="0" i="0" dirty="0">
                <a:solidFill>
                  <a:srgbClr val="374151"/>
                </a:solidFill>
                <a:effectLst/>
                <a:latin typeface="Söhne"/>
              </a:rPr>
              <a:t> Los patrones de sueño pueden variar significativamente entre individuos. </a:t>
            </a:r>
            <a:r>
              <a:rPr lang="es-ES" b="1" i="0" dirty="0">
                <a:solidFill>
                  <a:srgbClr val="374151"/>
                </a:solidFill>
                <a:effectLst/>
                <a:latin typeface="Söhne"/>
              </a:rPr>
              <a:t>Algunos sujetos pueden tener características únicas en su sueño que hacen que la etapa REM sea más difícil de predecir.</a:t>
            </a:r>
          </a:p>
          <a:p>
            <a:pPr algn="l">
              <a:buFont typeface="+mj-lt"/>
              <a:buAutoNum type="arabicPeriod"/>
            </a:pPr>
            <a:r>
              <a:rPr lang="es-ES" b="1" i="0" dirty="0">
                <a:solidFill>
                  <a:srgbClr val="374151"/>
                </a:solidFill>
                <a:effectLst/>
                <a:latin typeface="Söhne"/>
              </a:rPr>
              <a:t>Características Específicas de los Sujetos:</a:t>
            </a:r>
            <a:r>
              <a:rPr lang="es-ES" b="0" i="0" dirty="0">
                <a:solidFill>
                  <a:srgbClr val="374151"/>
                </a:solidFill>
                <a:effectLst/>
                <a:latin typeface="Söhne"/>
              </a:rPr>
              <a:t> Los dos sujetos con baja sensibilidad en la etapa REM pueden tener características específicas en sus patrones de sueño que no son bien capturadas por el modelo. Esto podría incluir </a:t>
            </a:r>
            <a:r>
              <a:rPr lang="es-ES" b="1" i="0" dirty="0">
                <a:solidFill>
                  <a:srgbClr val="374151"/>
                </a:solidFill>
                <a:effectLst/>
                <a:latin typeface="Söhne"/>
              </a:rPr>
              <a:t>transiciones rápidas entre etapas o patrones de actividad cerebral únicos</a:t>
            </a:r>
            <a:r>
              <a:rPr lang="es-ES" b="0" i="0" dirty="0">
                <a:solidFill>
                  <a:srgbClr val="374151"/>
                </a:solidFill>
                <a:effectLst/>
                <a:latin typeface="Söhne"/>
              </a:rPr>
              <a:t>.</a:t>
            </a:r>
          </a:p>
          <a:p>
            <a:pPr algn="l">
              <a:buFont typeface="+mj-lt"/>
              <a:buAutoNum type="arabicPeriod"/>
            </a:pPr>
            <a:r>
              <a:rPr lang="es-ES" b="1" i="0" dirty="0">
                <a:solidFill>
                  <a:srgbClr val="374151"/>
                </a:solidFill>
                <a:effectLst/>
                <a:latin typeface="Söhne"/>
              </a:rPr>
              <a:t>Características de la Etapa REM en esos Sujetos:</a:t>
            </a:r>
            <a:r>
              <a:rPr lang="es-ES" b="0" i="0" dirty="0">
                <a:solidFill>
                  <a:srgbClr val="374151"/>
                </a:solidFill>
                <a:effectLst/>
                <a:latin typeface="Söhne"/>
              </a:rPr>
              <a:t> La etapa </a:t>
            </a:r>
            <a:r>
              <a:rPr lang="es-ES" b="1" i="0" dirty="0">
                <a:solidFill>
                  <a:srgbClr val="374151"/>
                </a:solidFill>
                <a:effectLst/>
                <a:latin typeface="Söhne"/>
              </a:rPr>
              <a:t>REM puede manifestarse de manera diferente en diferentes sujetos</a:t>
            </a:r>
            <a:r>
              <a:rPr lang="es-ES" b="0" i="0" dirty="0">
                <a:solidFill>
                  <a:srgbClr val="374151"/>
                </a:solidFill>
                <a:effectLst/>
                <a:latin typeface="Söhne"/>
              </a:rPr>
              <a:t>. Si los dos sujetos tienen características únicas en la etapa REM que no se reflejan bien en los datos de entrenamiento, el modelo podría tener dificultades para generalizar.</a:t>
            </a:r>
          </a:p>
          <a:p>
            <a:pPr algn="l">
              <a:buFont typeface="+mj-lt"/>
              <a:buAutoNum type="arabicPeriod"/>
            </a:pPr>
            <a:r>
              <a:rPr lang="es-ES" b="1" i="0" dirty="0">
                <a:solidFill>
                  <a:srgbClr val="374151"/>
                </a:solidFill>
                <a:effectLst/>
                <a:latin typeface="Söhne"/>
              </a:rPr>
              <a:t>Calidad de los Datos:</a:t>
            </a:r>
            <a:r>
              <a:rPr lang="es-ES" b="0" i="0" dirty="0">
                <a:solidFill>
                  <a:srgbClr val="374151"/>
                </a:solidFill>
                <a:effectLst/>
                <a:latin typeface="Söhne"/>
              </a:rPr>
              <a:t> La calidad de los datos recopilados para esos dos sujetos en particular podría ser un factor. Errores en la recopilación de datos o falta de información clara sobre la etapa REM podrían afectar la capacidad del modelo para aprender y generalizar.</a:t>
            </a:r>
          </a:p>
          <a:p>
            <a:pPr algn="l"/>
            <a:endParaRPr lang="es-ES" b="0" i="0" dirty="0">
              <a:solidFill>
                <a:srgbClr val="374151"/>
              </a:solidFill>
              <a:effectLst/>
              <a:latin typeface="Söhne"/>
            </a:endParaRPr>
          </a:p>
          <a:p>
            <a:pPr algn="l"/>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25</a:t>
            </a:fld>
            <a:endParaRPr lang="es-CO" dirty="0"/>
          </a:p>
        </p:txBody>
      </p:sp>
    </p:spTree>
    <p:extLst>
      <p:ext uri="{BB962C8B-B14F-4D97-AF65-F5344CB8AC3E}">
        <p14:creationId xmlns:p14="http://schemas.microsoft.com/office/powerpoint/2010/main" val="2286829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25000" lnSpcReduction="20000"/>
          </a:bodyPr>
          <a:lstStyle/>
          <a:p>
            <a:pPr algn="l"/>
            <a:r>
              <a:rPr lang="es-ES" b="0" i="0" dirty="0">
                <a:solidFill>
                  <a:srgbClr val="212121"/>
                </a:solidFill>
                <a:effectLst/>
                <a:latin typeface="Roboto" panose="02000000000000000000" pitchFamily="2" charset="0"/>
              </a:rPr>
              <a:t>TRAIN:</a:t>
            </a:r>
          </a:p>
          <a:p>
            <a:pPr algn="l"/>
            <a:endParaRPr lang="es-ES" b="0" i="0" dirty="0">
              <a:solidFill>
                <a:srgbClr val="212121"/>
              </a:solidFill>
              <a:effectLst/>
              <a:latin typeface="Roboto" panose="02000000000000000000" pitchFamily="2" charset="0"/>
            </a:endParaRPr>
          </a:p>
          <a:p>
            <a:pPr algn="l"/>
            <a:r>
              <a:rPr lang="en-US" b="0" i="0" dirty="0">
                <a:solidFill>
                  <a:srgbClr val="212121"/>
                </a:solidFill>
                <a:effectLst/>
                <a:latin typeface="Courier New" panose="02070309020205020404" pitchFamily="49" charset="0"/>
              </a:rPr>
              <a:t> Subject 0 ; 0.9879734741801165 0.7830542824486237 0.7986401636021649 0.9262384983293619 0.9478825550120563 </a:t>
            </a:r>
          </a:p>
          <a:p>
            <a:pPr algn="l"/>
            <a:r>
              <a:rPr lang="en-US" b="0" i="0" dirty="0">
                <a:solidFill>
                  <a:srgbClr val="212121"/>
                </a:solidFill>
                <a:effectLst/>
                <a:latin typeface="Courier New" panose="02070309020205020404" pitchFamily="49" charset="0"/>
              </a:rPr>
              <a:t> Subject 1 ; 0.9949378151260504 0.5541295059084275 0.6540147730895951 0.9933705955471372 0.9794366012965037</a:t>
            </a:r>
          </a:p>
          <a:p>
            <a:pPr algn="l"/>
            <a:r>
              <a:rPr lang="en-US" b="0" i="0" dirty="0">
                <a:solidFill>
                  <a:srgbClr val="212121"/>
                </a:solidFill>
                <a:effectLst/>
                <a:latin typeface="Courier New" panose="02070309020205020404" pitchFamily="49" charset="0"/>
              </a:rPr>
              <a:t> Subject 2 ; 0.9793308743264135 0.7949041706479534 0.7090204368474791 0.9732877518062315 0.9138264165677057</a:t>
            </a:r>
          </a:p>
          <a:p>
            <a:pPr algn="l"/>
            <a:r>
              <a:rPr lang="en-US" b="0" i="0" dirty="0">
                <a:solidFill>
                  <a:srgbClr val="212121"/>
                </a:solidFill>
                <a:effectLst/>
                <a:latin typeface="Courier New" panose="02070309020205020404" pitchFamily="49" charset="0"/>
              </a:rPr>
              <a:t> Subject 3 ; 0.9816187295950599 0.707637205793323 0.8954412951405335 0.9701037797344232 0.8646494095202426</a:t>
            </a:r>
          </a:p>
          <a:p>
            <a:pPr algn="l"/>
            <a:r>
              <a:rPr lang="en-US" b="0" i="0" dirty="0">
                <a:solidFill>
                  <a:srgbClr val="212121"/>
                </a:solidFill>
                <a:effectLst/>
                <a:latin typeface="Courier New" panose="02070309020205020404" pitchFamily="49" charset="0"/>
              </a:rPr>
              <a:t> Subject 4 ; 0.9682918661706953 0.718214298165833 0.8437396866054085 0.9861535010788596 0.9297494625817124 </a:t>
            </a:r>
          </a:p>
          <a:p>
            <a:pPr algn="l"/>
            <a:r>
              <a:rPr lang="en-US" b="0" i="0" dirty="0">
                <a:solidFill>
                  <a:srgbClr val="212121"/>
                </a:solidFill>
                <a:effectLst/>
                <a:latin typeface="Courier New" panose="02070309020205020404" pitchFamily="49" charset="0"/>
              </a:rPr>
              <a:t> Subject 5 ; 0.995750175070028 0.9715646404109589 0.9692310526509709 0.9929164862524356 0.9971302319699886</a:t>
            </a:r>
          </a:p>
          <a:p>
            <a:pPr algn="l"/>
            <a:endParaRPr lang="en-US" b="0" i="0" dirty="0">
              <a:solidFill>
                <a:srgbClr val="212121"/>
              </a:solidFill>
              <a:effectLst/>
              <a:latin typeface="Courier New" panose="02070309020205020404" pitchFamily="49" charset="0"/>
            </a:endParaRPr>
          </a:p>
          <a:p>
            <a:pPr algn="l"/>
            <a:r>
              <a:rPr lang="en-US" b="0" i="0" dirty="0">
                <a:solidFill>
                  <a:srgbClr val="212121"/>
                </a:solidFill>
                <a:effectLst/>
                <a:latin typeface="Courier New" panose="02070309020205020404" pitchFamily="49" charset="0"/>
              </a:rPr>
              <a:t>Matrices Confusion Train</a:t>
            </a:r>
          </a:p>
          <a:p>
            <a:pPr algn="l"/>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1 </a:t>
            </a:r>
          </a:p>
          <a:p>
            <a:pPr algn="l"/>
            <a:r>
              <a:rPr lang="en-US" b="0" i="0" dirty="0">
                <a:solidFill>
                  <a:srgbClr val="212121"/>
                </a:solidFill>
                <a:effectLst/>
                <a:latin typeface="Courier New" panose="02070309020205020404" pitchFamily="49" charset="0"/>
              </a:rPr>
              <a:t>	Subject 0 ; [[[807 4] [ 26 74]] [[770 0] [141 0]] [[498 90] [174 149]] [[649 65] [ 31 166]] [[761 0] [ 99 51]]] </a:t>
            </a:r>
          </a:p>
          <a:p>
            <a:pPr algn="l"/>
            <a:r>
              <a:rPr lang="en-US" b="0" i="0" dirty="0">
                <a:solidFill>
                  <a:srgbClr val="212121"/>
                </a:solidFill>
                <a:effectLst/>
                <a:latin typeface="Courier New" panose="02070309020205020404" pitchFamily="49" charset="0"/>
              </a:rPr>
              <a:t>	Subject 1 ; [[[592 3] [ 78 297]] [[860 1] [109 0]] [[708 68] [141 53]] [[740 87] [ 1 142]] [[821 0] [ 59 90]]] </a:t>
            </a:r>
          </a:p>
          <a:p>
            <a:pPr algn="l"/>
            <a:r>
              <a:rPr lang="en-US" b="0" i="0" dirty="0">
                <a:solidFill>
                  <a:srgbClr val="212121"/>
                </a:solidFill>
                <a:effectLst/>
                <a:latin typeface="Courier New" panose="02070309020205020404" pitchFamily="49" charset="0"/>
              </a:rPr>
              <a:t>	Subject 2 ; [[[752 14] [ 26 31]] [[690 0] [133 0]] [[402 131] [181 109]] [[454 122] [ 5 242]] [[726 1] [ 85 11]]] </a:t>
            </a:r>
          </a:p>
          <a:p>
            <a:pPr algn="l"/>
            <a:r>
              <a:rPr lang="en-US" b="0" i="0" dirty="0">
                <a:solidFill>
                  <a:srgbClr val="212121"/>
                </a:solidFill>
                <a:effectLst/>
                <a:latin typeface="Courier New" panose="02070309020205020404" pitchFamily="49" charset="0"/>
              </a:rPr>
              <a:t>	Subject 3 ; [[[613 7] [ 69 75]] [[623 4] [135 2]] [[477 53] [ 66 168]] [[578 27] [ 31 128]] [[673 1] [ 68 22]]] </a:t>
            </a:r>
          </a:p>
          <a:p>
            <a:pPr algn="l"/>
            <a:r>
              <a:rPr lang="en-US" b="0" i="0" dirty="0">
                <a:solidFill>
                  <a:srgbClr val="212121"/>
                </a:solidFill>
                <a:effectLst/>
                <a:latin typeface="Courier New" panose="02070309020205020404" pitchFamily="49" charset="0"/>
              </a:rPr>
              <a:t>	Subject 4 ; [[[606 7] [217 84]] [[827 17] [ 67 3]] [[615 32] [124 143]] [[646 73] [ 9 186]] [[827 6] [ 56 25]]] </a:t>
            </a:r>
          </a:p>
          <a:p>
            <a:pPr algn="l"/>
            <a:r>
              <a:rPr lang="en-US" b="0" i="0" dirty="0">
                <a:solidFill>
                  <a:srgbClr val="212121"/>
                </a:solidFill>
                <a:effectLst/>
                <a:latin typeface="Courier New" panose="02070309020205020404" pitchFamily="49" charset="0"/>
              </a:rPr>
              <a:t>	Subject 5 ; [[[708 6] [ 13 67]] [[701 29] [ 21 43]] [[495 50] [ 37 212]] [[491 5] [ 34 264]] [[673 18] [ 3 100]]] </a:t>
            </a:r>
          </a:p>
          <a:p>
            <a:pPr algn="l"/>
            <a:endParaRPr lang="en-US" b="0" i="0" dirty="0">
              <a:solidFill>
                <a:srgbClr val="212121"/>
              </a:solidFill>
              <a:effectLst/>
              <a:latin typeface="Courier New" panose="02070309020205020404" pitchFamily="49" charset="0"/>
            </a:endParaRPr>
          </a:p>
          <a:p>
            <a:pPr algn="l"/>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2 </a:t>
            </a:r>
          </a:p>
          <a:p>
            <a:pPr algn="l"/>
            <a:r>
              <a:rPr lang="en-US" b="0" i="0" dirty="0">
                <a:solidFill>
                  <a:srgbClr val="212121"/>
                </a:solidFill>
                <a:effectLst/>
                <a:latin typeface="Courier New" panose="02070309020205020404" pitchFamily="49" charset="0"/>
              </a:rPr>
              <a:t>	Subject 0 ; [[[825 13] [ 8 65]] [[805 0] [106 0]] [[501 88] [171 151]] [[613 55] [ 67 176]] [[744 0] [116 51]]] </a:t>
            </a:r>
          </a:p>
          <a:p>
            <a:pPr algn="l"/>
            <a:r>
              <a:rPr lang="en-US" b="0" i="0" dirty="0">
                <a:solidFill>
                  <a:srgbClr val="212121"/>
                </a:solidFill>
                <a:effectLst/>
                <a:latin typeface="Courier New" panose="02070309020205020404" pitchFamily="49" charset="0"/>
              </a:rPr>
              <a:t>	Subject 1 ; [[[592 3] [ 78 297]] [[860 1] [109 0]] [[708 68] [141 53]] [[740 87] [ 1 142]] [[821 0] [ 59 90]]] </a:t>
            </a:r>
          </a:p>
          <a:p>
            <a:pPr algn="l"/>
            <a:r>
              <a:rPr lang="en-US" b="0" i="0" dirty="0">
                <a:solidFill>
                  <a:srgbClr val="212121"/>
                </a:solidFill>
                <a:effectLst/>
                <a:latin typeface="Courier New" panose="02070309020205020404" pitchFamily="49" charset="0"/>
              </a:rPr>
              <a:t>	Subject 2 ; [[[759 12] [ 19 33]] [[757 0] [ 66 0]] [[381 110] [202 130]] [[453 134] [ 6 230]] [[685 1] [126 11]]] </a:t>
            </a:r>
          </a:p>
          <a:p>
            <a:pPr algn="l"/>
            <a:r>
              <a:rPr lang="en-US" b="0" i="0" dirty="0">
                <a:solidFill>
                  <a:srgbClr val="212121"/>
                </a:solidFill>
                <a:effectLst/>
                <a:latin typeface="Courier New" panose="02070309020205020404" pitchFamily="49" charset="0"/>
              </a:rPr>
              <a:t>	Subject 3 ; [[[626 11] [ 56 71]] [[626 4] [132 2]] [[485 61] [ 58 160]] [[578 28] [ 31 127]] [[637 0] [104 23]]] </a:t>
            </a:r>
          </a:p>
          <a:p>
            <a:pPr algn="l"/>
            <a:r>
              <a:rPr lang="en-US" b="0" i="0" dirty="0">
                <a:solidFill>
                  <a:srgbClr val="212121"/>
                </a:solidFill>
                <a:effectLst/>
                <a:latin typeface="Courier New" panose="02070309020205020404" pitchFamily="49" charset="0"/>
              </a:rPr>
              <a:t>	Subject 4 ; [[[622 9] [201 82]] [[796 15] [ 98 5]] [[578 50] [161 125]] [[654 115] [ 1 144]] [[811 6] [ 72 25]]] </a:t>
            </a:r>
          </a:p>
          <a:p>
            <a:pPr algn="l"/>
            <a:r>
              <a:rPr lang="en-US" b="0" i="0" dirty="0">
                <a:solidFill>
                  <a:srgbClr val="212121"/>
                </a:solidFill>
                <a:effectLst/>
                <a:latin typeface="Courier New" panose="02070309020205020404" pitchFamily="49" charset="0"/>
              </a:rPr>
              <a:t>	Subject 5 ; [[[721 0] [ 0 73]] [[722 0] [ 0 72]] [[532 0] [ 0 262]] [[525 0] [ 0 269]] [[676 0] [ 0 118]]]</a:t>
            </a:r>
          </a:p>
          <a:p>
            <a:pPr algn="l"/>
            <a:endParaRPr lang="en-US" b="0" i="0" dirty="0">
              <a:solidFill>
                <a:srgbClr val="212121"/>
              </a:solidFill>
              <a:effectLst/>
              <a:latin typeface="Courier New" panose="02070309020205020404" pitchFamily="49" charset="0"/>
            </a:endParaRPr>
          </a:p>
          <a:p>
            <a:pPr algn="l"/>
            <a:endParaRPr lang="en-US" b="0" i="0" dirty="0">
              <a:solidFill>
                <a:srgbClr val="212121"/>
              </a:solidFill>
              <a:effectLst/>
              <a:latin typeface="Courier New" panose="02070309020205020404" pitchFamily="49" charset="0"/>
            </a:endParaRPr>
          </a:p>
          <a:p>
            <a:pPr algn="l"/>
            <a:endParaRPr lang="es-ES" b="1" i="0" dirty="0">
              <a:solidFill>
                <a:srgbClr val="212121"/>
              </a:solidFill>
              <a:effectLst/>
              <a:latin typeface="Roboto" panose="02000000000000000000" pitchFamily="2" charset="0"/>
            </a:endParaRPr>
          </a:p>
          <a:p>
            <a:r>
              <a:rPr lang="es-ES" b="0" i="0" dirty="0">
                <a:solidFill>
                  <a:srgbClr val="212121"/>
                </a:solidFill>
                <a:effectLst/>
                <a:latin typeface="Courier New" panose="02070309020205020404" pitchFamily="49" charset="0"/>
              </a:rPr>
              <a:t>VALIDACIÓN:</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primer sujeto y primer Experto de validación:</a:t>
            </a:r>
          </a:p>
          <a:p>
            <a:r>
              <a:rPr lang="es-ES" b="0" i="0" dirty="0">
                <a:solidFill>
                  <a:srgbClr val="212121"/>
                </a:solidFill>
                <a:effectLst/>
                <a:latin typeface="Courier New" panose="02070309020205020404" pitchFamily="49" charset="0"/>
              </a:rPr>
              <a:t>	 {0: 0.9907488415799877, 1: 0.791087286116526, 2: 0.8259527820503431, 3: 0.936545470976293, 4: 0.9528048795158981} </a:t>
            </a:r>
          </a:p>
          <a:p>
            <a:r>
              <a:rPr lang="es-ES" b="0" i="0" dirty="0">
                <a:solidFill>
                  <a:srgbClr val="212121"/>
                </a:solidFill>
                <a:effectLst/>
                <a:latin typeface="Courier New" panose="02070309020205020404" pitchFamily="49" charset="0"/>
              </a:rPr>
              <a:t>Exactitud para el primer sujeto y segundo Experto de validación: </a:t>
            </a:r>
          </a:p>
          <a:p>
            <a:r>
              <a:rPr lang="es-ES" b="0" i="0" dirty="0">
                <a:solidFill>
                  <a:srgbClr val="212121"/>
                </a:solidFill>
                <a:effectLst/>
                <a:latin typeface="Courier New" panose="02070309020205020404" pitchFamily="49" charset="0"/>
              </a:rPr>
              <a:t>	{0: 0.9851718304843305, 1: 0.811658817373103, 2: 0.8292061408377291, 3: 0.9053276925283236, 4: 0.9540396450551023}</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segundo sujeto y primer Experto de validación: </a:t>
            </a:r>
          </a:p>
          <a:p>
            <a:r>
              <a:rPr lang="es-ES" b="0" i="0" dirty="0">
                <a:solidFill>
                  <a:srgbClr val="212121"/>
                </a:solidFill>
                <a:effectLst/>
                <a:latin typeface="Courier New" panose="02070309020205020404" pitchFamily="49" charset="0"/>
              </a:rPr>
              <a: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0.9908488415799877</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0.791187286116526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0.8260527820503431</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0.936645470976293</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0.9529048795158981</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a:t>
            </a:r>
            <a:r>
              <a:rPr lang="es-ES" b="0" i="0" dirty="0" err="1">
                <a:solidFill>
                  <a:srgbClr val="212121"/>
                </a:solidFill>
                <a:effectLst/>
                <a:latin typeface="Courier New" panose="02070309020205020404" pitchFamily="49" charset="0"/>
              </a:rPr>
              <a:t>de</a:t>
            </a:r>
            <a:r>
              <a:rPr lang="es-ES" b="0" i="0" dirty="0">
                <a:solidFill>
                  <a:srgbClr val="212121"/>
                </a:solidFill>
                <a:effectLst/>
                <a:latin typeface="Courier New" panose="02070309020205020404" pitchFamily="49" charset="0"/>
              </a:rPr>
              <a:t> validación: </a:t>
            </a:r>
          </a:p>
          <a:p>
            <a:r>
              <a:rPr lang="es-ES" b="0" i="0" dirty="0">
                <a:solidFill>
                  <a:srgbClr val="212121"/>
                </a:solidFill>
                <a:effectLst/>
                <a:latin typeface="Courier New" panose="02070309020205020404" pitchFamily="49" charset="0"/>
              </a:rPr>
              <a: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0.9852718304843305</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0.831758817373103</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0.8293061408377291</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0.9054276925283236</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0.9541396450551023</a:t>
            </a:r>
            <a:r>
              <a:rPr lang="es-ES" b="0" i="0" dirty="0">
                <a:solidFill>
                  <a:srgbClr val="FFFFFF"/>
                </a:solidFill>
                <a:effectLst/>
                <a:latin typeface="Söhne Mono"/>
              </a:rPr>
              <a: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[[[759 3] [ 47 115]] [[809 1] [113 1]] [[459 96] [151 218]] [[659 87] [ 31 147]] [[819 4] [ 69 32]]] 			Experto 2: [[[767 13] [ 39 105]] [[818 1] [104 1]] [[449 92] [161 222]] [[649 85] [ 41 149]] [[818 4] [ 70 32]]]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[[[572 6] [ 76 130]] [[721 0] [ 63 0]] [[560 69] [115 40]] [[461 61] [ 13 249]] [[681 5] [ 72 26]]] 			Experto 2: [[[593 7] [ 55 129]] [[767 0] [ 17 0]] [[486 50] [189 59]] [[459 89] [ 15 221]] [[680 5] [ 73 26]]]</a:t>
            </a:r>
          </a:p>
          <a:p>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TEST: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Test: {0: 0.9737895539458635, 1: 0.837617511091806, 2: 0.892667349694074, 3: 0.9789915966386554, 4: 0.9548180763934188}</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primer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0.9738895539458635</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0.837517511091806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0.892567349694074</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0.9788915966386554</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0.9549180763934188</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test: {0: 0.9844183209493179, 1: 0.8540774502683797, 2: 0.8945890884987668, 3: 0.994204619921363, 4: 0.9499853260550567}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test</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0.9845183209493179</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0.8541774502683797</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0.8944890884987668</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0.994304619921363</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0.9500853260550567</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[[[807 10] [ 45 77]] [[769 3] [163 4]] [[546 31] [293 69]] [[540 174] [ 6 219]] [[870 6] [ 55 8]]] </a:t>
            </a:r>
          </a:p>
          <a:p>
            <a:r>
              <a:rPr lang="es-ES" b="0" i="0" dirty="0">
                <a:solidFill>
                  <a:srgbClr val="212121"/>
                </a:solidFill>
                <a:effectLst/>
                <a:latin typeface="Courier New" panose="02070309020205020404" pitchFamily="49" charset="0"/>
              </a:rPr>
              <a:t>	Experto 2: [[[807 10] [ 45 77]] [[769 3] [163 4]] [[546 31] [293 69]] [[540 174] [ 6 219]] [[870 6] [ 55 8]]] +Matriz de Confusión para el Conjunto de Prueba </a:t>
            </a:r>
          </a:p>
          <a:p>
            <a:r>
              <a:rPr lang="es-ES" b="0" i="0" dirty="0">
                <a:solidFill>
                  <a:srgbClr val="212121"/>
                </a:solidFill>
                <a:effectLst/>
                <a:latin typeface="Courier New" panose="02070309020205020404" pitchFamily="49" charset="0"/>
              </a:rPr>
              <a:t>- Sujeto 2:</a:t>
            </a:r>
          </a:p>
          <a:p>
            <a:r>
              <a:rPr lang="es-ES" b="0" i="0" dirty="0">
                <a:solidFill>
                  <a:srgbClr val="212121"/>
                </a:solidFill>
                <a:effectLst/>
                <a:latin typeface="Courier New" panose="02070309020205020404" pitchFamily="49" charset="0"/>
              </a:rPr>
              <a:t>	Experto 1: [[[624 15] [ 22 105]] [[547 0] [217 2]] [[568 25] [133 40]] [[614 40] [ 1 111]] [[622 9] [ 93 42]]]</a:t>
            </a:r>
          </a:p>
          <a:p>
            <a:r>
              <a:rPr lang="es-ES" b="0" i="0" dirty="0">
                <a:solidFill>
                  <a:srgbClr val="212121"/>
                </a:solidFill>
                <a:effectLst/>
                <a:latin typeface="Courier New" panose="02070309020205020404" pitchFamily="49" charset="0"/>
              </a:rPr>
              <a:t>	Experto 2: [[[624 15] [ 22 105]] [[547 0] [217 2]] [[568 25] [133 40]] [[614 40] [ 1 111]] [[622 9] [ 93 42]]]</a:t>
            </a:r>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26</a:t>
            </a:fld>
            <a:endParaRPr lang="es-CO" dirty="0"/>
          </a:p>
        </p:txBody>
      </p:sp>
    </p:spTree>
    <p:extLst>
      <p:ext uri="{BB962C8B-B14F-4D97-AF65-F5344CB8AC3E}">
        <p14:creationId xmlns:p14="http://schemas.microsoft.com/office/powerpoint/2010/main" val="2041653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25000" lnSpcReduction="20000"/>
          </a:bodyPr>
          <a:lstStyle/>
          <a:p>
            <a:pPr algn="l"/>
            <a:r>
              <a:rPr lang="es-ES" b="0" i="0" dirty="0">
                <a:solidFill>
                  <a:srgbClr val="212121"/>
                </a:solidFill>
                <a:effectLst/>
                <a:latin typeface="Roboto" panose="02000000000000000000" pitchFamily="2" charset="0"/>
              </a:rPr>
              <a:t>TRAIN:</a:t>
            </a:r>
          </a:p>
          <a:p>
            <a:pPr algn="l"/>
            <a:endParaRPr lang="es-ES" b="0" i="0" dirty="0">
              <a:solidFill>
                <a:srgbClr val="212121"/>
              </a:solidFill>
              <a:effectLst/>
              <a:latin typeface="Roboto" panose="02000000000000000000" pitchFamily="2" charset="0"/>
            </a:endParaRPr>
          </a:p>
          <a:p>
            <a:pPr algn="l"/>
            <a:r>
              <a:rPr lang="en-US" b="0" i="0" dirty="0">
                <a:solidFill>
                  <a:srgbClr val="212121"/>
                </a:solidFill>
                <a:effectLst/>
                <a:latin typeface="Courier New" panose="02070309020205020404" pitchFamily="49" charset="0"/>
              </a:rPr>
              <a:t> Subject 0 ; 0.9879734741801165 0.7830542824486237 0.7986401636021649 0.9262384983293619 0.9478825550120563 </a:t>
            </a:r>
          </a:p>
          <a:p>
            <a:pPr algn="l"/>
            <a:r>
              <a:rPr lang="en-US" b="0" i="0" dirty="0">
                <a:solidFill>
                  <a:srgbClr val="212121"/>
                </a:solidFill>
                <a:effectLst/>
                <a:latin typeface="Courier New" panose="02070309020205020404" pitchFamily="49" charset="0"/>
              </a:rPr>
              <a:t> Subject 1 ; 0.9949378151260504 0.5541295059084275 0.6540147730895951 0.9933705955471372 0.9794366012965037</a:t>
            </a:r>
          </a:p>
          <a:p>
            <a:pPr algn="l"/>
            <a:r>
              <a:rPr lang="en-US" b="0" i="0" dirty="0">
                <a:solidFill>
                  <a:srgbClr val="212121"/>
                </a:solidFill>
                <a:effectLst/>
                <a:latin typeface="Courier New" panose="02070309020205020404" pitchFamily="49" charset="0"/>
              </a:rPr>
              <a:t> Subject 2 ; 0.9793308743264135 0.7949041706479534 0.7090204368474791 0.9732877518062315 0.9138264165677057</a:t>
            </a:r>
          </a:p>
          <a:p>
            <a:pPr algn="l"/>
            <a:r>
              <a:rPr lang="en-US" b="0" i="0" dirty="0">
                <a:solidFill>
                  <a:srgbClr val="212121"/>
                </a:solidFill>
                <a:effectLst/>
                <a:latin typeface="Courier New" panose="02070309020205020404" pitchFamily="49" charset="0"/>
              </a:rPr>
              <a:t> Subject 3 ; 0.9816187295950599 0.707637205793323 0.8954412951405335 0.9701037797344232 0.8646494095202426</a:t>
            </a:r>
          </a:p>
          <a:p>
            <a:pPr algn="l"/>
            <a:r>
              <a:rPr lang="en-US" b="0" i="0" dirty="0">
                <a:solidFill>
                  <a:srgbClr val="212121"/>
                </a:solidFill>
                <a:effectLst/>
                <a:latin typeface="Courier New" panose="02070309020205020404" pitchFamily="49" charset="0"/>
              </a:rPr>
              <a:t> Subject 4 ; 0.9682918661706953 0.718214298165833 0.8437396866054085 0.9861535010788596 0.9297494625817124 </a:t>
            </a:r>
          </a:p>
          <a:p>
            <a:pPr algn="l"/>
            <a:r>
              <a:rPr lang="en-US" b="0" i="0" dirty="0">
                <a:solidFill>
                  <a:srgbClr val="212121"/>
                </a:solidFill>
                <a:effectLst/>
                <a:latin typeface="Courier New" panose="02070309020205020404" pitchFamily="49" charset="0"/>
              </a:rPr>
              <a:t> Subject 5 ; 0.995750175070028 0.9715646404109589 0.9692310526509709 0.9929164862524356 0.9971302319699886</a:t>
            </a:r>
          </a:p>
          <a:p>
            <a:pPr algn="l"/>
            <a:endParaRPr lang="en-US" b="0" i="0" dirty="0">
              <a:solidFill>
                <a:srgbClr val="212121"/>
              </a:solidFill>
              <a:effectLst/>
              <a:latin typeface="Courier New" panose="02070309020205020404" pitchFamily="49" charset="0"/>
            </a:endParaRPr>
          </a:p>
          <a:p>
            <a:pPr algn="l"/>
            <a:r>
              <a:rPr lang="en-US" b="0" i="0" dirty="0">
                <a:solidFill>
                  <a:srgbClr val="212121"/>
                </a:solidFill>
                <a:effectLst/>
                <a:latin typeface="Courier New" panose="02070309020205020404" pitchFamily="49" charset="0"/>
              </a:rPr>
              <a:t>Matrices Confusion Train</a:t>
            </a:r>
          </a:p>
          <a:p>
            <a:pPr algn="l"/>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1 </a:t>
            </a:r>
          </a:p>
          <a:p>
            <a:pPr algn="l"/>
            <a:r>
              <a:rPr lang="en-US" b="0" i="0" dirty="0">
                <a:solidFill>
                  <a:srgbClr val="212121"/>
                </a:solidFill>
                <a:effectLst/>
                <a:latin typeface="Courier New" panose="02070309020205020404" pitchFamily="49" charset="0"/>
              </a:rPr>
              <a:t>	Subject 0 ; [[[807 4] [ 26 74]] [[770 0] [141 0]] [[498 90] [174 149]] [[649 65] [ 31 166]] [[761 0] [ 99 51]]] </a:t>
            </a:r>
          </a:p>
          <a:p>
            <a:pPr algn="l"/>
            <a:r>
              <a:rPr lang="en-US" b="0" i="0" dirty="0">
                <a:solidFill>
                  <a:srgbClr val="212121"/>
                </a:solidFill>
                <a:effectLst/>
                <a:latin typeface="Courier New" panose="02070309020205020404" pitchFamily="49" charset="0"/>
              </a:rPr>
              <a:t>	Subject 1 ; [[[592 3] [ 78 297]] [[860 1] [109 0]] [[708 68] [141 53]] [[740 87] [ 1 142]] [[821 0] [ 59 90]]] </a:t>
            </a:r>
          </a:p>
          <a:p>
            <a:pPr algn="l"/>
            <a:r>
              <a:rPr lang="en-US" b="0" i="0" dirty="0">
                <a:solidFill>
                  <a:srgbClr val="212121"/>
                </a:solidFill>
                <a:effectLst/>
                <a:latin typeface="Courier New" panose="02070309020205020404" pitchFamily="49" charset="0"/>
              </a:rPr>
              <a:t>	Subject 2 ; [[[752 14] [ 26 31]] [[690 0] [133 0]] [[402 131] [181 109]] [[454 122] [ 5 242]] [[726 1] [ 85 11]]] </a:t>
            </a:r>
          </a:p>
          <a:p>
            <a:pPr algn="l"/>
            <a:r>
              <a:rPr lang="en-US" b="0" i="0" dirty="0">
                <a:solidFill>
                  <a:srgbClr val="212121"/>
                </a:solidFill>
                <a:effectLst/>
                <a:latin typeface="Courier New" panose="02070309020205020404" pitchFamily="49" charset="0"/>
              </a:rPr>
              <a:t>	Subject 3 ; [[[613 7] [ 69 75]] [[623 4] [135 2]] [[477 53] [ 66 168]] [[578 27] [ 31 128]] [[673 1] [ 68 22]]] </a:t>
            </a:r>
          </a:p>
          <a:p>
            <a:pPr algn="l"/>
            <a:r>
              <a:rPr lang="en-US" b="0" i="0" dirty="0">
                <a:solidFill>
                  <a:srgbClr val="212121"/>
                </a:solidFill>
                <a:effectLst/>
                <a:latin typeface="Courier New" panose="02070309020205020404" pitchFamily="49" charset="0"/>
              </a:rPr>
              <a:t>	Subject 4 ; [[[606 7] [217 84]] [[827 17] [ 67 3]] [[615 32] [124 143]] [[646 73] [ 9 186]] [[827 6] [ 56 25]]] </a:t>
            </a:r>
          </a:p>
          <a:p>
            <a:pPr algn="l"/>
            <a:r>
              <a:rPr lang="en-US" b="0" i="0" dirty="0">
                <a:solidFill>
                  <a:srgbClr val="212121"/>
                </a:solidFill>
                <a:effectLst/>
                <a:latin typeface="Courier New" panose="02070309020205020404" pitchFamily="49" charset="0"/>
              </a:rPr>
              <a:t>	Subject 5 ; [[[708 6] [ 13 67]] [[701 29] [ 21 43]] [[495 50] [ 37 212]] [[491 5] [ 34 264]] [[673 18] [ 3 100]]] </a:t>
            </a:r>
          </a:p>
          <a:p>
            <a:pPr algn="l"/>
            <a:endParaRPr lang="en-US" b="0" i="0" dirty="0">
              <a:solidFill>
                <a:srgbClr val="212121"/>
              </a:solidFill>
              <a:effectLst/>
              <a:latin typeface="Courier New" panose="02070309020205020404" pitchFamily="49" charset="0"/>
            </a:endParaRPr>
          </a:p>
          <a:p>
            <a:pPr algn="l"/>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2 </a:t>
            </a:r>
          </a:p>
          <a:p>
            <a:pPr algn="l"/>
            <a:r>
              <a:rPr lang="en-US" b="0" i="0" dirty="0">
                <a:solidFill>
                  <a:srgbClr val="212121"/>
                </a:solidFill>
                <a:effectLst/>
                <a:latin typeface="Courier New" panose="02070309020205020404" pitchFamily="49" charset="0"/>
              </a:rPr>
              <a:t>	Subject 0 ; [[[825 13] [ 8 65]] [[805 0] [106 0]] [[501 88] [171 151]] [[613 55] [ 67 176]] [[744 0] [116 51]]] </a:t>
            </a:r>
          </a:p>
          <a:p>
            <a:pPr algn="l"/>
            <a:r>
              <a:rPr lang="en-US" b="0" i="0" dirty="0">
                <a:solidFill>
                  <a:srgbClr val="212121"/>
                </a:solidFill>
                <a:effectLst/>
                <a:latin typeface="Courier New" panose="02070309020205020404" pitchFamily="49" charset="0"/>
              </a:rPr>
              <a:t>	Subject 1 ; [[[592 3] [ 78 297]] [[860 1] [109 0]] [[708 68] [141 53]] [[740 87] [ 1 142]] [[821 0] [ 59 90]]] </a:t>
            </a:r>
          </a:p>
          <a:p>
            <a:pPr algn="l"/>
            <a:r>
              <a:rPr lang="en-US" b="0" i="0" dirty="0">
                <a:solidFill>
                  <a:srgbClr val="212121"/>
                </a:solidFill>
                <a:effectLst/>
                <a:latin typeface="Courier New" panose="02070309020205020404" pitchFamily="49" charset="0"/>
              </a:rPr>
              <a:t>	Subject 2 ; [[[759 12] [ 19 33]] [[757 0] [ 66 0]] [[381 110] [202 130]] [[453 134] [ 6 230]] [[685 1] [126 11]]] </a:t>
            </a:r>
          </a:p>
          <a:p>
            <a:pPr algn="l"/>
            <a:r>
              <a:rPr lang="en-US" b="0" i="0" dirty="0">
                <a:solidFill>
                  <a:srgbClr val="212121"/>
                </a:solidFill>
                <a:effectLst/>
                <a:latin typeface="Courier New" panose="02070309020205020404" pitchFamily="49" charset="0"/>
              </a:rPr>
              <a:t>	Subject 3 ; [[[626 11] [ 56 71]] [[626 4] [132 2]] [[485 61] [ 58 160]] [[578 28] [ 31 127]] [[637 0] [104 23]]] </a:t>
            </a:r>
          </a:p>
          <a:p>
            <a:pPr algn="l"/>
            <a:r>
              <a:rPr lang="en-US" b="0" i="0" dirty="0">
                <a:solidFill>
                  <a:srgbClr val="212121"/>
                </a:solidFill>
                <a:effectLst/>
                <a:latin typeface="Courier New" panose="02070309020205020404" pitchFamily="49" charset="0"/>
              </a:rPr>
              <a:t>	Subject 4 ; [[[622 9] [201 82]] [[796 15] [ 98 5]] [[578 50] [161 125]] [[654 115] [ 1 144]] [[811 6] [ 72 25]]] </a:t>
            </a:r>
          </a:p>
          <a:p>
            <a:pPr algn="l"/>
            <a:r>
              <a:rPr lang="en-US" b="0" i="0" dirty="0">
                <a:solidFill>
                  <a:srgbClr val="212121"/>
                </a:solidFill>
                <a:effectLst/>
                <a:latin typeface="Courier New" panose="02070309020205020404" pitchFamily="49" charset="0"/>
              </a:rPr>
              <a:t>	Subject 5 ; [[[721 0] [ 0 73]] [[722 0] [ 0 72]] [[532 0] [ 0 262]] [[525 0] [ 0 269]] [[676 0] [ 0 118]]]</a:t>
            </a:r>
          </a:p>
          <a:p>
            <a:pPr algn="l"/>
            <a:endParaRPr lang="en-US" b="0" i="0" dirty="0">
              <a:solidFill>
                <a:srgbClr val="212121"/>
              </a:solidFill>
              <a:effectLst/>
              <a:latin typeface="Courier New" panose="02070309020205020404" pitchFamily="49" charset="0"/>
            </a:endParaRPr>
          </a:p>
          <a:p>
            <a:pPr algn="l"/>
            <a:endParaRPr lang="en-US" b="0" i="0" dirty="0">
              <a:solidFill>
                <a:srgbClr val="212121"/>
              </a:solidFill>
              <a:effectLst/>
              <a:latin typeface="Courier New" panose="02070309020205020404" pitchFamily="49" charset="0"/>
            </a:endParaRPr>
          </a:p>
          <a:p>
            <a:pPr algn="l"/>
            <a:endParaRPr lang="es-ES" b="1" i="0" dirty="0">
              <a:solidFill>
                <a:srgbClr val="212121"/>
              </a:solidFill>
              <a:effectLst/>
              <a:latin typeface="Roboto" panose="02000000000000000000" pitchFamily="2" charset="0"/>
            </a:endParaRPr>
          </a:p>
          <a:p>
            <a:r>
              <a:rPr lang="es-ES" b="0" i="0" dirty="0">
                <a:solidFill>
                  <a:srgbClr val="212121"/>
                </a:solidFill>
                <a:effectLst/>
                <a:latin typeface="Courier New" panose="02070309020205020404" pitchFamily="49" charset="0"/>
              </a:rPr>
              <a:t>VALIDACIÓN:</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primer sujeto y primer Experto de validación:</a:t>
            </a:r>
          </a:p>
          <a:p>
            <a:r>
              <a:rPr lang="es-ES" b="0" i="0" dirty="0">
                <a:solidFill>
                  <a:srgbClr val="212121"/>
                </a:solidFill>
                <a:effectLst/>
                <a:latin typeface="Courier New" panose="02070309020205020404" pitchFamily="49" charset="0"/>
              </a:rPr>
              <a:t>	 {0: 0.9907488415799877, 1: 0.791087286116526, 2: 0.8259527820503431, 3: 0.936545470976293, 4: 0.9528048795158981} </a:t>
            </a:r>
          </a:p>
          <a:p>
            <a:r>
              <a:rPr lang="es-ES" b="0" i="0" dirty="0">
                <a:solidFill>
                  <a:srgbClr val="212121"/>
                </a:solidFill>
                <a:effectLst/>
                <a:latin typeface="Courier New" panose="02070309020205020404" pitchFamily="49" charset="0"/>
              </a:rPr>
              <a:t>Exactitud para el primer sujeto y segundo Experto de validación: </a:t>
            </a:r>
          </a:p>
          <a:p>
            <a:r>
              <a:rPr lang="es-ES" b="0" i="0" dirty="0">
                <a:solidFill>
                  <a:srgbClr val="212121"/>
                </a:solidFill>
                <a:effectLst/>
                <a:latin typeface="Courier New" panose="02070309020205020404" pitchFamily="49" charset="0"/>
              </a:rPr>
              <a:t>	{0: 0.9851718304843305, 1: 0.811658817373103, 2: 0.8292061408377291, 3: 0.9053276925283236, 4: 0.9540396450551023}</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segundo sujeto y primer Experto de validación: </a:t>
            </a:r>
          </a:p>
          <a:p>
            <a:r>
              <a:rPr lang="es-ES" b="0" i="0" dirty="0">
                <a:solidFill>
                  <a:srgbClr val="212121"/>
                </a:solidFill>
                <a:effectLst/>
                <a:latin typeface="Courier New" panose="02070309020205020404" pitchFamily="49" charset="0"/>
              </a:rPr>
              <a: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0.9908488415799877</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0.791187286116526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0.8260527820503431</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0.936645470976293</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0.9529048795158981</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a:t>
            </a:r>
            <a:r>
              <a:rPr lang="es-ES" b="0" i="0" dirty="0" err="1">
                <a:solidFill>
                  <a:srgbClr val="212121"/>
                </a:solidFill>
                <a:effectLst/>
                <a:latin typeface="Courier New" panose="02070309020205020404" pitchFamily="49" charset="0"/>
              </a:rPr>
              <a:t>de</a:t>
            </a:r>
            <a:r>
              <a:rPr lang="es-ES" b="0" i="0" dirty="0">
                <a:solidFill>
                  <a:srgbClr val="212121"/>
                </a:solidFill>
                <a:effectLst/>
                <a:latin typeface="Courier New" panose="02070309020205020404" pitchFamily="49" charset="0"/>
              </a:rPr>
              <a:t> validación: </a:t>
            </a:r>
          </a:p>
          <a:p>
            <a:r>
              <a:rPr lang="es-ES" b="0" i="0" dirty="0">
                <a:solidFill>
                  <a:srgbClr val="212121"/>
                </a:solidFill>
                <a:effectLst/>
                <a:latin typeface="Courier New" panose="02070309020205020404" pitchFamily="49" charset="0"/>
              </a:rPr>
              <a: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0.9852718304843305</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0.831758817373103</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0.8293061408377291</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0.9054276925283236</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0.9541396450551023</a:t>
            </a:r>
            <a:r>
              <a:rPr lang="es-ES" b="0" i="0" dirty="0">
                <a:solidFill>
                  <a:srgbClr val="FFFFFF"/>
                </a:solidFill>
                <a:effectLst/>
                <a:latin typeface="Söhne Mono"/>
              </a:rPr>
              <a: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[[[759 3] [ 47 115]] [[809 1] [113 1]] [[459 96] [151 218]] [[659 87] [ 31 147]] [[819 4] [ 69 32]]] 			Experto 2: [[[767 13] [ 39 105]] [[818 1] [104 1]] [[449 92] [161 222]] [[649 85] [ 41 149]] [[818 4] [ 70 32]]]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[[[572 6] [ 76 130]] [[721 0] [ 63 0]] [[560 69] [115 40]] [[461 61] [ 13 249]] [[681 5] [ 72 26]]] 			Experto 2: [[[593 7] [ 55 129]] [[767 0] [ 17 0]] [[486 50] [189 59]] [[459 89] [ 15 221]] [[680 5] [ 73 26]]]</a:t>
            </a:r>
          </a:p>
          <a:p>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TEST: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Test: {0: 0.9737895539458635, 1: 0.837617511091806, 2: 0.892667349694074, 3: 0.9789915966386554, 4: 0.9548180763934188}</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primer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0.9738895539458635</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0.837517511091806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0.892567349694074</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0.9788915966386554</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0.9549180763934188</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test: {0: 0.9844183209493179, 1: 0.8540774502683797, 2: 0.8945890884987668, 3: 0.994204619921363, 4: 0.9499853260550567}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test</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0.9845183209493179</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0.8541774502683797</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0.8944890884987668</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0.994304619921363</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0.9500853260550567</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[[[807 10] [ 45 77]] [[769 3] [163 4]] [[546 31] [293 69]] [[540 174] [ 6 219]] [[870 6] [ 55 8]]] </a:t>
            </a:r>
          </a:p>
          <a:p>
            <a:r>
              <a:rPr lang="es-ES" b="0" i="0" dirty="0">
                <a:solidFill>
                  <a:srgbClr val="212121"/>
                </a:solidFill>
                <a:effectLst/>
                <a:latin typeface="Courier New" panose="02070309020205020404" pitchFamily="49" charset="0"/>
              </a:rPr>
              <a:t>	Experto 2: [[[807 10] [ 45 77]] [[769 3] [163 4]] [[546 31] [293 69]] [[540 174] [ 6 219]] [[870 6] [ 55 8]]]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2:</a:t>
            </a:r>
          </a:p>
          <a:p>
            <a:r>
              <a:rPr lang="es-ES" b="0" i="0" dirty="0">
                <a:solidFill>
                  <a:srgbClr val="212121"/>
                </a:solidFill>
                <a:effectLst/>
                <a:latin typeface="Courier New" panose="02070309020205020404" pitchFamily="49" charset="0"/>
              </a:rPr>
              <a:t>	Experto 1: [[[624 15] [ 22 105]] [[547 0] [217 2]] [[568 25] [133 40]] [[614 40] [ 1 111]] [[622 9] [ 93 42]]]</a:t>
            </a:r>
          </a:p>
          <a:p>
            <a:r>
              <a:rPr lang="es-ES" b="0" i="0" dirty="0">
                <a:solidFill>
                  <a:srgbClr val="212121"/>
                </a:solidFill>
                <a:effectLst/>
                <a:latin typeface="Courier New" panose="02070309020205020404" pitchFamily="49" charset="0"/>
              </a:rPr>
              <a:t>	Experto 2: [[[624 15] [ 22 105]] [[547 0] [217 2]] [[568 25] [133 40]] [[614 40] [ 1 111]] [[622 9] [ 93 42]]]</a:t>
            </a:r>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27</a:t>
            </a:fld>
            <a:endParaRPr lang="es-CO" dirty="0"/>
          </a:p>
        </p:txBody>
      </p:sp>
    </p:spTree>
    <p:extLst>
      <p:ext uri="{BB962C8B-B14F-4D97-AF65-F5344CB8AC3E}">
        <p14:creationId xmlns:p14="http://schemas.microsoft.com/office/powerpoint/2010/main" val="3971442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25000" lnSpcReduction="20000"/>
          </a:bodyPr>
          <a:lstStyle/>
          <a:p>
            <a:pPr algn="l"/>
            <a:r>
              <a:rPr lang="es-ES" b="0" i="0" dirty="0">
                <a:solidFill>
                  <a:srgbClr val="212121"/>
                </a:solidFill>
                <a:effectLst/>
                <a:latin typeface="Roboto" panose="02000000000000000000" pitchFamily="2" charset="0"/>
              </a:rPr>
              <a:t>TRAIN:</a:t>
            </a:r>
          </a:p>
          <a:p>
            <a:pPr algn="l"/>
            <a:endParaRPr lang="es-ES" b="0" i="0" dirty="0">
              <a:solidFill>
                <a:srgbClr val="212121"/>
              </a:solidFill>
              <a:effectLst/>
              <a:latin typeface="Roboto" panose="02000000000000000000" pitchFamily="2" charset="0"/>
            </a:endParaRPr>
          </a:p>
          <a:p>
            <a:pPr algn="l"/>
            <a:r>
              <a:rPr lang="en-US" b="0" i="0" dirty="0">
                <a:solidFill>
                  <a:srgbClr val="212121"/>
                </a:solidFill>
                <a:effectLst/>
                <a:latin typeface="Courier New" panose="02070309020205020404" pitchFamily="49" charset="0"/>
              </a:rPr>
              <a:t> Subject 0 ; 0.9879734741801165 0.7830542824486237 0.7986401636021649 0.9262384983293619 0.9478825550120563 </a:t>
            </a:r>
          </a:p>
          <a:p>
            <a:pPr algn="l"/>
            <a:r>
              <a:rPr lang="en-US" b="0" i="0" dirty="0">
                <a:solidFill>
                  <a:srgbClr val="212121"/>
                </a:solidFill>
                <a:effectLst/>
                <a:latin typeface="Courier New" panose="02070309020205020404" pitchFamily="49" charset="0"/>
              </a:rPr>
              <a:t> Subject 1 ; 0.9949378151260504 0.5541295059084275 0.6540147730895951 0.9933705955471372 0.9794366012965037</a:t>
            </a:r>
          </a:p>
          <a:p>
            <a:pPr algn="l"/>
            <a:r>
              <a:rPr lang="en-US" b="0" i="0" dirty="0">
                <a:solidFill>
                  <a:srgbClr val="212121"/>
                </a:solidFill>
                <a:effectLst/>
                <a:latin typeface="Courier New" panose="02070309020205020404" pitchFamily="49" charset="0"/>
              </a:rPr>
              <a:t> Subject 2 ; 0.9793308743264135 0.7949041706479534 0.7090204368474791 0.9732877518062315 0.9138264165677057</a:t>
            </a:r>
          </a:p>
          <a:p>
            <a:pPr algn="l"/>
            <a:r>
              <a:rPr lang="en-US" b="0" i="0" dirty="0">
                <a:solidFill>
                  <a:srgbClr val="212121"/>
                </a:solidFill>
                <a:effectLst/>
                <a:latin typeface="Courier New" panose="02070309020205020404" pitchFamily="49" charset="0"/>
              </a:rPr>
              <a:t> Subject 3 ; 0.9816187295950599 0.707637205793323 0.8954412951405335 0.9701037797344232 0.8646494095202426</a:t>
            </a:r>
          </a:p>
          <a:p>
            <a:pPr algn="l"/>
            <a:r>
              <a:rPr lang="en-US" b="0" i="0" dirty="0">
                <a:solidFill>
                  <a:srgbClr val="212121"/>
                </a:solidFill>
                <a:effectLst/>
                <a:latin typeface="Courier New" panose="02070309020205020404" pitchFamily="49" charset="0"/>
              </a:rPr>
              <a:t> Subject 4 ; 0.9682918661706953 0.718214298165833 0.8437396866054085 0.9861535010788596 0.9297494625817124 </a:t>
            </a:r>
          </a:p>
          <a:p>
            <a:pPr algn="l"/>
            <a:r>
              <a:rPr lang="en-US" b="0" i="0" dirty="0">
                <a:solidFill>
                  <a:srgbClr val="212121"/>
                </a:solidFill>
                <a:effectLst/>
                <a:latin typeface="Courier New" panose="02070309020205020404" pitchFamily="49" charset="0"/>
              </a:rPr>
              <a:t> Subject 5 ; 0.995750175070028 0.9715646404109589 0.9692310526509709 0.9929164862524356 0.9971302319699886</a:t>
            </a:r>
          </a:p>
          <a:p>
            <a:pPr algn="l"/>
            <a:endParaRPr lang="en-US" b="0" i="0" dirty="0">
              <a:solidFill>
                <a:srgbClr val="212121"/>
              </a:solidFill>
              <a:effectLst/>
              <a:latin typeface="Courier New" panose="02070309020205020404" pitchFamily="49" charset="0"/>
            </a:endParaRPr>
          </a:p>
          <a:p>
            <a:pPr algn="l"/>
            <a:r>
              <a:rPr lang="en-US" b="0" i="0" dirty="0">
                <a:solidFill>
                  <a:srgbClr val="212121"/>
                </a:solidFill>
                <a:effectLst/>
                <a:latin typeface="Courier New" panose="02070309020205020404" pitchFamily="49" charset="0"/>
              </a:rPr>
              <a:t>Matrices Confusion Train</a:t>
            </a:r>
          </a:p>
          <a:p>
            <a:pPr algn="l"/>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1 </a:t>
            </a:r>
          </a:p>
          <a:p>
            <a:pPr algn="l"/>
            <a:r>
              <a:rPr lang="en-US" b="0" i="0" dirty="0">
                <a:solidFill>
                  <a:srgbClr val="212121"/>
                </a:solidFill>
                <a:effectLst/>
                <a:latin typeface="Courier New" panose="02070309020205020404" pitchFamily="49" charset="0"/>
              </a:rPr>
              <a:t>	Subject 0 ; [[[807 4] [ 26 74]] [[770 0] [141 0]] [[498 90] [174 149]] [[649 65] [ 31 166]] [[761 0] [ 99 51]]] </a:t>
            </a:r>
          </a:p>
          <a:p>
            <a:pPr algn="l"/>
            <a:r>
              <a:rPr lang="en-US" b="0" i="0" dirty="0">
                <a:solidFill>
                  <a:srgbClr val="212121"/>
                </a:solidFill>
                <a:effectLst/>
                <a:latin typeface="Courier New" panose="02070309020205020404" pitchFamily="49" charset="0"/>
              </a:rPr>
              <a:t>	Subject 1 ; [[[592 3] [ 78 297]] [[860 1] [109 0]] [[708 68] [141 53]] [[740 87] [ 1 142]] [[821 0] [ 59 90]]] </a:t>
            </a:r>
          </a:p>
          <a:p>
            <a:pPr algn="l"/>
            <a:r>
              <a:rPr lang="en-US" b="0" i="0" dirty="0">
                <a:solidFill>
                  <a:srgbClr val="212121"/>
                </a:solidFill>
                <a:effectLst/>
                <a:latin typeface="Courier New" panose="02070309020205020404" pitchFamily="49" charset="0"/>
              </a:rPr>
              <a:t>	Subject 2 ; [[[752 14] [ 26 31]] [[690 0] [133 0]] [[402 131] [181 109]] [[454 122] [ 5 242]] [[726 1] [ 85 11]]] </a:t>
            </a:r>
          </a:p>
          <a:p>
            <a:pPr algn="l"/>
            <a:r>
              <a:rPr lang="en-US" b="0" i="0" dirty="0">
                <a:solidFill>
                  <a:srgbClr val="212121"/>
                </a:solidFill>
                <a:effectLst/>
                <a:latin typeface="Courier New" panose="02070309020205020404" pitchFamily="49" charset="0"/>
              </a:rPr>
              <a:t>	Subject 3 ; [[[613 7] [ 69 75]] [[623 4] [135 2]] [[477 53] [ 66 168]] [[578 27] [ 31 128]] [[673 1] [ 68 22]]] </a:t>
            </a:r>
          </a:p>
          <a:p>
            <a:pPr algn="l"/>
            <a:r>
              <a:rPr lang="en-US" b="0" i="0" dirty="0">
                <a:solidFill>
                  <a:srgbClr val="212121"/>
                </a:solidFill>
                <a:effectLst/>
                <a:latin typeface="Courier New" panose="02070309020205020404" pitchFamily="49" charset="0"/>
              </a:rPr>
              <a:t>	Subject 4 ; [[[606 7] [217 84]] [[827 17] [ 67 3]] [[615 32] [124 143]] [[646 73] [ 9 186]] [[827 6] [ 56 25]]] </a:t>
            </a:r>
          </a:p>
          <a:p>
            <a:pPr algn="l"/>
            <a:r>
              <a:rPr lang="en-US" b="0" i="0" dirty="0">
                <a:solidFill>
                  <a:srgbClr val="212121"/>
                </a:solidFill>
                <a:effectLst/>
                <a:latin typeface="Courier New" panose="02070309020205020404" pitchFamily="49" charset="0"/>
              </a:rPr>
              <a:t>	Subject 5 ; [[[708 6] [ 13 67]] [[701 29] [ 21 43]] [[495 50] [ 37 212]] [[491 5] [ 34 264]] [[673 18] [ 3 100]]] </a:t>
            </a:r>
          </a:p>
          <a:p>
            <a:pPr algn="l"/>
            <a:endParaRPr lang="en-US" b="0" i="0" dirty="0">
              <a:solidFill>
                <a:srgbClr val="212121"/>
              </a:solidFill>
              <a:effectLst/>
              <a:latin typeface="Courier New" panose="02070309020205020404" pitchFamily="49" charset="0"/>
            </a:endParaRPr>
          </a:p>
          <a:p>
            <a:pPr algn="l"/>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2 </a:t>
            </a:r>
          </a:p>
          <a:p>
            <a:pPr algn="l"/>
            <a:r>
              <a:rPr lang="en-US" b="0" i="0" dirty="0">
                <a:solidFill>
                  <a:srgbClr val="212121"/>
                </a:solidFill>
                <a:effectLst/>
                <a:latin typeface="Courier New" panose="02070309020205020404" pitchFamily="49" charset="0"/>
              </a:rPr>
              <a:t>	Subject 0 ; [[[825 13] [ 8 65]] [[805 0] [106 0]] [[501 88] [171 151]] [[613 55] [ 67 176]] [[744 0] [116 51]]] </a:t>
            </a:r>
          </a:p>
          <a:p>
            <a:pPr algn="l"/>
            <a:r>
              <a:rPr lang="en-US" b="0" i="0" dirty="0">
                <a:solidFill>
                  <a:srgbClr val="212121"/>
                </a:solidFill>
                <a:effectLst/>
                <a:latin typeface="Courier New" panose="02070309020205020404" pitchFamily="49" charset="0"/>
              </a:rPr>
              <a:t>	Subject 1 ; [[[592 3] [ 78 297]] [[860 1] [109 0]] [[708 68] [141 53]] [[740 87] [ 1 142]] [[821 0] [ 59 90]]] </a:t>
            </a:r>
          </a:p>
          <a:p>
            <a:pPr algn="l"/>
            <a:r>
              <a:rPr lang="en-US" b="0" i="0" dirty="0">
                <a:solidFill>
                  <a:srgbClr val="212121"/>
                </a:solidFill>
                <a:effectLst/>
                <a:latin typeface="Courier New" panose="02070309020205020404" pitchFamily="49" charset="0"/>
              </a:rPr>
              <a:t>	Subject 2 ; [[[759 12] [ 19 33]] [[757 0] [ 66 0]] [[381 110] [202 130]] [[453 134] [ 6 230]] [[685 1] [126 11]]] </a:t>
            </a:r>
          </a:p>
          <a:p>
            <a:pPr algn="l"/>
            <a:r>
              <a:rPr lang="en-US" b="0" i="0" dirty="0">
                <a:solidFill>
                  <a:srgbClr val="212121"/>
                </a:solidFill>
                <a:effectLst/>
                <a:latin typeface="Courier New" panose="02070309020205020404" pitchFamily="49" charset="0"/>
              </a:rPr>
              <a:t>	Subject 3 ; [[[626 11] [ 56 71]] [[626 4] [132 2]] [[485 61] [ 58 160]] [[578 28] [ 31 127]] [[637 0] [104 23]]] </a:t>
            </a:r>
          </a:p>
          <a:p>
            <a:pPr algn="l"/>
            <a:r>
              <a:rPr lang="en-US" b="0" i="0" dirty="0">
                <a:solidFill>
                  <a:srgbClr val="212121"/>
                </a:solidFill>
                <a:effectLst/>
                <a:latin typeface="Courier New" panose="02070309020205020404" pitchFamily="49" charset="0"/>
              </a:rPr>
              <a:t>	Subject 4 ; [[[622 9] [201 82]] [[796 15] [ 98 5]] [[578 50] [161 125]] [[654 115] [ 1 144]] [[811 6] [ 72 25]]] </a:t>
            </a:r>
          </a:p>
          <a:p>
            <a:pPr algn="l"/>
            <a:r>
              <a:rPr lang="en-US" b="0" i="0" dirty="0">
                <a:solidFill>
                  <a:srgbClr val="212121"/>
                </a:solidFill>
                <a:effectLst/>
                <a:latin typeface="Courier New" panose="02070309020205020404" pitchFamily="49" charset="0"/>
              </a:rPr>
              <a:t>	Subject 5 ; [[[721 0] [ 0 73]] [[722 0] [ 0 72]] [[532 0] [ 0 262]] [[525 0] [ 0 269]] [[676 0] [ 0 118]]]</a:t>
            </a:r>
          </a:p>
          <a:p>
            <a:pPr algn="l"/>
            <a:endParaRPr lang="en-US" b="0" i="0" dirty="0">
              <a:solidFill>
                <a:srgbClr val="212121"/>
              </a:solidFill>
              <a:effectLst/>
              <a:latin typeface="Courier New" panose="02070309020205020404" pitchFamily="49" charset="0"/>
            </a:endParaRPr>
          </a:p>
          <a:p>
            <a:pPr algn="l"/>
            <a:endParaRPr lang="en-US" b="0" i="0" dirty="0">
              <a:solidFill>
                <a:srgbClr val="212121"/>
              </a:solidFill>
              <a:effectLst/>
              <a:latin typeface="Courier New" panose="02070309020205020404" pitchFamily="49" charset="0"/>
            </a:endParaRPr>
          </a:p>
          <a:p>
            <a:pPr algn="l"/>
            <a:endParaRPr lang="es-ES" b="1" i="0" dirty="0">
              <a:solidFill>
                <a:srgbClr val="212121"/>
              </a:solidFill>
              <a:effectLst/>
              <a:latin typeface="Roboto" panose="02000000000000000000" pitchFamily="2" charset="0"/>
            </a:endParaRPr>
          </a:p>
          <a:p>
            <a:r>
              <a:rPr lang="es-ES" b="0" i="0" dirty="0">
                <a:solidFill>
                  <a:srgbClr val="212121"/>
                </a:solidFill>
                <a:effectLst/>
                <a:latin typeface="Courier New" panose="02070309020205020404" pitchFamily="49" charset="0"/>
              </a:rPr>
              <a:t>VALIDACIÓN:</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primer sujeto y primer Experto de validación:</a:t>
            </a:r>
          </a:p>
          <a:p>
            <a:r>
              <a:rPr lang="es-ES" b="0" i="0" dirty="0">
                <a:solidFill>
                  <a:srgbClr val="212121"/>
                </a:solidFill>
                <a:effectLst/>
                <a:latin typeface="Courier New" panose="02070309020205020404" pitchFamily="49" charset="0"/>
              </a:rPr>
              <a:t>	 {0: 0.9907488415799877, 1: 0.791087286116526, 2: 0.8259527820503431, 3: 0.936545470976293, 4: 0.9528048795158981} </a:t>
            </a:r>
          </a:p>
          <a:p>
            <a:r>
              <a:rPr lang="es-ES" b="0" i="0" dirty="0">
                <a:solidFill>
                  <a:srgbClr val="212121"/>
                </a:solidFill>
                <a:effectLst/>
                <a:latin typeface="Courier New" panose="02070309020205020404" pitchFamily="49" charset="0"/>
              </a:rPr>
              <a:t>Exactitud para el primer sujeto y segundo Experto de validación: </a:t>
            </a:r>
          </a:p>
          <a:p>
            <a:r>
              <a:rPr lang="es-ES" b="0" i="0" dirty="0">
                <a:solidFill>
                  <a:srgbClr val="212121"/>
                </a:solidFill>
                <a:effectLst/>
                <a:latin typeface="Courier New" panose="02070309020205020404" pitchFamily="49" charset="0"/>
              </a:rPr>
              <a:t>	{0: 0.9851718304843305, 1: 0.811658817373103, 2: 0.8292061408377291, 3: 0.9053276925283236, 4: 0.9540396450551023}</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segundo sujeto y primer Experto de validación: </a:t>
            </a:r>
          </a:p>
          <a:p>
            <a:r>
              <a:rPr lang="es-ES" b="0" i="0" dirty="0">
                <a:solidFill>
                  <a:srgbClr val="212121"/>
                </a:solidFill>
                <a:effectLst/>
                <a:latin typeface="Courier New" panose="02070309020205020404" pitchFamily="49" charset="0"/>
              </a:rPr>
              <a: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0.9908488415799877</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0.791187286116526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0.8260527820503431</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0.936645470976293</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0.9529048795158981</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a:t>
            </a:r>
            <a:r>
              <a:rPr lang="es-ES" b="0" i="0" dirty="0" err="1">
                <a:solidFill>
                  <a:srgbClr val="212121"/>
                </a:solidFill>
                <a:effectLst/>
                <a:latin typeface="Courier New" panose="02070309020205020404" pitchFamily="49" charset="0"/>
              </a:rPr>
              <a:t>de</a:t>
            </a:r>
            <a:r>
              <a:rPr lang="es-ES" b="0" i="0" dirty="0">
                <a:solidFill>
                  <a:srgbClr val="212121"/>
                </a:solidFill>
                <a:effectLst/>
                <a:latin typeface="Courier New" panose="02070309020205020404" pitchFamily="49" charset="0"/>
              </a:rPr>
              <a:t> validación: </a:t>
            </a:r>
          </a:p>
          <a:p>
            <a:r>
              <a:rPr lang="es-ES" b="0" i="0" dirty="0">
                <a:solidFill>
                  <a:srgbClr val="212121"/>
                </a:solidFill>
                <a:effectLst/>
                <a:latin typeface="Courier New" panose="02070309020205020404" pitchFamily="49" charset="0"/>
              </a:rPr>
              <a: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0.9852718304843305</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0.831758817373103</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0.8293061408377291</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0.9054276925283236</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0.9541396450551023</a:t>
            </a:r>
            <a:r>
              <a:rPr lang="es-ES" b="0" i="0" dirty="0">
                <a:solidFill>
                  <a:srgbClr val="FFFFFF"/>
                </a:solidFill>
                <a:effectLst/>
                <a:latin typeface="Söhne Mono"/>
              </a:rPr>
              <a: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[[[759 3] [ 47 115]] [[809 1] [113 1]] [[459 96] [151 218]] [[659 87] [ 31 147]] [[819 4] [ 69 32]]] 			Experto 2: [[[767 13] [ 39 105]] [[818 1] [104 1]] [[449 92] [161 222]] [[649 85] [ 41 149]] [[818 4] [ 70 32]]]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[[[572 6] [ 76 130]] [[721 0] [ 63 0]] [[560 69] [115 40]] [[461 61] [ 13 249]] [[681 5] [ 72 26]]] 			Experto 2: [[[593 7] [ 55 129]] [[767 0] [ 17 0]] [[486 50] [189 59]] [[459 89] [ 15 221]] [[680 5] [ 73 26]]]</a:t>
            </a:r>
          </a:p>
          <a:p>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TEST: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Test: {0: 0.9737895539458635, 1: 0.837617511091806, 2: 0.892667349694074, 3: 0.9789915966386554, 4: 0.9548180763934188}</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primer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0.9738895539458635</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0.837517511091806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0.892567349694074</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0.9788915966386554</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0.9549180763934188</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test: {0: 0.9844183209493179, 1: 0.8540774502683797, 2: 0.8945890884987668, 3: 0.994204619921363, 4: 0.9499853260550567}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test</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0.9845183209493179</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0.8541774502683797</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0.8944890884987668</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0.994304619921363</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0.9500853260550567</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[[[807 10] [ 45 77]] [[769 3] [163 4]] [[546 31] [293 69]] [[540 174] [ 6 219]] [[870 6] [ 55 8]]] </a:t>
            </a:r>
          </a:p>
          <a:p>
            <a:r>
              <a:rPr lang="es-ES" b="0" i="0" dirty="0">
                <a:solidFill>
                  <a:srgbClr val="212121"/>
                </a:solidFill>
                <a:effectLst/>
                <a:latin typeface="Courier New" panose="02070309020205020404" pitchFamily="49" charset="0"/>
              </a:rPr>
              <a:t>	Experto 2: [[[807 10] [ 45 77]] [[769 3] [163 4]] [[546 31] [293 69]] [[540 174] [ 6 219]] [[870 6] [ 55 8]]]</a:t>
            </a:r>
          </a:p>
          <a:p>
            <a:r>
              <a:rPr lang="es-ES" b="0" i="0" dirty="0">
                <a:solidFill>
                  <a:srgbClr val="212121"/>
                </a:solidFill>
                <a:effectLst/>
                <a:latin typeface="Courier New" panose="02070309020205020404" pitchFamily="49" charset="0"/>
              </a:rPr>
              <a:t> +Matriz de Confusión para el Conjunto de Prueba </a:t>
            </a:r>
          </a:p>
          <a:p>
            <a:r>
              <a:rPr lang="es-ES" b="0" i="0" dirty="0">
                <a:solidFill>
                  <a:srgbClr val="212121"/>
                </a:solidFill>
                <a:effectLst/>
                <a:latin typeface="Courier New" panose="02070309020205020404" pitchFamily="49" charset="0"/>
              </a:rPr>
              <a:t>- Sujeto 2:</a:t>
            </a:r>
          </a:p>
          <a:p>
            <a:r>
              <a:rPr lang="es-ES" b="0" i="0" dirty="0">
                <a:solidFill>
                  <a:srgbClr val="212121"/>
                </a:solidFill>
                <a:effectLst/>
                <a:latin typeface="Courier New" panose="02070309020205020404" pitchFamily="49" charset="0"/>
              </a:rPr>
              <a:t>	Experto 1: [[[624 15] [ 22 105]] [[547 0] [217 2]] [[568 25] [133 40]] [[614 40] [ 1 111]] [[622 9] [ 93 42]]]</a:t>
            </a:r>
          </a:p>
          <a:p>
            <a:r>
              <a:rPr lang="es-ES" b="0" i="0" dirty="0">
                <a:solidFill>
                  <a:srgbClr val="212121"/>
                </a:solidFill>
                <a:effectLst/>
                <a:latin typeface="Courier New" panose="02070309020205020404" pitchFamily="49" charset="0"/>
              </a:rPr>
              <a:t>	Experto 2: [[[624 15] [ 22 105]] [[547 0] [217 2]] [[568 25] [133 40]] [[614 40] [ 1 111]] [[622 9] [ 93 42]]]</a:t>
            </a:r>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28</a:t>
            </a:fld>
            <a:endParaRPr lang="es-CO" dirty="0"/>
          </a:p>
        </p:txBody>
      </p:sp>
    </p:spTree>
    <p:extLst>
      <p:ext uri="{BB962C8B-B14F-4D97-AF65-F5344CB8AC3E}">
        <p14:creationId xmlns:p14="http://schemas.microsoft.com/office/powerpoint/2010/main" val="1044815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32500" lnSpcReduction="20000"/>
          </a:bodyPr>
          <a:lstStyle/>
          <a:p>
            <a:pPr algn="l"/>
            <a:r>
              <a:rPr lang="es-ES" b="0" i="0" dirty="0">
                <a:solidFill>
                  <a:srgbClr val="212121"/>
                </a:solidFill>
                <a:effectLst/>
                <a:latin typeface="Roboto" panose="02000000000000000000" pitchFamily="2" charset="0"/>
              </a:rPr>
              <a:t>TRAIN:</a:t>
            </a:r>
          </a:p>
          <a:p>
            <a:pPr algn="l"/>
            <a:endParaRPr lang="es-ES" b="0" i="0" dirty="0">
              <a:solidFill>
                <a:srgbClr val="212121"/>
              </a:solidFill>
              <a:effectLst/>
              <a:latin typeface="Roboto" panose="02000000000000000000" pitchFamily="2" charset="0"/>
            </a:endParaRPr>
          </a:p>
          <a:p>
            <a:pPr algn="l"/>
            <a:r>
              <a:rPr lang="es-ES" dirty="0"/>
              <a:t>{0: 1.0, 1: 1.0, 2: 0.9999999999999999, 3: 1.0, 4: 1.0}</a:t>
            </a:r>
            <a:endParaRPr lang="es-ES" b="0" i="0" dirty="0">
              <a:solidFill>
                <a:srgbClr val="212121"/>
              </a:solidFill>
              <a:effectLst/>
              <a:latin typeface="Roboto" panose="02000000000000000000" pitchFamily="2" charset="0"/>
            </a:endParaRPr>
          </a:p>
          <a:p>
            <a:pPr algn="l"/>
            <a:endParaRPr lang="es-ES" b="0" i="0" dirty="0">
              <a:solidFill>
                <a:srgbClr val="212121"/>
              </a:solidFill>
              <a:effectLst/>
              <a:latin typeface="Roboto" panose="02000000000000000000" pitchFamily="2" charset="0"/>
            </a:endParaRPr>
          </a:p>
          <a:p>
            <a:pPr algn="l"/>
            <a:r>
              <a:rPr lang="es-ES" b="0" i="0" dirty="0">
                <a:solidFill>
                  <a:srgbClr val="212121"/>
                </a:solidFill>
                <a:effectLst/>
                <a:latin typeface="Courier New" panose="02070309020205020404" pitchFamily="49" charset="0"/>
              </a:rPr>
              <a:t>Matriz de Confusión para el Conjunto de Entrenamiento: </a:t>
            </a:r>
          </a:p>
          <a:p>
            <a:pPr algn="l"/>
            <a:r>
              <a:rPr lang="es-ES" b="0" i="0" dirty="0">
                <a:solidFill>
                  <a:srgbClr val="212121"/>
                </a:solidFill>
                <a:effectLst/>
                <a:latin typeface="Courier New" panose="02070309020205020404" pitchFamily="49" charset="0"/>
              </a:rPr>
              <a:t>		[[[4119 0] [ 0 1057]] [[4522 0] [ 0 654]] [[3619 0] [ 0 1557]] [[3937 0] [ 0 1239]] [[4507 0] [ 0 669]]]</a:t>
            </a:r>
          </a:p>
          <a:p>
            <a:pPr algn="l"/>
            <a:r>
              <a:rPr lang="es-ES" b="0" i="0" dirty="0">
                <a:solidFill>
                  <a:srgbClr val="212121"/>
                </a:solidFill>
                <a:effectLst/>
                <a:latin typeface="Roboto" panose="02000000000000000000" pitchFamily="2" charset="0"/>
              </a:rPr>
              <a:t> </a:t>
            </a:r>
            <a:endParaRPr lang="es-ES" b="1" i="0" dirty="0">
              <a:solidFill>
                <a:srgbClr val="212121"/>
              </a:solidFill>
              <a:effectLst/>
              <a:latin typeface="Roboto" panose="02000000000000000000" pitchFamily="2" charset="0"/>
            </a:endParaRPr>
          </a:p>
          <a:p>
            <a:r>
              <a:rPr lang="es-ES" b="0" i="0" dirty="0">
                <a:solidFill>
                  <a:srgbClr val="212121"/>
                </a:solidFill>
                <a:effectLst/>
                <a:latin typeface="Courier New" panose="02070309020205020404" pitchFamily="49" charset="0"/>
              </a:rPr>
              <a:t>VALIDACIÓN:</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validación: {0: 0.990999967596643, 1: 0.8998754602555772, 2: 0.9501501501501503, 3: 0.9653658463114136, 4: 0.9813589499897741} </a:t>
            </a:r>
          </a:p>
          <a:p>
            <a:r>
              <a:rPr lang="es-ES" b="0" i="0" dirty="0">
                <a:solidFill>
                  <a:srgbClr val="212121"/>
                </a:solidFill>
                <a:effectLst/>
                <a:latin typeface="Courier New" panose="02070309020205020404" pitchFamily="49" charset="0"/>
              </a:rPr>
              <a:t>Exactitud para el primer sujeto y segundo Experto de validación: {0: 0.9915998931623932, 1: 0.9392813535670679, 2: 0.9450635367248544, 3: 0.9395704861609063, 4: 0.9809646486331759}</a:t>
            </a:r>
          </a:p>
          <a:p>
            <a:r>
              <a:rPr lang="es-ES" b="0" i="0" dirty="0">
                <a:solidFill>
                  <a:srgbClr val="212121"/>
                </a:solidFill>
                <a:effectLst/>
                <a:latin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212121"/>
                </a:solidFill>
                <a:effectLst/>
                <a:latin typeface="Courier New" panose="02070309020205020404" pitchFamily="49" charset="0"/>
              </a:rPr>
              <a:t>Exactitud para el segundo sujeto y primer </a:t>
            </a:r>
            <a:r>
              <a:rPr lang="es-ES" b="0" dirty="0">
                <a:solidFill>
                  <a:srgbClr val="A31515"/>
                </a:solidFill>
                <a:effectLst/>
                <a:latin typeface="Courier New" panose="02070309020205020404" pitchFamily="49" charset="0"/>
              </a:rPr>
              <a:t>Experto</a:t>
            </a:r>
            <a:r>
              <a:rPr lang="es-ES" b="0" i="0" dirty="0">
                <a:solidFill>
                  <a:srgbClr val="212121"/>
                </a:solidFill>
                <a:effectLst/>
                <a:latin typeface="Courier New" panose="02070309020205020404" pitchFamily="49" charset="0"/>
              </a:rPr>
              <a:t>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0.990899967596643</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0.8997754602555772</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0.9500501501501503</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0.9652658463114136</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0.9812589499897741</a:t>
            </a:r>
            <a:r>
              <a:rPr lang="es-ES" b="0" i="0" dirty="0">
                <a:solidFill>
                  <a:srgbClr val="FFFFFF"/>
                </a:solidFill>
                <a:effectLst/>
                <a:latin typeface="Söhne Mono"/>
              </a:rPr>
              <a:t>}</a:t>
            </a:r>
          </a:p>
          <a:p>
            <a:endParaRPr lang="es-ES" b="0" i="0" dirty="0">
              <a:solidFill>
                <a:srgbClr val="FFFFFF"/>
              </a:solidFill>
              <a:effectLst/>
              <a:latin typeface="Söhne Mono"/>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212121"/>
                </a:solidFill>
                <a:effectLst/>
                <a:latin typeface="Courier New" panose="02070309020205020404" pitchFamily="49" charset="0"/>
              </a:rPr>
              <a:t>Exactitud para el segundo sujeto y segundo </a:t>
            </a:r>
            <a:r>
              <a:rPr lang="es-ES" b="0" dirty="0">
                <a:solidFill>
                  <a:srgbClr val="A31515"/>
                </a:solidFill>
                <a:effectLst/>
                <a:latin typeface="Courier New" panose="02070309020205020404" pitchFamily="49" charset="0"/>
              </a:rPr>
              <a:t>Experto</a:t>
            </a:r>
            <a:r>
              <a:rPr lang="es-ES" b="0" i="0" dirty="0">
                <a:solidFill>
                  <a:srgbClr val="000000"/>
                </a:solidFill>
                <a:effectLst/>
                <a:latin typeface="Courier New" panose="02070309020205020404" pitchFamily="49" charset="0"/>
              </a:rPr>
              <a:t> </a:t>
            </a:r>
            <a:r>
              <a:rPr lang="es-ES" b="0" i="0" dirty="0">
                <a:solidFill>
                  <a:srgbClr val="212121"/>
                </a:solidFill>
                <a:effectLst/>
                <a:latin typeface="Courier New" panose="02070309020205020404" pitchFamily="49" charset="0"/>
              </a:rPr>
              <a:t>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0.9914998931623932</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0.8991813535670679</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0.9449635367248544</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0.9594704861609063</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0.9808646486331759</a:t>
            </a:r>
            <a:r>
              <a:rPr lang="es-ES" b="0" i="0" dirty="0">
                <a:solidFill>
                  <a:srgbClr val="FFFFFF"/>
                </a:solidFill>
                <a:effectLst/>
                <a:latin typeface="Söhne Mono"/>
              </a:rPr>
              <a: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[[[749 13] [ 16 146]] [[807 3] [ 92 22]] [[488 67] [ 44 325]] [[739 7] [ 47 131]] [[819 4] [ 37 64]]] </a:t>
            </a:r>
          </a:p>
          <a:p>
            <a:r>
              <a:rPr lang="es-ES" b="0" i="0" dirty="0">
                <a:solidFill>
                  <a:srgbClr val="212121"/>
                </a:solidFill>
                <a:effectLst/>
                <a:latin typeface="Courier New" panose="02070309020205020404" pitchFamily="49" charset="0"/>
              </a:rPr>
              <a:t>	Experto 2: [[[756 24] [ 9 135]] [[811 8] [ 88 17]] [[483 58] [ 49 334]] [[730 4] [ 56 134]] [[819 3] [ 37 65]]]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[[[566 12] [ 36 170]] [[716 5] [ 62 1]] [[592 37] [107 48]] [[493 29] [ 52 210]] [[674 12] [ 51 47]]] </a:t>
            </a:r>
          </a:p>
          <a:p>
            <a:r>
              <a:rPr lang="es-ES" b="0" i="0" dirty="0">
                <a:solidFill>
                  <a:srgbClr val="212121"/>
                </a:solidFill>
                <a:effectLst/>
                <a:latin typeface="Courier New" panose="02070309020205020404" pitchFamily="49" charset="0"/>
              </a:rPr>
              <a:t>	Experto 2: [[[580 20] [ 22 162]] [[761 6] [ 17 0]] [[515 21] [184 64]] [[506 42] [ 39 197]] [[674 11] [ 51 48]]]</a:t>
            </a:r>
          </a:p>
          <a:p>
            <a:r>
              <a:rPr lang="es-ES" b="0" i="0" dirty="0">
                <a:solidFill>
                  <a:srgbClr val="212121"/>
                </a:solidFill>
                <a:effectLst/>
                <a:latin typeface="Courier New" panose="02070309020205020404" pitchFamily="49" charset="0"/>
              </a:rPr>
              <a:t>TEST: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Test: {0: 0.9737895539458635, 1: 0.837617511091806, 2: 0.892667349694074, 3: 0.9789915966386554, 4: 0.9548180763934188}</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primer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0.9736895539458635</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0.837517511091806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0.892567349694074</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0.9788915966386554</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0.9547180763934188</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212121"/>
                </a:solidFill>
                <a:effectLst/>
                <a:latin typeface="Courier New" panose="02070309020205020404" pitchFamily="49" charset="0"/>
              </a:rPr>
              <a:t>Exactitud para el segundo sujeto y primer </a:t>
            </a:r>
            <a:r>
              <a:rPr lang="es-ES" b="0" dirty="0">
                <a:solidFill>
                  <a:srgbClr val="A31515"/>
                </a:solidFill>
                <a:effectLst/>
                <a:latin typeface="Courier New" panose="02070309020205020404" pitchFamily="49" charset="0"/>
              </a:rPr>
              <a:t>Experto</a:t>
            </a:r>
            <a:r>
              <a:rPr lang="es-ES" b="0" i="0" dirty="0">
                <a:solidFill>
                  <a:srgbClr val="212121"/>
                </a:solidFill>
                <a:effectLst/>
                <a:latin typeface="Courier New" panose="02070309020205020404" pitchFamily="49" charset="0"/>
              </a:rPr>
              <a:t>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0.990899967596643</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0.8997754602555772</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0.9500501501501503</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0.9652658463114136</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0.9812589499897741</a:t>
            </a:r>
            <a:r>
              <a:rPr lang="es-ES" b="0" i="0" dirty="0">
                <a:solidFill>
                  <a:srgbClr val="FFFFFF"/>
                </a:solidFill>
                <a:effectLst/>
                <a:latin typeface="Söhne Mono"/>
              </a:rPr>
              <a:t>}</a:t>
            </a:r>
          </a:p>
          <a:p>
            <a:endParaRPr lang="es-ES" b="0" i="0" dirty="0">
              <a:solidFill>
                <a:srgbClr val="FFFFFF"/>
              </a:solidFill>
              <a:effectLst/>
              <a:latin typeface="Söhne Mono"/>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212121"/>
                </a:solidFill>
                <a:effectLst/>
                <a:latin typeface="Courier New" panose="02070309020205020404" pitchFamily="49" charset="0"/>
              </a:rPr>
              <a:t>Exactitud para el segundo sujeto y segundo </a:t>
            </a:r>
            <a:r>
              <a:rPr lang="es-ES" b="0" dirty="0">
                <a:solidFill>
                  <a:srgbClr val="A31515"/>
                </a:solidFill>
                <a:effectLst/>
                <a:latin typeface="Courier New" panose="02070309020205020404" pitchFamily="49" charset="0"/>
              </a:rPr>
              <a:t>Experto</a:t>
            </a:r>
            <a:r>
              <a:rPr lang="es-ES" b="0" i="0" dirty="0">
                <a:solidFill>
                  <a:srgbClr val="000000"/>
                </a:solidFill>
                <a:effectLst/>
                <a:latin typeface="Courier New" panose="02070309020205020404" pitchFamily="49" charset="0"/>
              </a:rPr>
              <a:t> </a:t>
            </a:r>
            <a:r>
              <a:rPr lang="es-ES" b="0" i="0" dirty="0">
                <a:solidFill>
                  <a:srgbClr val="212121"/>
                </a:solidFill>
                <a:effectLst/>
                <a:latin typeface="Courier New" panose="02070309020205020404" pitchFamily="49" charset="0"/>
              </a:rPr>
              <a:t>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0.9914998931623932</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0.9391813535670679</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0.9449635367248544</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0.9394704861609063</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0.9808646486331759</a:t>
            </a:r>
            <a:r>
              <a:rPr lang="es-ES" b="0" i="0" dirty="0">
                <a:solidFill>
                  <a:srgbClr val="FFFFFF"/>
                </a:solidFill>
                <a:effectLst/>
                <a:latin typeface="Söhne Mono"/>
              </a:rPr>
              <a: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Test</a:t>
            </a:r>
          </a:p>
          <a:p>
            <a:r>
              <a:rPr lang="es-ES" b="0" i="0" dirty="0">
                <a:solidFill>
                  <a:srgbClr val="212121"/>
                </a:solidFill>
                <a:effectLst/>
                <a:latin typeface="Courier New" panose="02070309020205020404" pitchFamily="49" charset="0"/>
              </a:rPr>
              <a:t> - Sujeto 1: </a:t>
            </a:r>
          </a:p>
          <a:p>
            <a:r>
              <a:rPr lang="es-ES" b="0" i="0" dirty="0">
                <a:solidFill>
                  <a:srgbClr val="212121"/>
                </a:solidFill>
                <a:effectLst/>
                <a:latin typeface="Courier New" panose="02070309020205020404" pitchFamily="49" charset="0"/>
              </a:rPr>
              <a:t>	Experto 1: [[[800 17] [ 32 90]] [[770 2] [165 2]] [[523 54] [136 226]] [[651 63] [ 18 207]] [[859 17] [ 29 34]]] </a:t>
            </a:r>
          </a:p>
          <a:p>
            <a:r>
              <a:rPr lang="es-ES" b="0" i="0" dirty="0">
                <a:solidFill>
                  <a:srgbClr val="212121"/>
                </a:solidFill>
                <a:effectLst/>
                <a:latin typeface="Courier New" panose="02070309020205020404" pitchFamily="49" charset="0"/>
              </a:rPr>
              <a:t>	Experto 2: [[[800 17] [ 32 90]] [[770 2] [165 2]] [[523 54] [136 226]] [[651 63] [ 18 207]] [[859 17] [ 29 34]]]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Test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[[[601 38] [ 4 123]] [[547 0] [212 7]] [[571 22] [ 99 74]] [[647 7] [ 16 96]] [[610 21] [ 49 86]]] </a:t>
            </a:r>
          </a:p>
          <a:p>
            <a:r>
              <a:rPr lang="es-ES" b="0" i="0" dirty="0">
                <a:solidFill>
                  <a:srgbClr val="212121"/>
                </a:solidFill>
                <a:effectLst/>
                <a:latin typeface="Courier New" panose="02070309020205020404" pitchFamily="49" charset="0"/>
              </a:rPr>
              <a:t>	Experto 2: [[[601 38] [ 4 123]] [[547 0] [212 7]] [[571 22] [ 99 74]] [[647 7] [ 16 96]] [[610 21] [ 49 86]]]</a:t>
            </a:r>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29</a:t>
            </a:fld>
            <a:endParaRPr lang="es-CO" dirty="0"/>
          </a:p>
        </p:txBody>
      </p:sp>
    </p:spTree>
    <p:extLst>
      <p:ext uri="{BB962C8B-B14F-4D97-AF65-F5344CB8AC3E}">
        <p14:creationId xmlns:p14="http://schemas.microsoft.com/office/powerpoint/2010/main" val="1054401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32500" lnSpcReduction="20000"/>
          </a:bodyPr>
          <a:lstStyle/>
          <a:p>
            <a:pPr algn="l"/>
            <a:r>
              <a:rPr lang="es-ES" b="0" i="0" dirty="0">
                <a:solidFill>
                  <a:srgbClr val="212121"/>
                </a:solidFill>
                <a:effectLst/>
                <a:latin typeface="Roboto" panose="02000000000000000000" pitchFamily="2" charset="0"/>
              </a:rPr>
              <a:t>TRAIN:</a:t>
            </a:r>
          </a:p>
          <a:p>
            <a:pPr algn="l"/>
            <a:r>
              <a:rPr lang="es-ES" dirty="0"/>
              <a:t>{0: 1.0, 1: 1.0, 2: 0.9999999999999999, 3: 0.9999999999999999, 4: 1.0}</a:t>
            </a:r>
          </a:p>
          <a:p>
            <a:pPr algn="l"/>
            <a:endParaRPr lang="es-ES" b="0" i="0" dirty="0">
              <a:solidFill>
                <a:srgbClr val="212121"/>
              </a:solidFill>
              <a:effectLst/>
              <a:latin typeface="Roboto" panose="02000000000000000000" pitchFamily="2" charset="0"/>
            </a:endParaRPr>
          </a:p>
          <a:p>
            <a:pPr algn="l"/>
            <a:r>
              <a:rPr lang="es-ES" b="0" i="0" dirty="0">
                <a:solidFill>
                  <a:srgbClr val="212121"/>
                </a:solidFill>
                <a:effectLst/>
                <a:latin typeface="Courier New" panose="02070309020205020404" pitchFamily="49" charset="0"/>
              </a:rPr>
              <a:t>Matriz de Confusión para el Conjunto de Entrenamiento: </a:t>
            </a:r>
          </a:p>
          <a:p>
            <a:pPr algn="l"/>
            <a:r>
              <a:rPr lang="es-ES" b="0" i="0" dirty="0">
                <a:solidFill>
                  <a:srgbClr val="212121"/>
                </a:solidFill>
                <a:effectLst/>
                <a:latin typeface="Courier New" panose="02070309020205020404" pitchFamily="49" charset="0"/>
              </a:rPr>
              <a:t>	[[[4119 0] [ 0 1057]] [[4522 0] [ 0 654]] [[3619 0] [ 0 1557]] [[3937 0] [ 0 1239]] [[4507 0] [ 0 669]]]</a:t>
            </a:r>
            <a:endParaRPr lang="es-ES" b="0" i="0" dirty="0">
              <a:solidFill>
                <a:srgbClr val="212121"/>
              </a:solidFill>
              <a:effectLst/>
              <a:latin typeface="Roboto" panose="02000000000000000000" pitchFamily="2" charset="0"/>
            </a:endParaRPr>
          </a:p>
          <a:p>
            <a:pPr algn="l"/>
            <a:r>
              <a:rPr lang="en-US" b="0" i="0" dirty="0">
                <a:solidFill>
                  <a:srgbClr val="212121"/>
                </a:solidFill>
                <a:effectLst/>
                <a:latin typeface="Courier New" panose="02070309020205020404" pitchFamily="49" charset="0"/>
              </a:rPr>
              <a:t>  </a:t>
            </a:r>
          </a:p>
          <a:p>
            <a:pPr algn="l"/>
            <a:endParaRPr lang="es-ES" b="1" i="0" dirty="0">
              <a:solidFill>
                <a:srgbClr val="212121"/>
              </a:solidFill>
              <a:effectLst/>
              <a:latin typeface="Roboto" panose="02000000000000000000" pitchFamily="2" charset="0"/>
            </a:endParaRPr>
          </a:p>
          <a:p>
            <a:r>
              <a:rPr lang="es-ES" b="0" i="0" dirty="0">
                <a:solidFill>
                  <a:srgbClr val="212121"/>
                </a:solidFill>
                <a:effectLst/>
                <a:latin typeface="Courier New" panose="02070309020205020404" pitchFamily="49" charset="0"/>
              </a:rPr>
              <a:t>VALIDACIÓN:</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a:t>
            </a:r>
          </a:p>
          <a:p>
            <a:r>
              <a:rPr lang="es-ES" b="0" i="0" dirty="0">
                <a:solidFill>
                  <a:srgbClr val="212121"/>
                </a:solidFill>
                <a:effectLst/>
                <a:latin typeface="Courier New" panose="02070309020205020404" pitchFamily="49" charset="0"/>
              </a:rPr>
              <a:t>Exactitud para el primer sujeto y primer Experto de validación: {0: 0.9767789442986294, 1: 0.878487112843838, 2: 0.9661759320295906, 3: 0.9899727385004669, 4: 0.9940509846853459}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validación: {0: 0.9765046296296296, 1: 0.9322402465259608, 2: 0.9603794346606951, 3: 0.9865194320952244, 4: 0.9943466437669958} </a:t>
            </a:r>
          </a:p>
          <a:p>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0.9768789442986294</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0.878587112843838</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0.9662759320295906</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0.9900727385004669</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0.9941509846853459</a:t>
            </a:r>
            <a:r>
              <a:rPr lang="es-ES" b="0" i="0" dirty="0">
                <a:solidFill>
                  <a:srgbClr val="FFFFFF"/>
                </a:solidFill>
                <a:effectLst/>
                <a:latin typeface="Söhne Mono"/>
              </a:rPr>
              <a:t>}</a:t>
            </a:r>
            <a:r>
              <a:rPr lang="es-ES" b="0" i="0" dirty="0">
                <a:solidFill>
                  <a:srgbClr val="212121"/>
                </a:solidFill>
                <a:effectLst/>
                <a:latin typeface="Courier New" panose="02070309020205020404" pitchFamily="49" charset="0"/>
              </a:rPr>
              <a:t>}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validación: {0: 0.9765046296296296, 1: 0.9322402465259608, 2: 0.9603794346606951, 3: 0.9865194320952244, 4: 0.9943466437669958}</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[[[748 14] [ 30 132]] [[806 4] [ 99 15]] [[522 33] [ 65 304]] [[739 7] [ 31 147]] [[812 11] [ 15 86]]] </a:t>
            </a:r>
          </a:p>
          <a:p>
            <a:r>
              <a:rPr lang="es-ES" b="0" i="0" dirty="0">
                <a:solidFill>
                  <a:srgbClr val="212121"/>
                </a:solidFill>
                <a:effectLst/>
                <a:latin typeface="Courier New" panose="02070309020205020404" pitchFamily="49" charset="0"/>
              </a:rPr>
              <a:t>	Experto 2: [[[754 26] [ 24 120]] [[816 3] [ 89 16]] [[508 33] [ 79 304]] [[729 5] [ 41 149]] [[812 10] [ 15 87]]]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[[[577 1] [ 53 153]] [[720 1] [ 63 0]] [[571 58] [ 65 90]] [[520 2] [ 61 201]] [[676 10] [ 28 70]]] </a:t>
            </a:r>
          </a:p>
          <a:p>
            <a:r>
              <a:rPr lang="es-ES" b="0" i="0" dirty="0">
                <a:solidFill>
                  <a:srgbClr val="212121"/>
                </a:solidFill>
                <a:effectLst/>
                <a:latin typeface="Courier New" panose="02070309020205020404" pitchFamily="49" charset="0"/>
              </a:rPr>
              <a:t>	Experto 2: [[[598 2] [ 32 152]] [[766 1] [ 17 0]] [[507 29] [129 119]] [[544 4] [ 37 199]] [[684 1] [ 20 79]]]</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TEST: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Test: {0: 0.9667215121295423, 1: 0.854926158046601, 2: 0.9285310761511726, 3: 0.9860690943043884, 4: 0.9898709864463289}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0.973551381957537</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0.9189433380915412</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0.9067810281804092</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0.9981340760157274</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0.9882141045958796</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test: {0: 0.973451381957537, 1: 0.9188433380915412, 2: 0.9066810281804092, 3: 0.9980340760157274, 4: 0.9881141045958796}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0.9734513819575371</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0.9188433380915413</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0.9066810281804093</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0.9981340760157276</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0.9882141045958798</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[[[802 15] [ 47 75]] [[770 2] [161 6]] [[485 92] [ 40 322]] [[704 10] [ 38 187]] [[861 15] [ 10 53]]] </a:t>
            </a:r>
          </a:p>
          <a:p>
            <a:r>
              <a:rPr lang="es-ES" b="0" i="0" dirty="0">
                <a:solidFill>
                  <a:srgbClr val="212121"/>
                </a:solidFill>
                <a:effectLst/>
                <a:latin typeface="Courier New" panose="02070309020205020404" pitchFamily="49" charset="0"/>
              </a:rPr>
              <a:t>	Experto 2: [[[802 15] [ 47 75]] [[770 2] [161 6]] [[485 92] [ 40 322]] [[704 10] [ 38 187]] [[861 15] [ 10 53]]]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[[[604 35] [ 20 107]] [[547 0] [203 16]] [[561 32] [ 80 93]] [[650 4] [ 10 102]] [[627 4] [ 48 87]]] </a:t>
            </a:r>
          </a:p>
          <a:p>
            <a:r>
              <a:rPr lang="es-ES" b="0" i="0" dirty="0">
                <a:solidFill>
                  <a:srgbClr val="212121"/>
                </a:solidFill>
                <a:effectLst/>
                <a:latin typeface="Courier New" panose="02070309020205020404" pitchFamily="49" charset="0"/>
              </a:rPr>
              <a:t>	Experto 2: [[[604 35] [ 20 107]] [[547 0] [203 16]] [[561 32] [ 80 93]] [[650 4] [ 10 102]] [[627 4] [ 48 87]]]</a:t>
            </a:r>
          </a:p>
          <a:p>
            <a:r>
              <a:rPr lang="es-ES" b="0" i="0" dirty="0">
                <a:solidFill>
                  <a:srgbClr val="212121"/>
                </a:solidFill>
                <a:effectLst/>
                <a:latin typeface="Courier New" panose="02070309020205020404" pitchFamily="49" charset="0"/>
              </a:rPr>
              <a:t> </a:t>
            </a:r>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30</a:t>
            </a:fld>
            <a:endParaRPr lang="es-CO" dirty="0"/>
          </a:p>
        </p:txBody>
      </p:sp>
    </p:spTree>
    <p:extLst>
      <p:ext uri="{BB962C8B-B14F-4D97-AF65-F5344CB8AC3E}">
        <p14:creationId xmlns:p14="http://schemas.microsoft.com/office/powerpoint/2010/main" val="213169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a:t>
            </a:fld>
            <a:endParaRPr lang="es-CO" dirty="0"/>
          </a:p>
        </p:txBody>
      </p:sp>
    </p:spTree>
    <p:extLst>
      <p:ext uri="{BB962C8B-B14F-4D97-AF65-F5344CB8AC3E}">
        <p14:creationId xmlns:p14="http://schemas.microsoft.com/office/powerpoint/2010/main" val="1114047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32500" lnSpcReduction="20000"/>
          </a:bodyPr>
          <a:lstStyle/>
          <a:p>
            <a:pPr algn="l"/>
            <a:r>
              <a:rPr lang="es-ES" b="0" i="0" dirty="0">
                <a:solidFill>
                  <a:srgbClr val="212121"/>
                </a:solidFill>
                <a:effectLst/>
                <a:latin typeface="Roboto" panose="02000000000000000000" pitchFamily="2" charset="0"/>
              </a:rPr>
              <a:t>TRAIN:</a:t>
            </a:r>
          </a:p>
          <a:p>
            <a:pPr algn="l"/>
            <a:r>
              <a:rPr lang="es-ES" dirty="0"/>
              <a:t>{0: 1.0, 1: 1.0, 2: 0.9999999999999999, 3: 0.9999999999999999, 4: 1.0}</a:t>
            </a:r>
          </a:p>
          <a:p>
            <a:pPr algn="l"/>
            <a:endParaRPr lang="es-ES" b="0" i="0" dirty="0">
              <a:solidFill>
                <a:srgbClr val="212121"/>
              </a:solidFill>
              <a:effectLst/>
              <a:latin typeface="Roboto" panose="02000000000000000000" pitchFamily="2" charset="0"/>
            </a:endParaRPr>
          </a:p>
          <a:p>
            <a:pPr algn="l"/>
            <a:r>
              <a:rPr lang="es-ES" b="0" i="0" dirty="0">
                <a:solidFill>
                  <a:srgbClr val="212121"/>
                </a:solidFill>
                <a:effectLst/>
                <a:latin typeface="Courier New" panose="02070309020205020404" pitchFamily="49" charset="0"/>
              </a:rPr>
              <a:t>Matriz de Confusión para el Conjunto de Entrenamiento: </a:t>
            </a:r>
          </a:p>
          <a:p>
            <a:pPr algn="l"/>
            <a:r>
              <a:rPr lang="es-ES" b="0" i="0" dirty="0">
                <a:solidFill>
                  <a:srgbClr val="212121"/>
                </a:solidFill>
                <a:effectLst/>
                <a:latin typeface="Courier New" panose="02070309020205020404" pitchFamily="49" charset="0"/>
              </a:rPr>
              <a:t>	[[[4119 0] [ 0 1057]] [[4522 0] [ 0 654]] [[3619 0] [ 0 1557]] [[3937 0] [ 0 1239]] [[4507 0] [ 0 669]]]</a:t>
            </a:r>
            <a:endParaRPr lang="es-ES" b="0" i="0" dirty="0">
              <a:solidFill>
                <a:srgbClr val="212121"/>
              </a:solidFill>
              <a:effectLst/>
              <a:latin typeface="Roboto" panose="02000000000000000000" pitchFamily="2" charset="0"/>
            </a:endParaRPr>
          </a:p>
          <a:p>
            <a:pPr algn="l"/>
            <a:r>
              <a:rPr lang="en-US" b="0" i="0" dirty="0">
                <a:solidFill>
                  <a:srgbClr val="212121"/>
                </a:solidFill>
                <a:effectLst/>
                <a:latin typeface="Courier New" panose="02070309020205020404" pitchFamily="49" charset="0"/>
              </a:rPr>
              <a:t>  </a:t>
            </a:r>
          </a:p>
          <a:p>
            <a:pPr algn="l"/>
            <a:endParaRPr lang="es-ES" b="1" i="0" dirty="0">
              <a:solidFill>
                <a:srgbClr val="212121"/>
              </a:solidFill>
              <a:effectLst/>
              <a:latin typeface="Roboto" panose="02000000000000000000" pitchFamily="2" charset="0"/>
            </a:endParaRPr>
          </a:p>
          <a:p>
            <a:r>
              <a:rPr lang="es-ES" b="0" i="0" dirty="0">
                <a:solidFill>
                  <a:srgbClr val="212121"/>
                </a:solidFill>
                <a:effectLst/>
                <a:latin typeface="Courier New" panose="02070309020205020404" pitchFamily="49" charset="0"/>
              </a:rPr>
              <a:t>VALIDACIÓN:</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a:t>
            </a:r>
          </a:p>
          <a:p>
            <a:r>
              <a:rPr lang="es-ES" b="0" i="0" dirty="0">
                <a:solidFill>
                  <a:srgbClr val="212121"/>
                </a:solidFill>
                <a:effectLst/>
                <a:latin typeface="Courier New" panose="02070309020205020404" pitchFamily="49" charset="0"/>
              </a:rPr>
              <a:t>Exactitud para el primer sujeto y primer Experto de validación: {0: 0.9767789442986294, 1: 0.878487112843838, 2: 0.9661759320295906, 3: 0.9899727385004669, 4: 0.9940509846853459}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validación: {0: 0.9765046296296296, 1: 0.9322402465259608, 2: 0.9603794346606951, 3: 0.9865194320952244, 4: 0.9943466437669958} </a:t>
            </a:r>
          </a:p>
          <a:p>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0.9768789442986294</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0.878587112843838</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0.9662759320295906</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0.9900727385004669</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0.9941509846853459</a:t>
            </a:r>
            <a:r>
              <a:rPr lang="es-ES" b="0" i="0" dirty="0">
                <a:solidFill>
                  <a:srgbClr val="FFFFFF"/>
                </a:solidFill>
                <a:effectLst/>
                <a:latin typeface="Söhne Mono"/>
              </a:rPr>
              <a:t>}</a:t>
            </a:r>
            <a:r>
              <a:rPr lang="es-ES" b="0" i="0" dirty="0">
                <a:solidFill>
                  <a:srgbClr val="212121"/>
                </a:solidFill>
                <a:effectLst/>
                <a:latin typeface="Courier New" panose="02070309020205020404" pitchFamily="49" charset="0"/>
              </a:rPr>
              <a:t>}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validación: {0: 0.9765046296296296, 1: 0.9322402465259608, 2: 0.9603794346606951, 3: 0.9865194320952244, 4: 0.9943466437669958}</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[[[748 14] [ 30 132]] [[806 4] [ 99 15]] [[522 33] [ 65 304]] [[739 7] [ 31 147]] [[812 11] [ 15 86]]] </a:t>
            </a:r>
          </a:p>
          <a:p>
            <a:r>
              <a:rPr lang="es-ES" b="0" i="0" dirty="0">
                <a:solidFill>
                  <a:srgbClr val="212121"/>
                </a:solidFill>
                <a:effectLst/>
                <a:latin typeface="Courier New" panose="02070309020205020404" pitchFamily="49" charset="0"/>
              </a:rPr>
              <a:t>	Experto 2: [[[754 26] [ 24 120]] [[816 3] [ 89 16]] [[508 33] [ 79 304]] [[729 5] [ 41 149]] [[812 10] [ 15 87]]]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[[[577 1] [ 53 153]] [[720 1] [ 63 0]] [[571 58] [ 65 90]] [[520 2] [ 61 201]] [[676 10] [ 28 70]]] </a:t>
            </a:r>
          </a:p>
          <a:p>
            <a:r>
              <a:rPr lang="es-ES" b="0" i="0" dirty="0">
                <a:solidFill>
                  <a:srgbClr val="212121"/>
                </a:solidFill>
                <a:effectLst/>
                <a:latin typeface="Courier New" panose="02070309020205020404" pitchFamily="49" charset="0"/>
              </a:rPr>
              <a:t>	Experto 2: [[[598 2] [ 32 152]] [[766 1] [ 17 0]] [[507 29] [129 119]] [[544 4] [ 37 199]] [[684 1] [ 20 79]]]</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TEST: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Test: {0: 0.9667215121295423, 1: 0.854926158046601, 2: 0.9285310761511726, 3: 0.9860690943043884, 4: 0.9898709864463289}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0.973551381957537</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0.9189433380915412</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0.9067810281804092</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0.9981340760157274</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0.9882141045958796</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test: {0: 0.973451381957537, 1: 0.9188433380915412, 2: 0.9066810281804092, 3: 0.9980340760157274, 4: 0.9881141045958796}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0.9734513819575371</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0.9188433380915413</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0.9066810281804093</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0.9981340760157276</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0.9882141045958798</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[[[802 15] [ 47 75]] [[770 2] [161 6]] [[485 92] [ 40 322]] [[704 10] [ 38 187]] [[861 15] [ 10 53]]] </a:t>
            </a:r>
          </a:p>
          <a:p>
            <a:r>
              <a:rPr lang="es-ES" b="0" i="0" dirty="0">
                <a:solidFill>
                  <a:srgbClr val="212121"/>
                </a:solidFill>
                <a:effectLst/>
                <a:latin typeface="Courier New" panose="02070309020205020404" pitchFamily="49" charset="0"/>
              </a:rPr>
              <a:t>	Experto 2: [[[802 15] [ 47 75]] [[770 2] [161 6]] [[485 92] [ 40 322]] [[704 10] [ 38 187]] [[861 15] [ 10 53]]]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[[[604 35] [ 20 107]] [[547 0] [203 16]] [[561 32] [ 80 93]] [[650 4] [ 10 102]] [[627 4] [ 48 87]]] </a:t>
            </a:r>
          </a:p>
          <a:p>
            <a:r>
              <a:rPr lang="es-ES" b="0" i="0" dirty="0">
                <a:solidFill>
                  <a:srgbClr val="212121"/>
                </a:solidFill>
                <a:effectLst/>
                <a:latin typeface="Courier New" panose="02070309020205020404" pitchFamily="49" charset="0"/>
              </a:rPr>
              <a:t>	Experto 2: [[[604 35] [ 20 107]] [[547 0] [203 16]] [[561 32] [ 80 93]] [[650 4] [ 10 102]] [[627 4] [ 48 87]]]</a:t>
            </a:r>
          </a:p>
          <a:p>
            <a:r>
              <a:rPr lang="es-ES" b="0" i="0" dirty="0">
                <a:solidFill>
                  <a:srgbClr val="212121"/>
                </a:solidFill>
                <a:effectLst/>
                <a:latin typeface="Courier New" panose="02070309020205020404" pitchFamily="49" charset="0"/>
              </a:rPr>
              <a:t> </a:t>
            </a:r>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31</a:t>
            </a:fld>
            <a:endParaRPr lang="es-CO" dirty="0"/>
          </a:p>
        </p:txBody>
      </p:sp>
    </p:spTree>
    <p:extLst>
      <p:ext uri="{BB962C8B-B14F-4D97-AF65-F5344CB8AC3E}">
        <p14:creationId xmlns:p14="http://schemas.microsoft.com/office/powerpoint/2010/main" val="2807498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32500" lnSpcReduction="20000"/>
          </a:bodyPr>
          <a:lstStyle/>
          <a:p>
            <a:pPr algn="l"/>
            <a:r>
              <a:rPr lang="es-ES" b="0" i="0" dirty="0">
                <a:solidFill>
                  <a:srgbClr val="212121"/>
                </a:solidFill>
                <a:effectLst/>
                <a:latin typeface="Roboto" panose="02000000000000000000" pitchFamily="2" charset="0"/>
              </a:rPr>
              <a:t>TRAIN:</a:t>
            </a:r>
          </a:p>
          <a:p>
            <a:pPr algn="l"/>
            <a:r>
              <a:rPr lang="es-ES" dirty="0"/>
              <a:t>{0: 1.0, 1: 1.0, 2: 0.9999999999999999, 3: 0.9999999999999999, 4: 1.0}</a:t>
            </a:r>
          </a:p>
          <a:p>
            <a:pPr algn="l"/>
            <a:endParaRPr lang="es-ES" b="0" i="0" dirty="0">
              <a:solidFill>
                <a:srgbClr val="212121"/>
              </a:solidFill>
              <a:effectLst/>
              <a:latin typeface="Roboto" panose="02000000000000000000" pitchFamily="2" charset="0"/>
            </a:endParaRPr>
          </a:p>
          <a:p>
            <a:pPr algn="l"/>
            <a:r>
              <a:rPr lang="es-ES" b="0" i="0" dirty="0">
                <a:solidFill>
                  <a:srgbClr val="212121"/>
                </a:solidFill>
                <a:effectLst/>
                <a:latin typeface="Courier New" panose="02070309020205020404" pitchFamily="49" charset="0"/>
              </a:rPr>
              <a:t>Matriz de Confusión para el Conjunto de Entrenamiento: </a:t>
            </a:r>
          </a:p>
          <a:p>
            <a:pPr algn="l"/>
            <a:r>
              <a:rPr lang="es-ES" b="0" i="0" dirty="0">
                <a:solidFill>
                  <a:srgbClr val="212121"/>
                </a:solidFill>
                <a:effectLst/>
                <a:latin typeface="Courier New" panose="02070309020205020404" pitchFamily="49" charset="0"/>
              </a:rPr>
              <a:t>	[[[4119 0] [ 0 1057]] [[4522 0] [ 0 654]] [[3619 0] [ 0 1557]] [[3937 0] [ 0 1239]] [[4507 0] [ 0 669]]]</a:t>
            </a:r>
            <a:endParaRPr lang="es-ES" b="0" i="0" dirty="0">
              <a:solidFill>
                <a:srgbClr val="212121"/>
              </a:solidFill>
              <a:effectLst/>
              <a:latin typeface="Roboto" panose="02000000000000000000" pitchFamily="2" charset="0"/>
            </a:endParaRPr>
          </a:p>
          <a:p>
            <a:pPr algn="l"/>
            <a:r>
              <a:rPr lang="en-US" b="0" i="0" dirty="0">
                <a:solidFill>
                  <a:srgbClr val="212121"/>
                </a:solidFill>
                <a:effectLst/>
                <a:latin typeface="Courier New" panose="02070309020205020404" pitchFamily="49" charset="0"/>
              </a:rPr>
              <a:t>  </a:t>
            </a:r>
          </a:p>
          <a:p>
            <a:pPr algn="l"/>
            <a:endParaRPr lang="es-ES" b="1" i="0" dirty="0">
              <a:solidFill>
                <a:srgbClr val="212121"/>
              </a:solidFill>
              <a:effectLst/>
              <a:latin typeface="Roboto" panose="02000000000000000000" pitchFamily="2" charset="0"/>
            </a:endParaRPr>
          </a:p>
          <a:p>
            <a:r>
              <a:rPr lang="es-ES" b="0" i="0" dirty="0">
                <a:solidFill>
                  <a:srgbClr val="212121"/>
                </a:solidFill>
                <a:effectLst/>
                <a:latin typeface="Courier New" panose="02070309020205020404" pitchFamily="49" charset="0"/>
              </a:rPr>
              <a:t>VALIDACIÓN:</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a:t>
            </a:r>
          </a:p>
          <a:p>
            <a:r>
              <a:rPr lang="es-ES" b="0" i="0" dirty="0">
                <a:solidFill>
                  <a:srgbClr val="212121"/>
                </a:solidFill>
                <a:effectLst/>
                <a:latin typeface="Courier New" panose="02070309020205020404" pitchFamily="49" charset="0"/>
              </a:rPr>
              <a:t>Exactitud para el primer sujeto y primer Experto de validación: {0: 0.9767789442986294, 1: 0.878487112843838, 2: 0.9661759320295906, 3: 0.9899727385004669, 4: 0.9940509846853459}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validación: {0: 0.9765046296296296, 1: 0.9322402465259608, 2: 0.9603794346606951, 3: 0.9865194320952244, 4: 0.9943466437669958} </a:t>
            </a:r>
          </a:p>
          <a:p>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0.9768789442986294</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0.878587112843838</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0.9662759320295906</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0.9900727385004669</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0.9941509846853459</a:t>
            </a:r>
            <a:r>
              <a:rPr lang="es-ES" b="0" i="0" dirty="0">
                <a:solidFill>
                  <a:srgbClr val="FFFFFF"/>
                </a:solidFill>
                <a:effectLst/>
                <a:latin typeface="Söhne Mono"/>
              </a:rPr>
              <a:t>}</a:t>
            </a:r>
            <a:r>
              <a:rPr lang="es-ES" b="0" i="0" dirty="0">
                <a:solidFill>
                  <a:srgbClr val="212121"/>
                </a:solidFill>
                <a:effectLst/>
                <a:latin typeface="Courier New" panose="02070309020205020404" pitchFamily="49" charset="0"/>
              </a:rPr>
              <a:t>}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validación: {0: 0.9765046296296296, 1: 0.9322402465259608, 2: 0.9603794346606951, 3: 0.9865194320952244, 4: 0.9943466437669958}</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[[[748 14] [ 30 132]] [[806 4] [ 99 15]] [[522 33] [ 65 304]] [[739 7] [ 31 147]] [[812 11] [ 15 86]]] </a:t>
            </a:r>
          </a:p>
          <a:p>
            <a:r>
              <a:rPr lang="es-ES" b="0" i="0" dirty="0">
                <a:solidFill>
                  <a:srgbClr val="212121"/>
                </a:solidFill>
                <a:effectLst/>
                <a:latin typeface="Courier New" panose="02070309020205020404" pitchFamily="49" charset="0"/>
              </a:rPr>
              <a:t>	Experto 2: [[[754 26] [ 24 120]] [[816 3] [ 89 16]] [[508 33] [ 79 304]] [[729 5] [ 41 149]] [[812 10] [ 15 87]]]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[[[577 1] [ 53 153]] [[720 1] [ 63 0]] [[571 58] [ 65 90]] [[520 2] [ 61 201]] [[676 10] [ 28 70]]] </a:t>
            </a:r>
          </a:p>
          <a:p>
            <a:r>
              <a:rPr lang="es-ES" b="0" i="0" dirty="0">
                <a:solidFill>
                  <a:srgbClr val="212121"/>
                </a:solidFill>
                <a:effectLst/>
                <a:latin typeface="Courier New" panose="02070309020205020404" pitchFamily="49" charset="0"/>
              </a:rPr>
              <a:t>	Experto 2: [[[598 2] [ 32 152]] [[766 1] [ 17 0]] [[507 29] [129 119]] [[544 4] [ 37 199]] [[684 1] [ 20 79]]]</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TEST: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Test: {0: 0.9667215121295423, 1: 0.854926158046601, 2: 0.9285310761511726, 3: 0.9860690943043884, 4: 0.9898709864463289}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0.973551381957537</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0.9189433380915412</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0.9067810281804092</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0.9981340760157274</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0.9882141045958796</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test: {0: 0.973451381957537, 1: 0.9188433380915412, 2: 0.9066810281804092, 3: 0.9980340760157274, 4: 0.9881141045958796}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0.9734513819575371</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0.9188433380915413</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0.9066810281804093</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0.9981340760157276</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0.9882141045958798</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[[[802 15] [ 47 75]] [[770 2] [161 6]] [[485 92] [ 40 322]] [[704 10] [ 38 187]] [[861 15] [ 10 53]]] </a:t>
            </a:r>
          </a:p>
          <a:p>
            <a:r>
              <a:rPr lang="es-ES" b="0" i="0" dirty="0">
                <a:solidFill>
                  <a:srgbClr val="212121"/>
                </a:solidFill>
                <a:effectLst/>
                <a:latin typeface="Courier New" panose="02070309020205020404" pitchFamily="49" charset="0"/>
              </a:rPr>
              <a:t>	Experto 2: [[[802 15] [ 47 75]] [[770 2] [161 6]] [[485 92] [ 40 322]] [[704 10] [ 38 187]] [[861 15] [ 10 53]]]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[[[604 35] [ 20 107]] [[547 0] [203 16]] [[561 32] [ 80 93]] [[650 4] [ 10 102]] [[627 4] [ 48 87]]] </a:t>
            </a:r>
          </a:p>
          <a:p>
            <a:r>
              <a:rPr lang="es-ES" b="0" i="0" dirty="0">
                <a:solidFill>
                  <a:srgbClr val="212121"/>
                </a:solidFill>
                <a:effectLst/>
                <a:latin typeface="Courier New" panose="02070309020205020404" pitchFamily="49" charset="0"/>
              </a:rPr>
              <a:t>	Experto 2: [[[604 35] [ 20 107]] [[547 0] [203 16]] [[561 32] [ 80 93]] [[650 4] [ 10 102]] [[627 4] [ 48 87]]]</a:t>
            </a:r>
          </a:p>
          <a:p>
            <a:r>
              <a:rPr lang="es-ES" b="0" i="0" dirty="0">
                <a:solidFill>
                  <a:srgbClr val="212121"/>
                </a:solidFill>
                <a:effectLst/>
                <a:latin typeface="Courier New" panose="02070309020205020404" pitchFamily="49" charset="0"/>
              </a:rPr>
              <a:t> </a:t>
            </a:r>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32</a:t>
            </a:fld>
            <a:endParaRPr lang="es-CO" dirty="0"/>
          </a:p>
        </p:txBody>
      </p:sp>
    </p:spTree>
    <p:extLst>
      <p:ext uri="{BB962C8B-B14F-4D97-AF65-F5344CB8AC3E}">
        <p14:creationId xmlns:p14="http://schemas.microsoft.com/office/powerpoint/2010/main" val="3398099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25000" lnSpcReduction="20000"/>
          </a:bodyPr>
          <a:lstStyle/>
          <a:p>
            <a:pPr algn="l"/>
            <a:r>
              <a:rPr lang="es-ES" b="0" i="0" dirty="0">
                <a:solidFill>
                  <a:srgbClr val="212121"/>
                </a:solidFill>
                <a:effectLst/>
                <a:latin typeface="Roboto" panose="02000000000000000000" pitchFamily="2" charset="0"/>
              </a:rPr>
              <a:t>TRAIN:</a:t>
            </a:r>
          </a:p>
          <a:p>
            <a:pPr algn="l"/>
            <a:endParaRPr lang="es-ES" b="0" i="0" dirty="0">
              <a:solidFill>
                <a:srgbClr val="212121"/>
              </a:solidFill>
              <a:effectLst/>
              <a:latin typeface="Roboto" panose="02000000000000000000" pitchFamily="2" charset="0"/>
            </a:endParaRPr>
          </a:p>
          <a:p>
            <a:pPr algn="l"/>
            <a:r>
              <a:rPr lang="en-US" b="0" i="0" dirty="0">
                <a:solidFill>
                  <a:srgbClr val="212121"/>
                </a:solidFill>
                <a:effectLst/>
                <a:latin typeface="Courier New" panose="02070309020205020404" pitchFamily="49" charset="0"/>
              </a:rPr>
              <a:t> Subject 0 : 0.9801798646395112 0.7377666204774228 0.8576917221454169 0.9545202551598191 0.9809888118722497 </a:t>
            </a:r>
          </a:p>
          <a:p>
            <a:pPr algn="l"/>
            <a:r>
              <a:rPr lang="en-US" b="0" i="0" dirty="0">
                <a:solidFill>
                  <a:srgbClr val="212121"/>
                </a:solidFill>
                <a:effectLst/>
                <a:latin typeface="Courier New" panose="02070309020205020404" pitchFamily="49" charset="0"/>
              </a:rPr>
              <a:t>Subject 1 : 0.9797042016806723 0.5480772304446505 0.4928658731002232 0.9981101123785525 0.9961211160068341 </a:t>
            </a:r>
          </a:p>
          <a:p>
            <a:pPr algn="l"/>
            <a:r>
              <a:rPr lang="en-US" b="0" i="0" dirty="0">
                <a:solidFill>
                  <a:srgbClr val="212121"/>
                </a:solidFill>
                <a:effectLst/>
                <a:latin typeface="Courier New" panose="02070309020205020404" pitchFamily="49" charset="0"/>
              </a:rPr>
              <a:t>Subject 2 : 0.9316526229057529 0.8364709686717251 0.7500189685661248 0.96927483266873 0.9805951674432404 </a:t>
            </a:r>
          </a:p>
          <a:p>
            <a:pPr algn="l"/>
            <a:r>
              <a:rPr lang="en-US" b="0" i="0" dirty="0">
                <a:solidFill>
                  <a:srgbClr val="212121"/>
                </a:solidFill>
                <a:effectLst/>
                <a:latin typeface="Courier New" panose="02070309020205020404" pitchFamily="49" charset="0"/>
              </a:rPr>
              <a:t>Subject 3 : 0.9836970118133939 0.7112993889337631 0.7180830766948129 0.9911121949255525 0.959148316486689 </a:t>
            </a:r>
          </a:p>
          <a:p>
            <a:pPr algn="l"/>
            <a:r>
              <a:rPr lang="en-US" b="0" i="0" dirty="0">
                <a:solidFill>
                  <a:srgbClr val="212121"/>
                </a:solidFill>
                <a:effectLst/>
                <a:latin typeface="Courier New" panose="02070309020205020404" pitchFamily="49" charset="0"/>
              </a:rPr>
              <a:t>Subject 4 : 0.9852731695293377 0.6986450290594595 0.7164963303012778 0.992056015922325 0.9936449674543287 </a:t>
            </a:r>
          </a:p>
          <a:p>
            <a:pPr algn="l"/>
            <a:r>
              <a:rPr lang="en-US" b="0" i="0" dirty="0">
                <a:solidFill>
                  <a:srgbClr val="212121"/>
                </a:solidFill>
                <a:effectLst/>
                <a:latin typeface="Courier New" panose="02070309020205020404" pitchFamily="49" charset="0"/>
              </a:rPr>
              <a:t>Subject 5 : 0.9953869047619048 0.9686376284246575 0.9705537747319553 0.9938332160640831 0.9987425006673879</a:t>
            </a:r>
          </a:p>
          <a:p>
            <a:pPr algn="l"/>
            <a:r>
              <a:rPr lang="en-US" b="0" i="0" dirty="0">
                <a:solidFill>
                  <a:srgbClr val="212121"/>
                </a:solidFill>
                <a:effectLst/>
                <a:latin typeface="Courier New" panose="02070309020205020404" pitchFamily="49" charset="0"/>
              </a:rPr>
              <a:t>	</a:t>
            </a:r>
          </a:p>
          <a:p>
            <a:pPr algn="l"/>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1 </a:t>
            </a:r>
          </a:p>
          <a:p>
            <a:pPr algn="l"/>
            <a:r>
              <a:rPr lang="en-US" b="0" i="0" dirty="0">
                <a:solidFill>
                  <a:srgbClr val="212121"/>
                </a:solidFill>
                <a:effectLst/>
                <a:latin typeface="Courier New" panose="02070309020205020404" pitchFamily="49" charset="0"/>
              </a:rPr>
              <a:t>	Subject 0 ; [[[809 2] [ 31 69]] [[770 0] [141 0]] [[535 53] [138 185]] [[667 47] [ 17 180]] [[760 1] [ 86 64]]]</a:t>
            </a:r>
          </a:p>
          <a:p>
            <a:pPr algn="l"/>
            <a:r>
              <a:rPr lang="en-US" b="0" i="0" dirty="0">
                <a:solidFill>
                  <a:srgbClr val="212121"/>
                </a:solidFill>
                <a:effectLst/>
                <a:latin typeface="Courier New" panose="02070309020205020404" pitchFamily="49" charset="0"/>
              </a:rPr>
              <a:t>	 Subject 1 ; [[[594 1] [158 217]] [[861 0] [109 0]] [[532 244] [157 37]] [[756 71] [ 0 143]] [[820 1] [ 66 83]]] </a:t>
            </a:r>
          </a:p>
          <a:p>
            <a:pPr algn="l"/>
            <a:r>
              <a:rPr lang="en-US" b="0" i="0" dirty="0">
                <a:solidFill>
                  <a:srgbClr val="212121"/>
                </a:solidFill>
                <a:effectLst/>
                <a:latin typeface="Courier New" panose="02070309020205020404" pitchFamily="49" charset="0"/>
              </a:rPr>
              <a:t>	Subject 2 ; [[[766 0] [ 44 13]] [[689 1] [132 1]] [[454 79] [143 147]] [[501 75] [ 2 245]] [[690 37] [ 16 80]]] </a:t>
            </a:r>
          </a:p>
          <a:p>
            <a:pPr algn="l"/>
            <a:r>
              <a:rPr lang="en-US" b="0" i="0" dirty="0">
                <a:solidFill>
                  <a:srgbClr val="212121"/>
                </a:solidFill>
                <a:effectLst/>
                <a:latin typeface="Courier New" panose="02070309020205020404" pitchFamily="49" charset="0"/>
              </a:rPr>
              <a:t>	Subject 3 ; [[[617 3] [ 83 61]] [[574 53] [122 15]] [[513 17] [184 50]] [[503 102] [ 2 157]] [[650 24] [ 49 41]]] </a:t>
            </a:r>
          </a:p>
          <a:p>
            <a:pPr algn="l"/>
            <a:r>
              <a:rPr lang="en-US" b="0" i="0" dirty="0">
                <a:solidFill>
                  <a:srgbClr val="212121"/>
                </a:solidFill>
                <a:effectLst/>
                <a:latin typeface="Courier New" panose="02070309020205020404" pitchFamily="49" charset="0"/>
              </a:rPr>
              <a:t>	Subject 4 ; [[[613 0] [239 62]] [[829 15] [ 66 4]] [[583 64] [150 117]] [[636 83] [ 0 195]] [[821 12] [ 12 69]]] </a:t>
            </a:r>
          </a:p>
          <a:p>
            <a:pPr algn="l"/>
            <a:r>
              <a:rPr lang="en-US" b="0" i="0" dirty="0">
                <a:solidFill>
                  <a:srgbClr val="212121"/>
                </a:solidFill>
                <a:effectLst/>
                <a:latin typeface="Courier New" panose="02070309020205020404" pitchFamily="49" charset="0"/>
              </a:rPr>
              <a:t>	Subject 5 ; [[[708 6] [ 13 67]] [[701 29] [ 21 43]] [[495 50] [ 37 212]] [[491 5] [ 34 264]] [[673 18] [ 3 100]]]</a:t>
            </a:r>
          </a:p>
          <a:p>
            <a:pPr algn="l"/>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2 </a:t>
            </a:r>
          </a:p>
          <a:p>
            <a:pPr algn="l"/>
            <a:r>
              <a:rPr lang="en-US" b="0" i="0" dirty="0">
                <a:solidFill>
                  <a:srgbClr val="212121"/>
                </a:solidFill>
                <a:effectLst/>
                <a:latin typeface="Courier New" panose="02070309020205020404" pitchFamily="49" charset="0"/>
              </a:rPr>
              <a:t>	Subject 0 ; [[[830 8] [ 10 63]] [[805 0] [106 0]] [[537 52] [136 186]] [[630 38] [ 54 189]] [[744 0] [102 65]]] </a:t>
            </a:r>
          </a:p>
          <a:p>
            <a:pPr algn="l"/>
            <a:r>
              <a:rPr lang="en-US" b="0" i="0" dirty="0">
                <a:solidFill>
                  <a:srgbClr val="212121"/>
                </a:solidFill>
                <a:effectLst/>
                <a:latin typeface="Courier New" panose="02070309020205020404" pitchFamily="49" charset="0"/>
              </a:rPr>
              <a:t>	Subject 1 ; [[[594 1] [158 217]] [[861 0] [109 0]] [[532 244] [157 37]] [[756 71] [ 0 143]] [[820 1] [ 66 83]]] </a:t>
            </a:r>
          </a:p>
          <a:p>
            <a:pPr algn="l"/>
            <a:r>
              <a:rPr lang="en-US" b="0" i="0" dirty="0">
                <a:solidFill>
                  <a:srgbClr val="212121"/>
                </a:solidFill>
                <a:effectLst/>
                <a:latin typeface="Courier New" panose="02070309020205020404" pitchFamily="49" charset="0"/>
              </a:rPr>
              <a:t>	Subject 2 ; [[[771 0] [ 39 13]] [[756 1] [ 65 1]] [[431 60] [166 166]] [[502 85] [ 1 235]] [[678 8] [ 28 109]]]</a:t>
            </a:r>
          </a:p>
          <a:p>
            <a:pPr algn="l"/>
            <a:r>
              <a:rPr lang="en-US" b="0" i="0" dirty="0">
                <a:solidFill>
                  <a:srgbClr val="212121"/>
                </a:solidFill>
                <a:effectLst/>
                <a:latin typeface="Courier New" panose="02070309020205020404" pitchFamily="49" charset="0"/>
              </a:rPr>
              <a:t>	 Subject 3 ; [[[630 7] [ 70 57]] [[579 51] [117 17]] [[519 27] [178 40]] [[504 102] [ 1 157]] [[630 7] [ 69 58]]] </a:t>
            </a:r>
          </a:p>
          <a:p>
            <a:pPr algn="l"/>
            <a:r>
              <a:rPr lang="en-US" b="0" i="0" dirty="0">
                <a:solidFill>
                  <a:srgbClr val="212121"/>
                </a:solidFill>
                <a:effectLst/>
                <a:latin typeface="Courier New" panose="02070309020205020404" pitchFamily="49" charset="0"/>
              </a:rPr>
              <a:t>	Subject 4 ; [[[631 0] [221 62]] [[799 12] [ 96 7]] [[544 84] [189 97]] [[636 133] [ 0 145]] [[815 2] [ 18 79]]]</a:t>
            </a:r>
          </a:p>
          <a:p>
            <a:pPr algn="l"/>
            <a:r>
              <a:rPr lang="en-US" b="0" i="0" dirty="0">
                <a:solidFill>
                  <a:srgbClr val="212121"/>
                </a:solidFill>
                <a:effectLst/>
                <a:latin typeface="Courier New" panose="02070309020205020404" pitchFamily="49" charset="0"/>
              </a:rPr>
              <a:t>	 Subject 5 ; [[[721 0] [ 0 73]] [[722 0] [ 0 72]] [[532 0] [ 0 262]] [[525 0] [ 0 269]] [[676 0] [ 0 118]]]</a:t>
            </a:r>
          </a:p>
          <a:p>
            <a:pPr algn="l"/>
            <a:endParaRPr lang="es-ES" b="1" i="0" dirty="0">
              <a:solidFill>
                <a:srgbClr val="212121"/>
              </a:solidFill>
              <a:effectLst/>
              <a:latin typeface="Roboto" panose="02000000000000000000" pitchFamily="2" charset="0"/>
            </a:endParaRPr>
          </a:p>
          <a:p>
            <a:r>
              <a:rPr lang="es-ES" b="0" i="0" dirty="0">
                <a:solidFill>
                  <a:srgbClr val="212121"/>
                </a:solidFill>
                <a:effectLst/>
                <a:latin typeface="Courier New" panose="02070309020205020404" pitchFamily="49" charset="0"/>
              </a:rPr>
              <a:t>VALIDACIÓN:</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primer sujeto y primer Experto de validación: {0: 0.9498477042221574, 1: 0.7494639376218324, 2: 0.8462877511658, 3: 0.9605273066843389, 4: 0.9878132406193231}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validación: {0: 0.9419293091168092, 1: 0.8055642769928484, 2: 0.8349637794819573, 3: 0.9434712462354797, 4: 0.9891524736415247}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0.9497477042221576</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0.7494639376218326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0.8463877511658002</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0.9606273066843391</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0.9877132406193233</a:t>
            </a:r>
            <a:r>
              <a:rPr lang="es-ES" b="0" i="0" dirty="0">
                <a:solidFill>
                  <a:srgbClr val="FFFFFF"/>
                </a:solidFill>
                <a:effectLst/>
                <a:latin typeface="Söhne Mono"/>
              </a:rPr>
              <a: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0.9418293091168094</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0.8055642769928486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0.8350637794819575</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0.9435712462354799</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0.9892524736415249</a:t>
            </a:r>
            <a:r>
              <a:rPr lang="es-ES" b="0" i="0" dirty="0">
                <a:solidFill>
                  <a:srgbClr val="FFFFFF"/>
                </a:solidFill>
                <a:effectLst/>
                <a:latin typeface="Söhne Mono"/>
              </a:rPr>
              <a:t>}</a:t>
            </a:r>
          </a:p>
          <a:p>
            <a:endParaRPr lang="es-ES" b="0" i="0" dirty="0">
              <a:solidFill>
                <a:srgbClr val="FFFFFF"/>
              </a:solidFill>
              <a:effectLst/>
              <a:latin typeface="Söhne Mono"/>
            </a:endParaRPr>
          </a:p>
          <a:p>
            <a:r>
              <a:rPr lang="es-ES" b="0" i="0" dirty="0">
                <a:solidFill>
                  <a:srgbClr val="212121"/>
                </a:solidFill>
                <a:effectLst/>
                <a:latin typeface="Courier New" panose="02070309020205020404" pitchFamily="49" charset="0"/>
              </a:rPr>
              <a:t>Matriz de Confusión para el Conjunto de Validación</a:t>
            </a:r>
          </a:p>
          <a:p>
            <a:r>
              <a:rPr lang="es-ES" b="0" i="0" dirty="0">
                <a:solidFill>
                  <a:srgbClr val="212121"/>
                </a:solidFill>
                <a:effectLst/>
                <a:latin typeface="Courier New" panose="02070309020205020404" pitchFamily="49" charset="0"/>
              </a:rPr>
              <a:t> - Sujeto 1: </a:t>
            </a:r>
          </a:p>
          <a:p>
            <a:r>
              <a:rPr lang="es-ES" b="0" i="0" dirty="0">
                <a:solidFill>
                  <a:srgbClr val="212121"/>
                </a:solidFill>
                <a:effectLst/>
                <a:latin typeface="Courier New" panose="02070309020205020404" pitchFamily="49" charset="0"/>
              </a:rPr>
              <a:t>	Experto 1: [[[761 1] [ 80 82]] [[810 0] [114 0]] [[503 52] [163 206]] [[670 76] [ 16 162]] [[814 9] [ 30 71]]] </a:t>
            </a:r>
          </a:p>
          <a:p>
            <a:r>
              <a:rPr lang="es-ES" b="0" i="0" dirty="0">
                <a:solidFill>
                  <a:srgbClr val="212121"/>
                </a:solidFill>
                <a:effectLst/>
                <a:latin typeface="Courier New" panose="02070309020205020404" pitchFamily="49" charset="0"/>
              </a:rPr>
              <a:t>	Experto 2: [[[771 9] [ 70 74]] [[819 0] [105 0]] [[489 52] [177 206]] [[660 74] [ 26 164]] [[815 7] [ 29 73]]]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[[[578 0] [176 30]] [[721 0] [ 63 0]] [[489 140] [113 42]] [[486 36] [ 18 244]] [[676 10] [ 32 66]]] </a:t>
            </a:r>
          </a:p>
          <a:p>
            <a:r>
              <a:rPr lang="es-ES" b="0" i="0" dirty="0">
                <a:solidFill>
                  <a:srgbClr val="212121"/>
                </a:solidFill>
                <a:effectLst/>
                <a:latin typeface="Courier New" panose="02070309020205020404" pitchFamily="49" charset="0"/>
              </a:rPr>
              <a:t>	Experto 2: [[[600 0] [154 30]] [[767 0] [ 17 0]] [[426 110] [176 72]] [[490 58] [ 14 222]] [[679 6] [ 29 70]]]</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TEST: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0.9406568673876838</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0.7552503211194192</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0.8086616208814885</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0.9798323373793962</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0.9598557440023194</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Test: </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0.9427568673876839</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0.7571503211194193</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0.8105616208814886</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0.9817323373793962</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0.9617557440023195</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test: {0: 0.9635133636464457, 1: 0.8582847077876004, 2: 0.7006940315238476, 3: 0.99842999126256, 4: 0.9566942536831602}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0.9634133636464458</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0.8583847077876005</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0.7007940315238477</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0.9985299912625601</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0.9567942536831603</a:t>
            </a:r>
            <a:r>
              <a:rPr lang="es-ES" b="0" i="0" dirty="0">
                <a:solidFill>
                  <a:srgbClr val="FFFFFF"/>
                </a:solidFill>
                <a:effectLst/>
                <a:latin typeface="Söhne Mono"/>
              </a:rPr>
              <a:t>}</a:t>
            </a:r>
          </a:p>
          <a:p>
            <a:endParaRPr lang="es-ES" b="0" i="0" dirty="0">
              <a:solidFill>
                <a:srgbClr val="FFFFFF"/>
              </a:solidFill>
              <a:effectLst/>
              <a:latin typeface="Söhne Mono"/>
            </a:endParaRPr>
          </a:p>
          <a:p>
            <a:endParaRPr lang="es-ES" b="0" i="0" dirty="0">
              <a:solidFill>
                <a:srgbClr val="FFFFFF"/>
              </a:solidFill>
              <a:effectLst/>
              <a:latin typeface="Söhne Mono"/>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[[[811 6] [ 85 37]] [[771 1] [162 5]] [[501 76] [154 208]] [[675 39] [ 21 204]] [[864 12] [ 26 37]]]</a:t>
            </a:r>
          </a:p>
          <a:p>
            <a:r>
              <a:rPr lang="es-ES" b="0" i="0" dirty="0">
                <a:solidFill>
                  <a:srgbClr val="212121"/>
                </a:solidFill>
                <a:effectLst/>
                <a:latin typeface="Courier New" panose="02070309020205020404" pitchFamily="49" charset="0"/>
              </a:rPr>
              <a:t>	 Experto 2: [[[811 6] [ 85 37]] [[771 1] [162 5]] [[501 76] [154 208]] [[675 39] [ 21 204]] [[864 12] [ 26 37]]]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Sujeto 2:</a:t>
            </a:r>
          </a:p>
          <a:p>
            <a:r>
              <a:rPr lang="es-ES" b="0" i="0" dirty="0">
                <a:solidFill>
                  <a:srgbClr val="212121"/>
                </a:solidFill>
                <a:effectLst/>
                <a:latin typeface="Courier New" panose="02070309020205020404" pitchFamily="49" charset="0"/>
              </a:rPr>
              <a:t>	 Experto 1: [[[618 21] [ 39 88]] [[547 0] [219 0]] [[522 71] [118 55]] [[627 27] [ 0 112]] [[631 0] [100 35]]] </a:t>
            </a:r>
          </a:p>
          <a:p>
            <a:r>
              <a:rPr lang="es-ES" b="0" i="0" dirty="0">
                <a:solidFill>
                  <a:srgbClr val="212121"/>
                </a:solidFill>
                <a:effectLst/>
                <a:latin typeface="Courier New" panose="02070309020205020404" pitchFamily="49" charset="0"/>
              </a:rPr>
              <a:t>	Experto 2: [[[618 21] [ 39 88]] [[547 0] [219 0]] [[522 71] [118 55]] [[627 27] [ 0 112]] [[631 0] [100 35]]]</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33</a:t>
            </a:fld>
            <a:endParaRPr lang="es-CO" dirty="0"/>
          </a:p>
        </p:txBody>
      </p:sp>
    </p:spTree>
    <p:extLst>
      <p:ext uri="{BB962C8B-B14F-4D97-AF65-F5344CB8AC3E}">
        <p14:creationId xmlns:p14="http://schemas.microsoft.com/office/powerpoint/2010/main" val="1383654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25000" lnSpcReduction="20000"/>
          </a:bodyPr>
          <a:lstStyle/>
          <a:p>
            <a:pPr algn="l"/>
            <a:r>
              <a:rPr lang="es-ES" b="0" i="0" dirty="0">
                <a:solidFill>
                  <a:srgbClr val="212121"/>
                </a:solidFill>
                <a:effectLst/>
                <a:latin typeface="Roboto" panose="02000000000000000000" pitchFamily="2" charset="0"/>
              </a:rPr>
              <a:t>TRAIN:</a:t>
            </a:r>
          </a:p>
          <a:p>
            <a:pPr algn="l"/>
            <a:endParaRPr lang="es-ES" b="0" i="0" dirty="0">
              <a:solidFill>
                <a:srgbClr val="212121"/>
              </a:solidFill>
              <a:effectLst/>
              <a:latin typeface="Roboto" panose="02000000000000000000" pitchFamily="2" charset="0"/>
            </a:endParaRPr>
          </a:p>
          <a:p>
            <a:pPr algn="l"/>
            <a:r>
              <a:rPr lang="en-US" b="0" i="0" dirty="0">
                <a:solidFill>
                  <a:srgbClr val="212121"/>
                </a:solidFill>
                <a:effectLst/>
                <a:latin typeface="Courier New" panose="02070309020205020404" pitchFamily="49" charset="0"/>
              </a:rPr>
              <a:t> Subject 0 : 0.9801798646395112 0.7377666204774228 0.8576917221454169 0.9545202551598191 0.9809888118722497 </a:t>
            </a:r>
          </a:p>
          <a:p>
            <a:pPr algn="l"/>
            <a:r>
              <a:rPr lang="en-US" b="0" i="0" dirty="0">
                <a:solidFill>
                  <a:srgbClr val="212121"/>
                </a:solidFill>
                <a:effectLst/>
                <a:latin typeface="Courier New" panose="02070309020205020404" pitchFamily="49" charset="0"/>
              </a:rPr>
              <a:t>Subject 1 : 0.9797042016806723 0.5480772304446505 0.4928658731002232 0.9981101123785525 0.9961211160068341 </a:t>
            </a:r>
          </a:p>
          <a:p>
            <a:pPr algn="l"/>
            <a:r>
              <a:rPr lang="en-US" b="0" i="0" dirty="0">
                <a:solidFill>
                  <a:srgbClr val="212121"/>
                </a:solidFill>
                <a:effectLst/>
                <a:latin typeface="Courier New" panose="02070309020205020404" pitchFamily="49" charset="0"/>
              </a:rPr>
              <a:t>Subject 2 : 0.9316526229057529 0.8364709686717251 0.7500189685661248 0.96927483266873 0.9805951674432404 </a:t>
            </a:r>
          </a:p>
          <a:p>
            <a:pPr algn="l"/>
            <a:r>
              <a:rPr lang="en-US" b="0" i="0" dirty="0">
                <a:solidFill>
                  <a:srgbClr val="212121"/>
                </a:solidFill>
                <a:effectLst/>
                <a:latin typeface="Courier New" panose="02070309020205020404" pitchFamily="49" charset="0"/>
              </a:rPr>
              <a:t>Subject 3 : 0.9836970118133939 0.7112993889337631 0.7180830766948129 0.9911121949255525 0.959148316486689 </a:t>
            </a:r>
          </a:p>
          <a:p>
            <a:pPr algn="l"/>
            <a:r>
              <a:rPr lang="en-US" b="0" i="0" dirty="0">
                <a:solidFill>
                  <a:srgbClr val="212121"/>
                </a:solidFill>
                <a:effectLst/>
                <a:latin typeface="Courier New" panose="02070309020205020404" pitchFamily="49" charset="0"/>
              </a:rPr>
              <a:t>Subject 4 : 0.9852731695293377 0.6986450290594595 0.7164963303012778 0.992056015922325 0.9936449674543287 </a:t>
            </a:r>
          </a:p>
          <a:p>
            <a:pPr algn="l"/>
            <a:r>
              <a:rPr lang="en-US" b="0" i="0" dirty="0">
                <a:solidFill>
                  <a:srgbClr val="212121"/>
                </a:solidFill>
                <a:effectLst/>
                <a:latin typeface="Courier New" panose="02070309020205020404" pitchFamily="49" charset="0"/>
              </a:rPr>
              <a:t>Subject 5 : 0.9953869047619048 0.9686376284246575 0.9705537747319553 0.9938332160640831 0.9987425006673879</a:t>
            </a:r>
          </a:p>
          <a:p>
            <a:pPr algn="l"/>
            <a:r>
              <a:rPr lang="en-US" b="0" i="0" dirty="0">
                <a:solidFill>
                  <a:srgbClr val="212121"/>
                </a:solidFill>
                <a:effectLst/>
                <a:latin typeface="Courier New" panose="02070309020205020404" pitchFamily="49" charset="0"/>
              </a:rPr>
              <a:t>	</a:t>
            </a:r>
          </a:p>
          <a:p>
            <a:pPr algn="l"/>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1 </a:t>
            </a:r>
          </a:p>
          <a:p>
            <a:pPr algn="l"/>
            <a:r>
              <a:rPr lang="en-US" b="0" i="0" dirty="0">
                <a:solidFill>
                  <a:srgbClr val="212121"/>
                </a:solidFill>
                <a:effectLst/>
                <a:latin typeface="Courier New" panose="02070309020205020404" pitchFamily="49" charset="0"/>
              </a:rPr>
              <a:t>	Subject 0 ; [[[809 2] [ 31 69]] [[770 0] [141 0]] [[535 53] [138 185]] [[667 47] [ 17 180]] [[760 1] [ 86 64]]]</a:t>
            </a:r>
          </a:p>
          <a:p>
            <a:pPr algn="l"/>
            <a:r>
              <a:rPr lang="en-US" b="0" i="0" dirty="0">
                <a:solidFill>
                  <a:srgbClr val="212121"/>
                </a:solidFill>
                <a:effectLst/>
                <a:latin typeface="Courier New" panose="02070309020205020404" pitchFamily="49" charset="0"/>
              </a:rPr>
              <a:t>	 Subject 1 ; [[[594 1] [158 217]] [[861 0] [109 0]] [[532 244] [157 37]] [[756 71] [ 0 143]] [[820 1] [ 66 83]]] </a:t>
            </a:r>
          </a:p>
          <a:p>
            <a:pPr algn="l"/>
            <a:r>
              <a:rPr lang="en-US" b="0" i="0" dirty="0">
                <a:solidFill>
                  <a:srgbClr val="212121"/>
                </a:solidFill>
                <a:effectLst/>
                <a:latin typeface="Courier New" panose="02070309020205020404" pitchFamily="49" charset="0"/>
              </a:rPr>
              <a:t>	Subject 2 ; [[[766 0] [ 44 13]] [[689 1] [132 1]] [[454 79] [143 147]] [[501 75] [ 2 245]] [[690 37] [ 16 80]]] </a:t>
            </a:r>
          </a:p>
          <a:p>
            <a:pPr algn="l"/>
            <a:r>
              <a:rPr lang="en-US" b="0" i="0" dirty="0">
                <a:solidFill>
                  <a:srgbClr val="212121"/>
                </a:solidFill>
                <a:effectLst/>
                <a:latin typeface="Courier New" panose="02070309020205020404" pitchFamily="49" charset="0"/>
              </a:rPr>
              <a:t>	Subject 3 ; [[[617 3] [ 83 61]] [[574 53] [122 15]] [[513 17] [184 50]] [[503 102] [ 2 157]] [[650 24] [ 49 41]]] </a:t>
            </a:r>
          </a:p>
          <a:p>
            <a:pPr algn="l"/>
            <a:r>
              <a:rPr lang="en-US" b="0" i="0" dirty="0">
                <a:solidFill>
                  <a:srgbClr val="212121"/>
                </a:solidFill>
                <a:effectLst/>
                <a:latin typeface="Courier New" panose="02070309020205020404" pitchFamily="49" charset="0"/>
              </a:rPr>
              <a:t>	Subject 4 ; [[[613 0] [239 62]] [[829 15] [ 66 4]] [[583 64] [150 117]] [[636 83] [ 0 195]] [[821 12] [ 12 69]]] </a:t>
            </a:r>
          </a:p>
          <a:p>
            <a:pPr algn="l"/>
            <a:r>
              <a:rPr lang="en-US" b="0" i="0" dirty="0">
                <a:solidFill>
                  <a:srgbClr val="212121"/>
                </a:solidFill>
                <a:effectLst/>
                <a:latin typeface="Courier New" panose="02070309020205020404" pitchFamily="49" charset="0"/>
              </a:rPr>
              <a:t>	Subject 5 ; [[[708 6] [ 13 67]] [[701 29] [ 21 43]] [[495 50] [ 37 212]] [[491 5] [ 34 264]] [[673 18] [ 3 100]]]</a:t>
            </a:r>
          </a:p>
          <a:p>
            <a:pPr algn="l"/>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2 </a:t>
            </a:r>
          </a:p>
          <a:p>
            <a:pPr algn="l"/>
            <a:r>
              <a:rPr lang="en-US" b="0" i="0" dirty="0">
                <a:solidFill>
                  <a:srgbClr val="212121"/>
                </a:solidFill>
                <a:effectLst/>
                <a:latin typeface="Courier New" panose="02070309020205020404" pitchFamily="49" charset="0"/>
              </a:rPr>
              <a:t>	Subject 0 ; [[[830 8] [ 10 63]] [[805 0] [106 0]] [[537 52] [136 186]] [[630 38] [ 54 189]] [[744 0] [102 65]]] </a:t>
            </a:r>
          </a:p>
          <a:p>
            <a:pPr algn="l"/>
            <a:r>
              <a:rPr lang="en-US" b="0" i="0" dirty="0">
                <a:solidFill>
                  <a:srgbClr val="212121"/>
                </a:solidFill>
                <a:effectLst/>
                <a:latin typeface="Courier New" panose="02070309020205020404" pitchFamily="49" charset="0"/>
              </a:rPr>
              <a:t>	Subject 1 ; [[[594 1] [158 217]] [[861 0] [109 0]] [[532 244] [157 37]] [[756 71] [ 0 143]] [[820 1] [ 66 83]]] </a:t>
            </a:r>
          </a:p>
          <a:p>
            <a:pPr algn="l"/>
            <a:r>
              <a:rPr lang="en-US" b="0" i="0" dirty="0">
                <a:solidFill>
                  <a:srgbClr val="212121"/>
                </a:solidFill>
                <a:effectLst/>
                <a:latin typeface="Courier New" panose="02070309020205020404" pitchFamily="49" charset="0"/>
              </a:rPr>
              <a:t>	Subject 2 ; [[[771 0] [ 39 13]] [[756 1] [ 65 1]] [[431 60] [166 166]] [[502 85] [ 1 235]] [[678 8] [ 28 109]]]</a:t>
            </a:r>
          </a:p>
          <a:p>
            <a:pPr algn="l"/>
            <a:r>
              <a:rPr lang="en-US" b="0" i="0" dirty="0">
                <a:solidFill>
                  <a:srgbClr val="212121"/>
                </a:solidFill>
                <a:effectLst/>
                <a:latin typeface="Courier New" panose="02070309020205020404" pitchFamily="49" charset="0"/>
              </a:rPr>
              <a:t>	 Subject 3 ; [[[630 7] [ 70 57]] [[579 51] [117 17]] [[519 27] [178 40]] [[504 102] [ 1 157]] [[630 7] [ 69 58]]] </a:t>
            </a:r>
          </a:p>
          <a:p>
            <a:pPr algn="l"/>
            <a:r>
              <a:rPr lang="en-US" b="0" i="0" dirty="0">
                <a:solidFill>
                  <a:srgbClr val="212121"/>
                </a:solidFill>
                <a:effectLst/>
                <a:latin typeface="Courier New" panose="02070309020205020404" pitchFamily="49" charset="0"/>
              </a:rPr>
              <a:t>	Subject 4 ; [[[631 0] [221 62]] [[799 12] [ 96 7]] [[544 84] [189 97]] [[636 133] [ 0 145]] [[815 2] [ 18 79]]]</a:t>
            </a:r>
          </a:p>
          <a:p>
            <a:pPr algn="l"/>
            <a:r>
              <a:rPr lang="en-US" b="0" i="0" dirty="0">
                <a:solidFill>
                  <a:srgbClr val="212121"/>
                </a:solidFill>
                <a:effectLst/>
                <a:latin typeface="Courier New" panose="02070309020205020404" pitchFamily="49" charset="0"/>
              </a:rPr>
              <a:t>	 Subject 5 ; [[[721 0] [ 0 73]] [[722 0] [ 0 72]] [[532 0] [ 0 262]] [[525 0] [ 0 269]] [[676 0] [ 0 118]]]</a:t>
            </a:r>
          </a:p>
          <a:p>
            <a:pPr algn="l"/>
            <a:endParaRPr lang="es-ES" b="1" i="0" dirty="0">
              <a:solidFill>
                <a:srgbClr val="212121"/>
              </a:solidFill>
              <a:effectLst/>
              <a:latin typeface="Roboto" panose="02000000000000000000" pitchFamily="2" charset="0"/>
            </a:endParaRPr>
          </a:p>
          <a:p>
            <a:r>
              <a:rPr lang="es-ES" b="0" i="0" dirty="0">
                <a:solidFill>
                  <a:srgbClr val="212121"/>
                </a:solidFill>
                <a:effectLst/>
                <a:latin typeface="Courier New" panose="02070309020205020404" pitchFamily="49" charset="0"/>
              </a:rPr>
              <a:t>VALIDACIÓN:</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primer sujeto y primer Experto de validación: {0: 0.9498477042221574, 1: 0.7494639376218324, 2: 0.8462877511658, 3: 0.9605273066843389, 4: 0.9878132406193231}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validación: {0: 0.9419293091168092, 1: 0.8055642769928484, 2: 0.8349637794819573, 3: 0.9434712462354797, 4: 0.9891524736415247}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0.9497477042221576</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0.7494639376218326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0.8463877511658002</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0.9606273066843391</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0.9877132406193233</a:t>
            </a:r>
            <a:r>
              <a:rPr lang="es-ES" b="0" i="0" dirty="0">
                <a:solidFill>
                  <a:srgbClr val="FFFFFF"/>
                </a:solidFill>
                <a:effectLst/>
                <a:latin typeface="Söhne Mono"/>
              </a:rPr>
              <a: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0.9418293091168094</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0.8055642769928486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0.8350637794819575</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0.9435712462354799</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0.9892524736415249</a:t>
            </a:r>
            <a:r>
              <a:rPr lang="es-ES" b="0" i="0" dirty="0">
                <a:solidFill>
                  <a:srgbClr val="FFFFFF"/>
                </a:solidFill>
                <a:effectLst/>
                <a:latin typeface="Söhne Mono"/>
              </a:rPr>
              <a:t>}</a:t>
            </a:r>
          </a:p>
          <a:p>
            <a:endParaRPr lang="es-ES" b="0" i="0" dirty="0">
              <a:solidFill>
                <a:srgbClr val="FFFFFF"/>
              </a:solidFill>
              <a:effectLst/>
              <a:latin typeface="Söhne Mono"/>
            </a:endParaRPr>
          </a:p>
          <a:p>
            <a:r>
              <a:rPr lang="es-ES" b="0" i="0" dirty="0">
                <a:solidFill>
                  <a:srgbClr val="212121"/>
                </a:solidFill>
                <a:effectLst/>
                <a:latin typeface="Courier New" panose="02070309020205020404" pitchFamily="49" charset="0"/>
              </a:rPr>
              <a:t>Matriz de Confusión para el Conjunto de Validación</a:t>
            </a:r>
          </a:p>
          <a:p>
            <a:r>
              <a:rPr lang="es-ES" b="0" i="0" dirty="0">
                <a:solidFill>
                  <a:srgbClr val="212121"/>
                </a:solidFill>
                <a:effectLst/>
                <a:latin typeface="Courier New" panose="02070309020205020404" pitchFamily="49" charset="0"/>
              </a:rPr>
              <a:t> - Sujeto 1: </a:t>
            </a:r>
          </a:p>
          <a:p>
            <a:r>
              <a:rPr lang="es-ES" b="0" i="0" dirty="0">
                <a:solidFill>
                  <a:srgbClr val="212121"/>
                </a:solidFill>
                <a:effectLst/>
                <a:latin typeface="Courier New" panose="02070309020205020404" pitchFamily="49" charset="0"/>
              </a:rPr>
              <a:t>	Experto 1: [[[761 1] [ 80 82]] [[810 0] [114 0]] [[503 52] [163 206]] [[670 76] [ 16 162]] [[814 9] [ 30 71]]] </a:t>
            </a:r>
          </a:p>
          <a:p>
            <a:r>
              <a:rPr lang="es-ES" b="0" i="0" dirty="0">
                <a:solidFill>
                  <a:srgbClr val="212121"/>
                </a:solidFill>
                <a:effectLst/>
                <a:latin typeface="Courier New" panose="02070309020205020404" pitchFamily="49" charset="0"/>
              </a:rPr>
              <a:t>	Experto 2: [[[771 9] [ 70 74]] [[819 0] [105 0]] [[489 52] [177 206]] [[660 74] [ 26 164]] [[815 7] [ 29 73]]]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[[[578 0] [176 30]] [[721 0] [ 63 0]] [[489 140] [113 42]] [[486 36] [ 18 244]] [[676 10] [ 32 66]]] </a:t>
            </a:r>
          </a:p>
          <a:p>
            <a:r>
              <a:rPr lang="es-ES" b="0" i="0" dirty="0">
                <a:solidFill>
                  <a:srgbClr val="212121"/>
                </a:solidFill>
                <a:effectLst/>
                <a:latin typeface="Courier New" panose="02070309020205020404" pitchFamily="49" charset="0"/>
              </a:rPr>
              <a:t>	Experto 2: [[[600 0] [154 30]] [[767 0] [ 17 0]] [[426 110] [176 72]] [[490 58] [ 14 222]] [[679 6] [ 29 70]]]</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TEST: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0.9406568673876838</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0.7552503211194192</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0.8086616208814885</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0.9798323373793962</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0.9598557440023194</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Test: </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0.9427568673876839</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0.7571503211194193</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0.8105616208814886</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0.9817323373793962</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0.9617557440023195</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test: {0: 0.9635133636464457, 1: 0.8582847077876004, 2: 0.7006940315238476, 3: 0.99842999126256, 4: 0.9566942536831602}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0.9634133636464458</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0.8583847077876005</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0.7007940315238477</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0.9985299912625601</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0.9567942536831603</a:t>
            </a:r>
            <a:r>
              <a:rPr lang="es-ES" b="0" i="0" dirty="0">
                <a:solidFill>
                  <a:srgbClr val="FFFFFF"/>
                </a:solidFill>
                <a:effectLst/>
                <a:latin typeface="Söhne Mono"/>
              </a:rPr>
              <a:t>}</a:t>
            </a:r>
          </a:p>
          <a:p>
            <a:endParaRPr lang="es-ES" b="0" i="0" dirty="0">
              <a:solidFill>
                <a:srgbClr val="FFFFFF"/>
              </a:solidFill>
              <a:effectLst/>
              <a:latin typeface="Söhne Mono"/>
            </a:endParaRPr>
          </a:p>
          <a:p>
            <a:endParaRPr lang="es-ES" b="0" i="0" dirty="0">
              <a:solidFill>
                <a:srgbClr val="FFFFFF"/>
              </a:solidFill>
              <a:effectLst/>
              <a:latin typeface="Söhne Mono"/>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[[[811 6] [ 85 37]] [[771 1] [162 5]] [[501 76] [154 208]] [[675 39] [ 21 204]] [[864 12] [ 26 37]]]</a:t>
            </a:r>
          </a:p>
          <a:p>
            <a:r>
              <a:rPr lang="es-ES" b="0" i="0" dirty="0">
                <a:solidFill>
                  <a:srgbClr val="212121"/>
                </a:solidFill>
                <a:effectLst/>
                <a:latin typeface="Courier New" panose="02070309020205020404" pitchFamily="49" charset="0"/>
              </a:rPr>
              <a:t>	 Experto 2: [[[811 6] [ 85 37]] [[771 1] [162 5]] [[501 76] [154 208]] [[675 39] [ 21 204]] [[864 12] [ 26 37]]]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Sujeto 2:</a:t>
            </a:r>
          </a:p>
          <a:p>
            <a:r>
              <a:rPr lang="es-ES" b="0" i="0" dirty="0">
                <a:solidFill>
                  <a:srgbClr val="212121"/>
                </a:solidFill>
                <a:effectLst/>
                <a:latin typeface="Courier New" panose="02070309020205020404" pitchFamily="49" charset="0"/>
              </a:rPr>
              <a:t>	 Experto 1: [[[618 21] [ 39 88]] [[547 0] [219 0]] [[522 71] [118 55]] [[627 27] [ 0 112]] [[631 0] [100 35]]] </a:t>
            </a:r>
          </a:p>
          <a:p>
            <a:r>
              <a:rPr lang="es-ES" b="0" i="0" dirty="0">
                <a:solidFill>
                  <a:srgbClr val="212121"/>
                </a:solidFill>
                <a:effectLst/>
                <a:latin typeface="Courier New" panose="02070309020205020404" pitchFamily="49" charset="0"/>
              </a:rPr>
              <a:t>	Experto 2: [[[618 21] [ 39 88]] [[547 0] [219 0]] [[522 71] [118 55]] [[627 27] [ 0 112]] [[631 0] [100 35]]]</a:t>
            </a:r>
          </a:p>
          <a:p>
            <a:endParaRPr lang="es-ES" b="0" i="0" dirty="0">
              <a:solidFill>
                <a:srgbClr val="212121"/>
              </a:solidFill>
              <a:effectLst/>
              <a:latin typeface="Courier New" panose="02070309020205020404" pitchFamily="49" charset="0"/>
            </a:endParaRP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34</a:t>
            </a:fld>
            <a:endParaRPr lang="es-CO" dirty="0"/>
          </a:p>
        </p:txBody>
      </p:sp>
    </p:spTree>
    <p:extLst>
      <p:ext uri="{BB962C8B-B14F-4D97-AF65-F5344CB8AC3E}">
        <p14:creationId xmlns:p14="http://schemas.microsoft.com/office/powerpoint/2010/main" val="3842731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25000" lnSpcReduction="20000"/>
          </a:bodyPr>
          <a:lstStyle/>
          <a:p>
            <a:pPr algn="l"/>
            <a:r>
              <a:rPr lang="es-ES" b="0" i="0" dirty="0">
                <a:solidFill>
                  <a:srgbClr val="212121"/>
                </a:solidFill>
                <a:effectLst/>
                <a:latin typeface="Roboto" panose="02000000000000000000" pitchFamily="2" charset="0"/>
              </a:rPr>
              <a:t>TRAIN:</a:t>
            </a:r>
          </a:p>
          <a:p>
            <a:pPr algn="l"/>
            <a:endParaRPr lang="es-ES" b="0" i="0" dirty="0">
              <a:solidFill>
                <a:srgbClr val="212121"/>
              </a:solidFill>
              <a:effectLst/>
              <a:latin typeface="Roboto" panose="02000000000000000000" pitchFamily="2" charset="0"/>
            </a:endParaRPr>
          </a:p>
          <a:p>
            <a:pPr algn="l"/>
            <a:r>
              <a:rPr lang="en-US" b="0" i="0" dirty="0">
                <a:solidFill>
                  <a:srgbClr val="212121"/>
                </a:solidFill>
                <a:effectLst/>
                <a:latin typeface="Courier New" panose="02070309020205020404" pitchFamily="49" charset="0"/>
              </a:rPr>
              <a:t> Subject 0 : 0.9801798646395112 0.7377666204774228 0.8576917221454169 0.9545202551598191 0.9809888118722497 </a:t>
            </a:r>
          </a:p>
          <a:p>
            <a:pPr algn="l"/>
            <a:r>
              <a:rPr lang="en-US" b="0" i="0" dirty="0">
                <a:solidFill>
                  <a:srgbClr val="212121"/>
                </a:solidFill>
                <a:effectLst/>
                <a:latin typeface="Courier New" panose="02070309020205020404" pitchFamily="49" charset="0"/>
              </a:rPr>
              <a:t>Subject 1 : 0.9797042016806723 0.5480772304446505 0.4928658731002232 0.9981101123785525 0.9961211160068341 </a:t>
            </a:r>
          </a:p>
          <a:p>
            <a:pPr algn="l"/>
            <a:r>
              <a:rPr lang="en-US" b="0" i="0" dirty="0">
                <a:solidFill>
                  <a:srgbClr val="212121"/>
                </a:solidFill>
                <a:effectLst/>
                <a:latin typeface="Courier New" panose="02070309020205020404" pitchFamily="49" charset="0"/>
              </a:rPr>
              <a:t>Subject 2 : 0.9316526229057529 0.8364709686717251 0.7500189685661248 0.96927483266873 0.9805951674432404 </a:t>
            </a:r>
          </a:p>
          <a:p>
            <a:pPr algn="l"/>
            <a:r>
              <a:rPr lang="en-US" b="0" i="0" dirty="0">
                <a:solidFill>
                  <a:srgbClr val="212121"/>
                </a:solidFill>
                <a:effectLst/>
                <a:latin typeface="Courier New" panose="02070309020205020404" pitchFamily="49" charset="0"/>
              </a:rPr>
              <a:t>Subject 3 : 0.9836970118133939 0.7112993889337631 0.7180830766948129 0.9911121949255525 0.959148316486689 </a:t>
            </a:r>
          </a:p>
          <a:p>
            <a:pPr algn="l"/>
            <a:r>
              <a:rPr lang="en-US" b="0" i="0" dirty="0">
                <a:solidFill>
                  <a:srgbClr val="212121"/>
                </a:solidFill>
                <a:effectLst/>
                <a:latin typeface="Courier New" panose="02070309020205020404" pitchFamily="49" charset="0"/>
              </a:rPr>
              <a:t>Subject 4 : 0.9852731695293377 0.6986450290594595 0.7164963303012778 0.992056015922325 0.9936449674543287 </a:t>
            </a:r>
          </a:p>
          <a:p>
            <a:pPr algn="l"/>
            <a:r>
              <a:rPr lang="en-US" b="0" i="0" dirty="0">
                <a:solidFill>
                  <a:srgbClr val="212121"/>
                </a:solidFill>
                <a:effectLst/>
                <a:latin typeface="Courier New" panose="02070309020205020404" pitchFamily="49" charset="0"/>
              </a:rPr>
              <a:t>Subject 5 : 0.9953869047619048 0.9686376284246575 0.9705537747319553 0.9938332160640831 0.9987425006673879</a:t>
            </a:r>
          </a:p>
          <a:p>
            <a:pPr algn="l"/>
            <a:r>
              <a:rPr lang="en-US" b="0" i="0" dirty="0">
                <a:solidFill>
                  <a:srgbClr val="212121"/>
                </a:solidFill>
                <a:effectLst/>
                <a:latin typeface="Courier New" panose="02070309020205020404" pitchFamily="49" charset="0"/>
              </a:rPr>
              <a:t>	</a:t>
            </a:r>
          </a:p>
          <a:p>
            <a:pPr algn="l"/>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1 </a:t>
            </a:r>
          </a:p>
          <a:p>
            <a:pPr algn="l"/>
            <a:r>
              <a:rPr lang="en-US" b="0" i="0" dirty="0">
                <a:solidFill>
                  <a:srgbClr val="212121"/>
                </a:solidFill>
                <a:effectLst/>
                <a:latin typeface="Courier New" panose="02070309020205020404" pitchFamily="49" charset="0"/>
              </a:rPr>
              <a:t>	Subject 0 ; [[[809 2] [ 31 69]] [[770 0] [141 0]] [[535 53] [138 185]] [[667 47] [ 17 180]] [[760 1] [ 86 64]]]</a:t>
            </a:r>
          </a:p>
          <a:p>
            <a:pPr algn="l"/>
            <a:r>
              <a:rPr lang="en-US" b="0" i="0" dirty="0">
                <a:solidFill>
                  <a:srgbClr val="212121"/>
                </a:solidFill>
                <a:effectLst/>
                <a:latin typeface="Courier New" panose="02070309020205020404" pitchFamily="49" charset="0"/>
              </a:rPr>
              <a:t>	 Subject 1 ; [[[594 1] [158 217]] [[861 0] [109 0]] [[532 244] [157 37]] [[756 71] [ 0 143]] [[820 1] [ 66 83]]] </a:t>
            </a:r>
          </a:p>
          <a:p>
            <a:pPr algn="l"/>
            <a:r>
              <a:rPr lang="en-US" b="0" i="0" dirty="0">
                <a:solidFill>
                  <a:srgbClr val="212121"/>
                </a:solidFill>
                <a:effectLst/>
                <a:latin typeface="Courier New" panose="02070309020205020404" pitchFamily="49" charset="0"/>
              </a:rPr>
              <a:t>	Subject 2 ; [[[766 0] [ 44 13]] [[689 1] [132 1]] [[454 79] [143 147]] [[501 75] [ 2 245]] [[690 37] [ 16 80]]] </a:t>
            </a:r>
          </a:p>
          <a:p>
            <a:pPr algn="l"/>
            <a:r>
              <a:rPr lang="en-US" b="0" i="0" dirty="0">
                <a:solidFill>
                  <a:srgbClr val="212121"/>
                </a:solidFill>
                <a:effectLst/>
                <a:latin typeface="Courier New" panose="02070309020205020404" pitchFamily="49" charset="0"/>
              </a:rPr>
              <a:t>	Subject 3 ; [[[617 3] [ 83 61]] [[574 53] [122 15]] [[513 17] [184 50]] [[503 102] [ 2 157]] [[650 24] [ 49 41]]] </a:t>
            </a:r>
          </a:p>
          <a:p>
            <a:pPr algn="l"/>
            <a:r>
              <a:rPr lang="en-US" b="0" i="0" dirty="0">
                <a:solidFill>
                  <a:srgbClr val="212121"/>
                </a:solidFill>
                <a:effectLst/>
                <a:latin typeface="Courier New" panose="02070309020205020404" pitchFamily="49" charset="0"/>
              </a:rPr>
              <a:t>	Subject 4 ; [[[613 0] [239 62]] [[829 15] [ 66 4]] [[583 64] [150 117]] [[636 83] [ 0 195]] [[821 12] [ 12 69]]] </a:t>
            </a:r>
          </a:p>
          <a:p>
            <a:pPr algn="l"/>
            <a:r>
              <a:rPr lang="en-US" b="0" i="0" dirty="0">
                <a:solidFill>
                  <a:srgbClr val="212121"/>
                </a:solidFill>
                <a:effectLst/>
                <a:latin typeface="Courier New" panose="02070309020205020404" pitchFamily="49" charset="0"/>
              </a:rPr>
              <a:t>	Subject 5 ; [[[708 6] [ 13 67]] [[701 29] [ 21 43]] [[495 50] [ 37 212]] [[491 5] [ 34 264]] [[673 18] [ 3 100]]]</a:t>
            </a:r>
          </a:p>
          <a:p>
            <a:pPr algn="l"/>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Datos</a:t>
            </a:r>
            <a:r>
              <a:rPr lang="en-US" b="0" i="0" dirty="0">
                <a:solidFill>
                  <a:srgbClr val="212121"/>
                </a:solidFill>
                <a:effectLst/>
                <a:latin typeface="Courier New" panose="02070309020205020404" pitchFamily="49" charset="0"/>
              </a:rPr>
              <a:t> para </a:t>
            </a:r>
            <a:r>
              <a:rPr lang="en-US" b="0" i="0" dirty="0" err="1">
                <a:solidFill>
                  <a:srgbClr val="212121"/>
                </a:solidFill>
                <a:effectLst/>
                <a:latin typeface="Courier New" panose="02070309020205020404" pitchFamily="49" charset="0"/>
              </a:rPr>
              <a:t>el</a:t>
            </a:r>
            <a:r>
              <a:rPr lang="en-US" b="0" i="0" dirty="0">
                <a:solidFill>
                  <a:srgbClr val="212121"/>
                </a:solidFill>
                <a:effectLst/>
                <a:latin typeface="Courier New" panose="02070309020205020404" pitchFamily="49" charset="0"/>
              </a:rPr>
              <a:t> </a:t>
            </a:r>
            <a:r>
              <a:rPr lang="en-US" b="0" i="0" dirty="0" err="1">
                <a:solidFill>
                  <a:srgbClr val="212121"/>
                </a:solidFill>
                <a:effectLst/>
                <a:latin typeface="Courier New" panose="02070309020205020404" pitchFamily="49" charset="0"/>
              </a:rPr>
              <a:t>experto</a:t>
            </a:r>
            <a:r>
              <a:rPr lang="en-US" b="0" i="0" dirty="0">
                <a:solidFill>
                  <a:srgbClr val="212121"/>
                </a:solidFill>
                <a:effectLst/>
                <a:latin typeface="Courier New" panose="02070309020205020404" pitchFamily="49" charset="0"/>
              </a:rPr>
              <a:t> 2 </a:t>
            </a:r>
          </a:p>
          <a:p>
            <a:pPr algn="l"/>
            <a:r>
              <a:rPr lang="en-US" b="0" i="0" dirty="0">
                <a:solidFill>
                  <a:srgbClr val="212121"/>
                </a:solidFill>
                <a:effectLst/>
                <a:latin typeface="Courier New" panose="02070309020205020404" pitchFamily="49" charset="0"/>
              </a:rPr>
              <a:t>	Subject 0 ; [[[830 8] [ 10 63]] [[805 0] [106 0]] [[537 52] [136 186]] [[630 38] [ 54 189]] [[744 0] [102 65]]] </a:t>
            </a:r>
          </a:p>
          <a:p>
            <a:pPr algn="l"/>
            <a:r>
              <a:rPr lang="en-US" b="0" i="0" dirty="0">
                <a:solidFill>
                  <a:srgbClr val="212121"/>
                </a:solidFill>
                <a:effectLst/>
                <a:latin typeface="Courier New" panose="02070309020205020404" pitchFamily="49" charset="0"/>
              </a:rPr>
              <a:t>	Subject 1 ; [[[594 1] [158 217]] [[861 0] [109 0]] [[532 244] [157 37]] [[756 71] [ 0 143]] [[820 1] [ 66 83]]] </a:t>
            </a:r>
          </a:p>
          <a:p>
            <a:pPr algn="l"/>
            <a:r>
              <a:rPr lang="en-US" b="0" i="0" dirty="0">
                <a:solidFill>
                  <a:srgbClr val="212121"/>
                </a:solidFill>
                <a:effectLst/>
                <a:latin typeface="Courier New" panose="02070309020205020404" pitchFamily="49" charset="0"/>
              </a:rPr>
              <a:t>	Subject 2 ; [[[771 0] [ 39 13]] [[756 1] [ 65 1]] [[431 60] [166 166]] [[502 85] [ 1 235]] [[678 8] [ 28 109]]]</a:t>
            </a:r>
          </a:p>
          <a:p>
            <a:pPr algn="l"/>
            <a:r>
              <a:rPr lang="en-US" b="0" i="0" dirty="0">
                <a:solidFill>
                  <a:srgbClr val="212121"/>
                </a:solidFill>
                <a:effectLst/>
                <a:latin typeface="Courier New" panose="02070309020205020404" pitchFamily="49" charset="0"/>
              </a:rPr>
              <a:t>	 Subject 3 ; [[[630 7] [ 70 57]] [[579 51] [117 17]] [[519 27] [178 40]] [[504 102] [ 1 157]] [[630 7] [ 69 58]]] </a:t>
            </a:r>
          </a:p>
          <a:p>
            <a:pPr algn="l"/>
            <a:r>
              <a:rPr lang="en-US" b="0" i="0" dirty="0">
                <a:solidFill>
                  <a:srgbClr val="212121"/>
                </a:solidFill>
                <a:effectLst/>
                <a:latin typeface="Courier New" panose="02070309020205020404" pitchFamily="49" charset="0"/>
              </a:rPr>
              <a:t>	Subject 4 ; [[[631 0] [221 62]] [[799 12] [ 96 7]] [[544 84] [189 97]] [[636 133] [ 0 145]] [[815 2] [ 18 79]]]</a:t>
            </a:r>
          </a:p>
          <a:p>
            <a:pPr algn="l"/>
            <a:r>
              <a:rPr lang="en-US" b="0" i="0" dirty="0">
                <a:solidFill>
                  <a:srgbClr val="212121"/>
                </a:solidFill>
                <a:effectLst/>
                <a:latin typeface="Courier New" panose="02070309020205020404" pitchFamily="49" charset="0"/>
              </a:rPr>
              <a:t>	 Subject 5 ; [[[721 0] [ 0 73]] [[722 0] [ 0 72]] [[532 0] [ 0 262]] [[525 0] [ 0 269]] [[676 0] [ 0 118]]]</a:t>
            </a:r>
          </a:p>
          <a:p>
            <a:pPr algn="l"/>
            <a:endParaRPr lang="es-ES" b="1" i="0" dirty="0">
              <a:solidFill>
                <a:srgbClr val="212121"/>
              </a:solidFill>
              <a:effectLst/>
              <a:latin typeface="Roboto" panose="02000000000000000000" pitchFamily="2" charset="0"/>
            </a:endParaRPr>
          </a:p>
          <a:p>
            <a:r>
              <a:rPr lang="es-ES" b="0" i="0" dirty="0">
                <a:solidFill>
                  <a:srgbClr val="212121"/>
                </a:solidFill>
                <a:effectLst/>
                <a:latin typeface="Courier New" panose="02070309020205020404" pitchFamily="49" charset="0"/>
              </a:rPr>
              <a:t>VALIDACIÓN:</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Exactitud para el primer sujeto y primer Experto de validación: {0: 0.9498477042221574, 1: 0.7494639376218324, 2: 0.8462877511658, 3: 0.9605273066843389, 4: 0.9878132406193231}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validación: {0: 0.9419293091168092, 1: 0.8055642769928484, 2: 0.8349637794819573, 3: 0.9434712462354797, 4: 0.9891524736415247}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0.9497477042221576</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0.7494639376218326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0.8463877511658002</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0.9606273066843391</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0.9877132406193233</a:t>
            </a:r>
            <a:r>
              <a:rPr lang="es-ES" b="0" i="0" dirty="0">
                <a:solidFill>
                  <a:srgbClr val="FFFFFF"/>
                </a:solidFill>
                <a:effectLst/>
                <a:latin typeface="Söhne Mono"/>
              </a:rPr>
              <a: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validación: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0.9418293091168094</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0.8055642769928486</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0.8350637794819575</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0.9435712462354799</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0.9892524736415249</a:t>
            </a:r>
            <a:r>
              <a:rPr lang="es-ES" b="0" i="0" dirty="0">
                <a:solidFill>
                  <a:srgbClr val="FFFFFF"/>
                </a:solidFill>
                <a:effectLst/>
                <a:latin typeface="Söhne Mono"/>
              </a:rPr>
              <a:t>}</a:t>
            </a:r>
          </a:p>
          <a:p>
            <a:endParaRPr lang="es-ES" b="0" i="0" dirty="0">
              <a:solidFill>
                <a:srgbClr val="FFFFFF"/>
              </a:solidFill>
              <a:effectLst/>
              <a:latin typeface="Söhne Mono"/>
            </a:endParaRPr>
          </a:p>
          <a:p>
            <a:r>
              <a:rPr lang="es-ES" b="0" i="0" dirty="0">
                <a:solidFill>
                  <a:srgbClr val="212121"/>
                </a:solidFill>
                <a:effectLst/>
                <a:latin typeface="Courier New" panose="02070309020205020404" pitchFamily="49" charset="0"/>
              </a:rPr>
              <a:t>Matriz de Confusión para el Conjunto de Validación</a:t>
            </a:r>
          </a:p>
          <a:p>
            <a:r>
              <a:rPr lang="es-ES" b="0" i="0" dirty="0">
                <a:solidFill>
                  <a:srgbClr val="212121"/>
                </a:solidFill>
                <a:effectLst/>
                <a:latin typeface="Courier New" panose="02070309020205020404" pitchFamily="49" charset="0"/>
              </a:rPr>
              <a:t> - Sujeto 1: </a:t>
            </a:r>
          </a:p>
          <a:p>
            <a:r>
              <a:rPr lang="es-ES" b="0" i="0" dirty="0">
                <a:solidFill>
                  <a:srgbClr val="212121"/>
                </a:solidFill>
                <a:effectLst/>
                <a:latin typeface="Courier New" panose="02070309020205020404" pitchFamily="49" charset="0"/>
              </a:rPr>
              <a:t>	Experto 1: [[[761 1] [ 80 82]] [[810 0] [114 0]] [[503 52] [163 206]] [[670 76] [ 16 162]] [[814 9] [ 30 71]]] </a:t>
            </a:r>
          </a:p>
          <a:p>
            <a:r>
              <a:rPr lang="es-ES" b="0" i="0" dirty="0">
                <a:solidFill>
                  <a:srgbClr val="212121"/>
                </a:solidFill>
                <a:effectLst/>
                <a:latin typeface="Courier New" panose="02070309020205020404" pitchFamily="49" charset="0"/>
              </a:rPr>
              <a:t>	Experto 2: [[[771 9] [ 70 74]] [[819 0] [105 0]] [[489 52] [177 206]] [[660 74] [ 26 164]] [[815 7] [ 29 73]]]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Validación </a:t>
            </a:r>
          </a:p>
          <a:p>
            <a:r>
              <a:rPr lang="es-ES" b="0" i="0" dirty="0">
                <a:solidFill>
                  <a:srgbClr val="212121"/>
                </a:solidFill>
                <a:effectLst/>
                <a:latin typeface="Courier New" panose="02070309020205020404" pitchFamily="49" charset="0"/>
              </a:rPr>
              <a:t>- Sujeto 2: </a:t>
            </a:r>
          </a:p>
          <a:p>
            <a:r>
              <a:rPr lang="es-ES" b="0" i="0" dirty="0">
                <a:solidFill>
                  <a:srgbClr val="212121"/>
                </a:solidFill>
                <a:effectLst/>
                <a:latin typeface="Courier New" panose="02070309020205020404" pitchFamily="49" charset="0"/>
              </a:rPr>
              <a:t>	Experto 1: [[[578 0] [176 30]] [[721 0] [ 63 0]] [[489 140] [113 42]] [[486 36] [ 18 244]] [[676 10] [ 32 66]]] </a:t>
            </a:r>
          </a:p>
          <a:p>
            <a:r>
              <a:rPr lang="es-ES" b="0" i="0" dirty="0">
                <a:solidFill>
                  <a:srgbClr val="212121"/>
                </a:solidFill>
                <a:effectLst/>
                <a:latin typeface="Courier New" panose="02070309020205020404" pitchFamily="49" charset="0"/>
              </a:rPr>
              <a:t>	Experto 2: [[[600 0] [154 30]] [[767 0] [ 17 0]] [[426 110] [176 72]] [[490 58] [ 14 222]] [[679 6] [ 29 70]]]</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TEST:</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primer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0.9406568673876838</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0.7552503211194192</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0.8086616208814885</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0.9798323373793962</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0.9598557440023194</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primer sujeto y segundo Experto de Test: </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0.9427568673876839</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0.7571503211194193</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0.8105616208814886</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0.9817323373793962</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0.9617557440023195</a:t>
            </a:r>
            <a:r>
              <a:rPr lang="es-ES" b="0" i="0" dirty="0">
                <a:solidFill>
                  <a:srgbClr val="FFFFFF"/>
                </a:solidFill>
                <a:effectLst/>
                <a:latin typeface="Söhne Mono"/>
              </a:rPr>
              <a:t>}</a:t>
            </a:r>
            <a:endParaRPr lang="es-ES" b="0" i="0" dirty="0">
              <a:solidFill>
                <a:srgbClr val="212121"/>
              </a:solidFill>
              <a:effectLst/>
              <a:latin typeface="Courier New" panose="02070309020205020404" pitchFamily="49" charset="0"/>
            </a:endParaRP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primer Experto de test: {0: 0.9635133636464457, 1: 0.8582847077876004, 2: 0.7006940315238476, 3: 0.99842999126256, 4: 0.9566942536831602}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Exactitud para el segundo sujeto y segundo Experto de test: </a:t>
            </a:r>
            <a:r>
              <a:rPr lang="es-ES" b="0" i="0" dirty="0">
                <a:solidFill>
                  <a:srgbClr val="FFFFFF"/>
                </a:solidFill>
                <a:effectLst/>
                <a:latin typeface="Söhne Mono"/>
              </a:rPr>
              <a:t>{</a:t>
            </a:r>
            <a:r>
              <a:rPr lang="es-ES" b="0" i="0" dirty="0">
                <a:solidFill>
                  <a:srgbClr val="DF3079"/>
                </a:solidFill>
                <a:effectLst/>
                <a:latin typeface="Söhne Mono"/>
              </a:rPr>
              <a:t>0</a:t>
            </a:r>
            <a:r>
              <a:rPr lang="es-ES" b="0" i="0" dirty="0">
                <a:solidFill>
                  <a:srgbClr val="FFFFFF"/>
                </a:solidFill>
                <a:effectLst/>
                <a:latin typeface="Söhne Mono"/>
              </a:rPr>
              <a:t>: </a:t>
            </a:r>
            <a:r>
              <a:rPr lang="es-ES" b="0" i="0" dirty="0">
                <a:solidFill>
                  <a:srgbClr val="DF3079"/>
                </a:solidFill>
                <a:effectLst/>
                <a:latin typeface="Söhne Mono"/>
              </a:rPr>
              <a:t>0.9634133636464458</a:t>
            </a:r>
            <a:r>
              <a:rPr lang="es-ES" b="0" i="0" dirty="0">
                <a:solidFill>
                  <a:srgbClr val="FFFFFF"/>
                </a:solidFill>
                <a:effectLst/>
                <a:latin typeface="Söhne Mono"/>
              </a:rPr>
              <a:t>, </a:t>
            </a:r>
            <a:r>
              <a:rPr lang="es-ES" b="0" i="0" dirty="0">
                <a:solidFill>
                  <a:srgbClr val="DF3079"/>
                </a:solidFill>
                <a:effectLst/>
                <a:latin typeface="Söhne Mono"/>
              </a:rPr>
              <a:t>1</a:t>
            </a:r>
            <a:r>
              <a:rPr lang="es-ES" b="0" i="0" dirty="0">
                <a:solidFill>
                  <a:srgbClr val="FFFFFF"/>
                </a:solidFill>
                <a:effectLst/>
                <a:latin typeface="Söhne Mono"/>
              </a:rPr>
              <a:t>: </a:t>
            </a:r>
            <a:r>
              <a:rPr lang="es-ES" b="0" i="0" dirty="0">
                <a:solidFill>
                  <a:srgbClr val="DF3079"/>
                </a:solidFill>
                <a:effectLst/>
                <a:latin typeface="Söhne Mono"/>
              </a:rPr>
              <a:t>0.8583847077876005</a:t>
            </a:r>
            <a:r>
              <a:rPr lang="es-ES" b="0" i="0" dirty="0">
                <a:solidFill>
                  <a:srgbClr val="FFFFFF"/>
                </a:solidFill>
                <a:effectLst/>
                <a:latin typeface="Söhne Mono"/>
              </a:rPr>
              <a:t>, </a:t>
            </a:r>
            <a:r>
              <a:rPr lang="es-ES" b="0" i="0" dirty="0">
                <a:solidFill>
                  <a:srgbClr val="DF3079"/>
                </a:solidFill>
                <a:effectLst/>
                <a:latin typeface="Söhne Mono"/>
              </a:rPr>
              <a:t>2</a:t>
            </a:r>
            <a:r>
              <a:rPr lang="es-ES" b="0" i="0" dirty="0">
                <a:solidFill>
                  <a:srgbClr val="FFFFFF"/>
                </a:solidFill>
                <a:effectLst/>
                <a:latin typeface="Söhne Mono"/>
              </a:rPr>
              <a:t>: </a:t>
            </a:r>
            <a:r>
              <a:rPr lang="es-ES" b="0" i="0" dirty="0">
                <a:solidFill>
                  <a:srgbClr val="DF3079"/>
                </a:solidFill>
                <a:effectLst/>
                <a:latin typeface="Söhne Mono"/>
              </a:rPr>
              <a:t>0.7007940315238477</a:t>
            </a:r>
            <a:r>
              <a:rPr lang="es-ES" b="0" i="0" dirty="0">
                <a:solidFill>
                  <a:srgbClr val="FFFFFF"/>
                </a:solidFill>
                <a:effectLst/>
                <a:latin typeface="Söhne Mono"/>
              </a:rPr>
              <a:t>, </a:t>
            </a:r>
            <a:r>
              <a:rPr lang="es-ES" b="0" i="0" dirty="0">
                <a:solidFill>
                  <a:srgbClr val="DF3079"/>
                </a:solidFill>
                <a:effectLst/>
                <a:latin typeface="Söhne Mono"/>
              </a:rPr>
              <a:t>3</a:t>
            </a:r>
            <a:r>
              <a:rPr lang="es-ES" b="0" i="0" dirty="0">
                <a:solidFill>
                  <a:srgbClr val="FFFFFF"/>
                </a:solidFill>
                <a:effectLst/>
                <a:latin typeface="Söhne Mono"/>
              </a:rPr>
              <a:t>: </a:t>
            </a:r>
            <a:r>
              <a:rPr lang="es-ES" b="0" i="0" dirty="0">
                <a:solidFill>
                  <a:srgbClr val="DF3079"/>
                </a:solidFill>
                <a:effectLst/>
                <a:latin typeface="Söhne Mono"/>
              </a:rPr>
              <a:t>0.9985299912625601</a:t>
            </a:r>
            <a:r>
              <a:rPr lang="es-ES" b="0" i="0" dirty="0">
                <a:solidFill>
                  <a:srgbClr val="FFFFFF"/>
                </a:solidFill>
                <a:effectLst/>
                <a:latin typeface="Söhne Mono"/>
              </a:rPr>
              <a:t>, </a:t>
            </a:r>
            <a:r>
              <a:rPr lang="es-ES" b="0" i="0" dirty="0">
                <a:solidFill>
                  <a:srgbClr val="DF3079"/>
                </a:solidFill>
                <a:effectLst/>
                <a:latin typeface="Söhne Mono"/>
              </a:rPr>
              <a:t>4</a:t>
            </a:r>
            <a:r>
              <a:rPr lang="es-ES" b="0" i="0" dirty="0">
                <a:solidFill>
                  <a:srgbClr val="FFFFFF"/>
                </a:solidFill>
                <a:effectLst/>
                <a:latin typeface="Söhne Mono"/>
              </a:rPr>
              <a:t>: </a:t>
            </a:r>
            <a:r>
              <a:rPr lang="es-ES" b="0" i="0" dirty="0">
                <a:solidFill>
                  <a:srgbClr val="DF3079"/>
                </a:solidFill>
                <a:effectLst/>
                <a:latin typeface="Söhne Mono"/>
              </a:rPr>
              <a:t>0.9567942536831603</a:t>
            </a:r>
            <a:r>
              <a:rPr lang="es-ES" b="0" i="0" dirty="0">
                <a:solidFill>
                  <a:srgbClr val="FFFFFF"/>
                </a:solidFill>
                <a:effectLst/>
                <a:latin typeface="Söhne Mono"/>
              </a:rPr>
              <a:t>}</a:t>
            </a:r>
          </a:p>
          <a:p>
            <a:endParaRPr lang="es-ES" b="0" i="0" dirty="0">
              <a:solidFill>
                <a:srgbClr val="FFFFFF"/>
              </a:solidFill>
              <a:effectLst/>
              <a:latin typeface="Söhne Mono"/>
            </a:endParaRPr>
          </a:p>
          <a:p>
            <a:endParaRPr lang="es-ES" b="0" i="0" dirty="0">
              <a:solidFill>
                <a:srgbClr val="FFFFFF"/>
              </a:solidFill>
              <a:effectLst/>
              <a:latin typeface="Söhne Mono"/>
            </a:endParaRPr>
          </a:p>
          <a:p>
            <a:r>
              <a:rPr lang="es-ES" b="0" i="0" dirty="0">
                <a:solidFill>
                  <a:srgbClr val="212121"/>
                </a:solidFill>
                <a:effectLst/>
                <a:latin typeface="Courier New" panose="02070309020205020404" pitchFamily="49" charset="0"/>
              </a:rPr>
              <a:t>Matriz de Confusión para el Conjunto de Prueba </a:t>
            </a:r>
          </a:p>
          <a:p>
            <a:r>
              <a:rPr lang="es-ES" b="0" i="0" dirty="0">
                <a:solidFill>
                  <a:srgbClr val="212121"/>
                </a:solidFill>
                <a:effectLst/>
                <a:latin typeface="Courier New" panose="02070309020205020404" pitchFamily="49" charset="0"/>
              </a:rPr>
              <a:t>- Sujeto 1: </a:t>
            </a:r>
          </a:p>
          <a:p>
            <a:r>
              <a:rPr lang="es-ES" b="0" i="0" dirty="0">
                <a:solidFill>
                  <a:srgbClr val="212121"/>
                </a:solidFill>
                <a:effectLst/>
                <a:latin typeface="Courier New" panose="02070309020205020404" pitchFamily="49" charset="0"/>
              </a:rPr>
              <a:t>	Experto 1: [[[811 6] [ 85 37]] [[771 1] [162 5]] [[501 76] [154 208]] [[675 39] [ 21 204]] [[864 12] [ 26 37]]]</a:t>
            </a:r>
          </a:p>
          <a:p>
            <a:r>
              <a:rPr lang="es-ES" b="0" i="0" dirty="0">
                <a:solidFill>
                  <a:srgbClr val="212121"/>
                </a:solidFill>
                <a:effectLst/>
                <a:latin typeface="Courier New" panose="02070309020205020404" pitchFamily="49" charset="0"/>
              </a:rPr>
              <a:t>	 Experto 2: [[[811 6] [ 85 37]] [[771 1] [162 5]] [[501 76] [154 208]] [[675 39] [ 21 204]] [[864 12] [ 26 37]]]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Matriz de Confusión para el Conjunto de Prueba </a:t>
            </a:r>
          </a:p>
          <a:p>
            <a:endParaRPr lang="es-ES" b="0" i="0" dirty="0">
              <a:solidFill>
                <a:srgbClr val="212121"/>
              </a:solidFill>
              <a:effectLst/>
              <a:latin typeface="Courier New" panose="02070309020205020404" pitchFamily="49" charset="0"/>
            </a:endParaRPr>
          </a:p>
          <a:p>
            <a:r>
              <a:rPr lang="es-ES" b="0" i="0" dirty="0">
                <a:solidFill>
                  <a:srgbClr val="212121"/>
                </a:solidFill>
                <a:effectLst/>
                <a:latin typeface="Courier New" panose="02070309020205020404" pitchFamily="49" charset="0"/>
              </a:rPr>
              <a:t>- Sujeto 2:</a:t>
            </a:r>
          </a:p>
          <a:p>
            <a:r>
              <a:rPr lang="es-ES" b="0" i="0" dirty="0">
                <a:solidFill>
                  <a:srgbClr val="212121"/>
                </a:solidFill>
                <a:effectLst/>
                <a:latin typeface="Courier New" panose="02070309020205020404" pitchFamily="49" charset="0"/>
              </a:rPr>
              <a:t>	 Experto 1: [[[618 21] [ 39 88]] [[547 0] [219 0]] [[522 71] [118 55]] [[627 27] [ 0 112]] [[631 0] [100 35]]] </a:t>
            </a:r>
          </a:p>
          <a:p>
            <a:r>
              <a:rPr lang="es-ES" b="0" i="0" dirty="0">
                <a:solidFill>
                  <a:srgbClr val="212121"/>
                </a:solidFill>
                <a:effectLst/>
                <a:latin typeface="Courier New" panose="02070309020205020404" pitchFamily="49" charset="0"/>
              </a:rPr>
              <a:t>	Experto 2: [[[618 21] [ 39 88]] [[547 0] [219 0]] [[522 71] [118 55]] [[627 27] [ 0 112]] [[631 0] [100 35]]]</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35</a:t>
            </a:fld>
            <a:endParaRPr lang="es-CO" dirty="0"/>
          </a:p>
        </p:txBody>
      </p:sp>
    </p:spTree>
    <p:extLst>
      <p:ext uri="{BB962C8B-B14F-4D97-AF65-F5344CB8AC3E}">
        <p14:creationId xmlns:p14="http://schemas.microsoft.com/office/powerpoint/2010/main" val="1588088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l"/>
            <a:r>
              <a:rPr lang="es-ES" b="0" i="0" dirty="0">
                <a:solidFill>
                  <a:srgbClr val="212121"/>
                </a:solidFill>
                <a:effectLst/>
                <a:latin typeface="Roboto" panose="02000000000000000000" pitchFamily="2" charset="0"/>
              </a:rPr>
              <a:t> </a:t>
            </a:r>
            <a:endParaRPr lang="es-ES" b="1" i="0" dirty="0">
              <a:solidFill>
                <a:srgbClr val="212121"/>
              </a:solidFill>
              <a:effectLst/>
              <a:latin typeface="Roboto" panose="02000000000000000000" pitchFamily="2" charset="0"/>
            </a:endParaRP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36</a:t>
            </a:fld>
            <a:endParaRPr lang="es-CO" dirty="0"/>
          </a:p>
        </p:txBody>
      </p:sp>
    </p:spTree>
    <p:extLst>
      <p:ext uri="{BB962C8B-B14F-4D97-AF65-F5344CB8AC3E}">
        <p14:creationId xmlns:p14="http://schemas.microsoft.com/office/powerpoint/2010/main" val="269093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l"/>
            <a:r>
              <a:rPr lang="es-ES" b="0" i="0" dirty="0">
                <a:solidFill>
                  <a:srgbClr val="212121"/>
                </a:solidFill>
                <a:effectLst/>
                <a:latin typeface="Roboto" panose="02000000000000000000" pitchFamily="2" charset="0"/>
              </a:rPr>
              <a:t> </a:t>
            </a:r>
            <a:endParaRPr lang="es-ES" b="1" i="0" dirty="0">
              <a:solidFill>
                <a:srgbClr val="212121"/>
              </a:solidFill>
              <a:effectLst/>
              <a:latin typeface="Roboto" panose="02000000000000000000" pitchFamily="2" charset="0"/>
            </a:endParaRP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37</a:t>
            </a:fld>
            <a:endParaRPr lang="es-CO" dirty="0"/>
          </a:p>
        </p:txBody>
      </p:sp>
    </p:spTree>
    <p:extLst>
      <p:ext uri="{BB962C8B-B14F-4D97-AF65-F5344CB8AC3E}">
        <p14:creationId xmlns:p14="http://schemas.microsoft.com/office/powerpoint/2010/main" val="3069376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pPr algn="l"/>
            <a:r>
              <a:rPr lang="es-ES" b="0" i="0" dirty="0">
                <a:solidFill>
                  <a:srgbClr val="212121"/>
                </a:solidFill>
                <a:effectLst/>
                <a:latin typeface="Roboto" panose="02000000000000000000" pitchFamily="2" charset="0"/>
              </a:rPr>
              <a:t> </a:t>
            </a:r>
            <a:endParaRPr lang="es-ES" b="1" i="0" dirty="0">
              <a:solidFill>
                <a:srgbClr val="212121"/>
              </a:solidFill>
              <a:effectLst/>
              <a:latin typeface="Roboto" panose="02000000000000000000" pitchFamily="2" charset="0"/>
            </a:endParaRPr>
          </a:p>
          <a:p>
            <a:r>
              <a:rPr lang="es-ES" b="0" i="0" dirty="0">
                <a:solidFill>
                  <a:srgbClr val="374151"/>
                </a:solidFill>
                <a:effectLst/>
                <a:latin typeface="Söhne"/>
              </a:rPr>
              <a:t>La especificidad en el contexto de un modelo de clasificación se refiere a la capacidad del modelo para identificar correctamente los casos negativos o verdaderos negativos. En el caso de la clasificación de etapas del sueño, una alta especificidad significa que el modelo es bueno para predecir correctamente las</a:t>
            </a:r>
          </a:p>
          <a:p>
            <a:endParaRPr lang="es-ES" b="0" i="0" dirty="0">
              <a:solidFill>
                <a:srgbClr val="374151"/>
              </a:solidFill>
              <a:effectLst/>
              <a:latin typeface="Söhne"/>
            </a:endParaRPr>
          </a:p>
          <a:p>
            <a:r>
              <a:rPr lang="es-ES" b="0" i="0" dirty="0">
                <a:solidFill>
                  <a:srgbClr val="374151"/>
                </a:solidFill>
                <a:effectLst/>
                <a:latin typeface="Söhne"/>
              </a:rPr>
              <a:t>Cuando el modelo predice que un segmento de sueño pertenece a la clase "No REM", es probable que sea correcto. etapas que no pertenecen a la clase de interés.</a:t>
            </a:r>
          </a:p>
          <a:p>
            <a:endParaRPr lang="es-ES" b="0" i="0" dirty="0">
              <a:solidFill>
                <a:srgbClr val="374151"/>
              </a:solidFill>
              <a:effectLst/>
              <a:latin typeface="Söhne"/>
            </a:endParaRPr>
          </a:p>
          <a:p>
            <a:endParaRPr lang="es-ES" b="0" i="0" dirty="0">
              <a:solidFill>
                <a:srgbClr val="374151"/>
              </a:solidFill>
              <a:effectLst/>
              <a:latin typeface="Söhne"/>
            </a:endParaRPr>
          </a:p>
          <a:p>
            <a:endParaRPr lang="es-ES" b="1" i="1"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38</a:t>
            </a:fld>
            <a:endParaRPr lang="es-CO" dirty="0"/>
          </a:p>
        </p:txBody>
      </p:sp>
    </p:spTree>
    <p:extLst>
      <p:ext uri="{BB962C8B-B14F-4D97-AF65-F5344CB8AC3E}">
        <p14:creationId xmlns:p14="http://schemas.microsoft.com/office/powerpoint/2010/main" val="1996008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85000" lnSpcReduction="20000"/>
          </a:bodyPr>
          <a:lstStyle/>
          <a:p>
            <a:r>
              <a:rPr lang="es-ES" b="1" i="1" dirty="0">
                <a:solidFill>
                  <a:srgbClr val="374151"/>
                </a:solidFill>
                <a:effectLst/>
                <a:latin typeface="Söhne"/>
              </a:rPr>
              <a:t>El modelo cumple con los requisitos clínicos y es robusto en diversas situaciones</a:t>
            </a:r>
          </a:p>
          <a:p>
            <a:endParaRPr lang="es-ES" b="1" i="1" dirty="0">
              <a:solidFill>
                <a:srgbClr val="374151"/>
              </a:solidFill>
              <a:effectLst/>
              <a:latin typeface="Söhne"/>
            </a:endParaRPr>
          </a:p>
          <a:p>
            <a:pPr algn="l"/>
            <a:br>
              <a:rPr lang="es-ES" b="0" i="0" dirty="0">
                <a:solidFill>
                  <a:srgbClr val="374151"/>
                </a:solidFill>
                <a:effectLst/>
                <a:latin typeface="Söhne"/>
              </a:rPr>
            </a:br>
            <a:r>
              <a:rPr lang="es-ES" b="0" i="0" dirty="0">
                <a:solidFill>
                  <a:srgbClr val="374151"/>
                </a:solidFill>
                <a:effectLst/>
                <a:latin typeface="Söhne"/>
              </a:rPr>
              <a:t>Una alta especificidad y una sensibilidad aceptable en general son indicadores positivos de la eficiencia y robustez de un modelo de clasificación. Sin embargo, es importante tener en cuenta varios factores antes de llegar a conclusiones definitivas:</a:t>
            </a:r>
          </a:p>
          <a:p>
            <a:pPr algn="l"/>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Contexto Clínico:</a:t>
            </a:r>
            <a:r>
              <a:rPr lang="es-ES" b="0" i="0" dirty="0">
                <a:solidFill>
                  <a:srgbClr val="374151"/>
                </a:solidFill>
                <a:effectLst/>
                <a:latin typeface="Söhne"/>
              </a:rPr>
              <a:t> La interpretación de la eficiencia y robustez del modelo debe hacerse en el contexto clínico. Es esencial considerar cómo las decisiones del modelo afectan la aplicación práctica, como el diagnóstico de trastornos del sueño.</a:t>
            </a:r>
          </a:p>
          <a:p>
            <a:pPr algn="l">
              <a:buFont typeface="+mj-lt"/>
              <a:buAutoNum type="arabicPeriod"/>
            </a:pPr>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Importancia Relativa de las Etapas del Sueño:</a:t>
            </a:r>
            <a:r>
              <a:rPr lang="es-ES" b="0" i="0" dirty="0">
                <a:solidFill>
                  <a:srgbClr val="374151"/>
                </a:solidFill>
                <a:effectLst/>
                <a:latin typeface="Söhne"/>
              </a:rPr>
              <a:t> La importancia clínica de cada etapa del sueño puede variar. Por ejemplo, la detección precisa de la etapa REM puede ser más crítica en ciertos contextos clínicos. Evaluar la eficiencia del modelo en función de la relevancia clínica de cada clase.</a:t>
            </a:r>
          </a:p>
          <a:p>
            <a:pPr algn="l">
              <a:buFont typeface="+mj-lt"/>
              <a:buAutoNum type="arabicPeriod"/>
            </a:pPr>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Análisis Detallado de Resultados:</a:t>
            </a:r>
            <a:r>
              <a:rPr lang="es-ES" b="0" i="0" dirty="0">
                <a:solidFill>
                  <a:srgbClr val="374151"/>
                </a:solidFill>
                <a:effectLst/>
                <a:latin typeface="Söhne"/>
              </a:rPr>
              <a:t> Analizar las métricas de rendimiento del modelo en detalle, especialmente en los casos donde la sensibilidad es baja. Comprender las razones detrás de los resultados en casos específicos puede ayudar a mejorar el modelo o proporcionar información sobre características únicas de esos casos.</a:t>
            </a:r>
          </a:p>
          <a:p>
            <a:pPr algn="l">
              <a:buFont typeface="+mj-lt"/>
              <a:buAutoNum type="arabicPeriod"/>
            </a:pPr>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Posible Optimización:</a:t>
            </a:r>
            <a:r>
              <a:rPr lang="es-ES" b="0" i="0" dirty="0">
                <a:solidFill>
                  <a:srgbClr val="374151"/>
                </a:solidFill>
                <a:effectLst/>
                <a:latin typeface="Söhne"/>
              </a:rPr>
              <a:t> Si bien un modelo puede ser eficiente y robusto, siempre hay margen para la mejora. Considerar la posibilidad de ajustar </a:t>
            </a:r>
            <a:r>
              <a:rPr lang="es-ES" b="0" i="0" dirty="0" err="1">
                <a:solidFill>
                  <a:srgbClr val="374151"/>
                </a:solidFill>
                <a:effectLst/>
                <a:latin typeface="Söhne"/>
              </a:rPr>
              <a:t>hiperparámetros</a:t>
            </a:r>
            <a:r>
              <a:rPr lang="es-ES" b="0" i="0" dirty="0">
                <a:solidFill>
                  <a:srgbClr val="374151"/>
                </a:solidFill>
                <a:effectLst/>
                <a:latin typeface="Söhne"/>
              </a:rPr>
              <a:t>, explorar características adicionales o incluso probar arquitecturas de modelos más avanzadas.</a:t>
            </a:r>
          </a:p>
          <a:p>
            <a:pPr algn="l">
              <a:buFont typeface="+mj-lt"/>
              <a:buAutoNum type="arabicPeriod"/>
            </a:pPr>
            <a:endParaRPr lang="es-ES" b="0" i="0" dirty="0">
              <a:solidFill>
                <a:srgbClr val="374151"/>
              </a:solidFill>
              <a:effectLst/>
              <a:latin typeface="Söhne"/>
            </a:endParaRPr>
          </a:p>
          <a:p>
            <a:pPr algn="l">
              <a:buFont typeface="+mj-lt"/>
              <a:buAutoNum type="arabicPeriod"/>
            </a:pPr>
            <a:r>
              <a:rPr lang="es-ES" b="1" i="0" dirty="0">
                <a:solidFill>
                  <a:srgbClr val="374151"/>
                </a:solidFill>
                <a:effectLst/>
                <a:latin typeface="Söhne"/>
              </a:rPr>
              <a:t>Validación Externa:</a:t>
            </a:r>
            <a:r>
              <a:rPr lang="es-ES" b="0" i="0" dirty="0">
                <a:solidFill>
                  <a:srgbClr val="374151"/>
                </a:solidFill>
                <a:effectLst/>
                <a:latin typeface="Söhne"/>
              </a:rPr>
              <a:t> Realizar validación externa del modelo en conjunto con expertos en medicina del sueño. La validación por profesionales de la salud ayuda a garantizar que el modelo sea aplicable y preciso en situaciones clínicas reales.</a:t>
            </a:r>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39</a:t>
            </a:fld>
            <a:endParaRPr lang="es-CO" dirty="0"/>
          </a:p>
        </p:txBody>
      </p:sp>
    </p:spTree>
    <p:extLst>
      <p:ext uri="{BB962C8B-B14F-4D97-AF65-F5344CB8AC3E}">
        <p14:creationId xmlns:p14="http://schemas.microsoft.com/office/powerpoint/2010/main" val="3408540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lnSpcReduction="10000"/>
          </a:bodyPr>
          <a:lstStyle/>
          <a:p>
            <a:r>
              <a:rPr lang="es-ES" dirty="0"/>
              <a:t>a gestión del ciclo de vida del producto (PLM) es un enfoque sistemático que abarca toda la vida de un producto, desde el diseño y desarrollo hasta su eliminación final. La PLM está asociada con los procesos de manufactura o fabricación, pero la estructura de gestión también puede utilizarse para el desarrollo de software y la prestación de servicios. La gestión de la vida del producto suele dividirse en las siguientes etapas:</a:t>
            </a:r>
          </a:p>
          <a:p>
            <a:r>
              <a:rPr lang="es-ES" dirty="0"/>
              <a:t>Las aplicaciones PLM tienen una función doble: proporcionan al almacén  toda la información que afecta al producto y sirven de canal de comunicación formal entre las distintas partes interesadas en el mismo. El software PLM puede utilizarse para automatizar la gestión de los datos relacionados con el producto y para integrar dichos datos con otros  procesos de negocio, como la planificación de recursos empresariales  (ERP) y los sistemas de ejecución de fabricación (MES).</a:t>
            </a:r>
          </a:p>
          <a:p>
            <a:r>
              <a:rPr lang="es-ES" b="1" dirty="0"/>
              <a:t>Éste tiene por vocación la gestión del patrimonio técnico de la empresa y la optimización del desarrollo de los nuevos productos. </a:t>
            </a:r>
            <a:r>
              <a:rPr lang="es-ES" dirty="0"/>
              <a:t>un conjunto de soluciones para apoyar la acción colaborativa a todo lo largo de la actividad de la empresa en la creación, gestión, difusión y utilización de información para la definición del producto desde su concepción hasta el final de su vida, lo que comporta la integración de personas, procesos, sistemas de negocio e información</a:t>
            </a:r>
          </a:p>
          <a:p>
            <a:r>
              <a:rPr lang="es-ES" dirty="0"/>
              <a:t>Se trata, pues, de una estrategia encaminada a dotar de agilidad y flexibilidad al proceso de creación de producto que ayuda a las empresas a ofrecer productos y servicios de más calidad y más innovadores, además de reducir los costes y el tiempo de salida al mercado, y contribuir a mejorar las relaciones colaborativas con clientes, suministradores y socios. </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41</a:t>
            </a:fld>
            <a:endParaRPr lang="es-CO" dirty="0"/>
          </a:p>
        </p:txBody>
      </p:sp>
    </p:spTree>
    <p:extLst>
      <p:ext uri="{BB962C8B-B14F-4D97-AF65-F5344CB8AC3E}">
        <p14:creationId xmlns:p14="http://schemas.microsoft.com/office/powerpoint/2010/main" val="2545730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5</a:t>
            </a:fld>
            <a:endParaRPr lang="es-CO" dirty="0"/>
          </a:p>
        </p:txBody>
      </p:sp>
    </p:spTree>
    <p:extLst>
      <p:ext uri="{BB962C8B-B14F-4D97-AF65-F5344CB8AC3E}">
        <p14:creationId xmlns:p14="http://schemas.microsoft.com/office/powerpoint/2010/main" val="1808952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6</a:t>
            </a:fld>
            <a:endParaRPr lang="es-CO" dirty="0"/>
          </a:p>
        </p:txBody>
      </p:sp>
    </p:spTree>
    <p:extLst>
      <p:ext uri="{BB962C8B-B14F-4D97-AF65-F5344CB8AC3E}">
        <p14:creationId xmlns:p14="http://schemas.microsoft.com/office/powerpoint/2010/main" val="2075573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7</a:t>
            </a:fld>
            <a:endParaRPr lang="es-CO" dirty="0"/>
          </a:p>
        </p:txBody>
      </p:sp>
    </p:spTree>
    <p:extLst>
      <p:ext uri="{BB962C8B-B14F-4D97-AF65-F5344CB8AC3E}">
        <p14:creationId xmlns:p14="http://schemas.microsoft.com/office/powerpoint/2010/main" val="2193230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lnSpcReduction="10000"/>
          </a:bodyPr>
          <a:lstStyle/>
          <a:p>
            <a:r>
              <a:rPr lang="es-ES" b="0" i="0" dirty="0" err="1">
                <a:solidFill>
                  <a:srgbClr val="212121"/>
                </a:solidFill>
                <a:effectLst/>
                <a:latin typeface="Courier New" panose="02070309020205020404" pitchFamily="49" charset="0"/>
              </a:rPr>
              <a:t>Subject</a:t>
            </a:r>
            <a:r>
              <a:rPr lang="es-ES" b="0" i="0" dirty="0">
                <a:solidFill>
                  <a:srgbClr val="212121"/>
                </a:solidFill>
                <a:effectLst/>
                <a:latin typeface="Courier New" panose="02070309020205020404" pitchFamily="49" charset="0"/>
              </a:rPr>
              <a:t>: 1   labels1:924 labels2:924 Las listas tienen elementos diferentes.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err="1">
                <a:solidFill>
                  <a:srgbClr val="212121"/>
                </a:solidFill>
                <a:effectLst/>
                <a:latin typeface="Courier New" panose="02070309020205020404" pitchFamily="49" charset="0"/>
              </a:rPr>
              <a:t>Subject</a:t>
            </a:r>
            <a:r>
              <a:rPr lang="es-ES" b="0" i="0" dirty="0">
                <a:solidFill>
                  <a:srgbClr val="212121"/>
                </a:solidFill>
                <a:effectLst/>
                <a:latin typeface="Courier New" panose="02070309020205020404" pitchFamily="49" charset="0"/>
              </a:rPr>
              <a:t>: 2   labels1:911 labels2:911 Las listas tienen elementos diferentes.</a:t>
            </a:r>
            <a:endParaRPr lang="es-ES" dirty="0"/>
          </a:p>
          <a:p>
            <a:r>
              <a:rPr lang="es-ES" b="0" i="0" dirty="0" err="1">
                <a:solidFill>
                  <a:srgbClr val="212121"/>
                </a:solidFill>
                <a:effectLst/>
                <a:latin typeface="Courier New" panose="02070309020205020404" pitchFamily="49" charset="0"/>
              </a:rPr>
              <a:t>Subject</a:t>
            </a:r>
            <a:r>
              <a:rPr lang="es-ES" b="0" i="0" dirty="0">
                <a:solidFill>
                  <a:srgbClr val="212121"/>
                </a:solidFill>
                <a:effectLst/>
                <a:latin typeface="Courier New" panose="02070309020205020404" pitchFamily="49" charset="0"/>
              </a:rPr>
              <a:t>: 3   labels1:794 labels2:794 Las listas tienen elementos diferentes. </a:t>
            </a:r>
          </a:p>
          <a:p>
            <a:r>
              <a:rPr lang="es-ES" b="0" i="0" dirty="0" err="1">
                <a:solidFill>
                  <a:srgbClr val="212121"/>
                </a:solidFill>
                <a:effectLst/>
                <a:latin typeface="Courier New" panose="02070309020205020404" pitchFamily="49" charset="0"/>
              </a:rPr>
              <a:t>Subject</a:t>
            </a:r>
            <a:r>
              <a:rPr lang="es-ES" b="0" i="0" dirty="0">
                <a:solidFill>
                  <a:srgbClr val="212121"/>
                </a:solidFill>
                <a:effectLst/>
                <a:latin typeface="Courier New" panose="02070309020205020404" pitchFamily="49" charset="0"/>
              </a:rPr>
              <a:t>: 4   labels1:764 labels2:764 Las listas tienen elementos diferentes. </a:t>
            </a:r>
          </a:p>
          <a:p>
            <a:r>
              <a:rPr lang="es-ES" b="0" i="0" dirty="0" err="1">
                <a:solidFill>
                  <a:srgbClr val="212121"/>
                </a:solidFill>
                <a:effectLst/>
                <a:latin typeface="Courier New" panose="02070309020205020404" pitchFamily="49" charset="0"/>
              </a:rPr>
              <a:t>Subject</a:t>
            </a:r>
            <a:r>
              <a:rPr lang="es-ES" b="0" i="0" dirty="0">
                <a:solidFill>
                  <a:srgbClr val="212121"/>
                </a:solidFill>
                <a:effectLst/>
                <a:latin typeface="Courier New" panose="02070309020205020404" pitchFamily="49" charset="0"/>
              </a:rPr>
              <a:t>: 5   labels1:914 labels2:914 Las listas tienen elementos diferentes.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err="1">
                <a:solidFill>
                  <a:srgbClr val="212121"/>
                </a:solidFill>
                <a:effectLst/>
                <a:latin typeface="Courier New" panose="02070309020205020404" pitchFamily="49" charset="0"/>
              </a:rPr>
              <a:t>Subject</a:t>
            </a:r>
            <a:r>
              <a:rPr lang="es-ES" b="0" i="0" dirty="0">
                <a:solidFill>
                  <a:srgbClr val="212121"/>
                </a:solidFill>
                <a:effectLst/>
                <a:latin typeface="Courier New" panose="02070309020205020404" pitchFamily="49" charset="0"/>
              </a:rPr>
              <a:t>: 6   labels1:823 labels2:823 Las listas tienen elementos diferentes.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err="1">
                <a:solidFill>
                  <a:srgbClr val="212121"/>
                </a:solidFill>
                <a:effectLst/>
                <a:latin typeface="Courier New" panose="02070309020205020404" pitchFamily="49" charset="0"/>
              </a:rPr>
              <a:t>Subject</a:t>
            </a:r>
            <a:r>
              <a:rPr lang="es-ES" b="0" i="0" dirty="0">
                <a:solidFill>
                  <a:srgbClr val="212121"/>
                </a:solidFill>
                <a:effectLst/>
                <a:latin typeface="Courier New" panose="02070309020205020404" pitchFamily="49" charset="0"/>
              </a:rPr>
              <a:t>: 7   labels1:784 labels2:784 Las listas tienen elementos diferentes.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err="1">
                <a:solidFill>
                  <a:srgbClr val="212121"/>
                </a:solidFill>
                <a:effectLst/>
                <a:latin typeface="Courier New" panose="02070309020205020404" pitchFamily="49" charset="0"/>
              </a:rPr>
              <a:t>Subject</a:t>
            </a:r>
            <a:r>
              <a:rPr lang="es-ES" b="0" i="0" dirty="0">
                <a:solidFill>
                  <a:srgbClr val="212121"/>
                </a:solidFill>
                <a:effectLst/>
                <a:latin typeface="Courier New" panose="02070309020205020404" pitchFamily="49" charset="0"/>
              </a:rPr>
              <a:t>: 8   labels1:970 labels2:970 Las listas son iguales. </a:t>
            </a:r>
          </a:p>
          <a:p>
            <a:r>
              <a:rPr lang="es-ES" b="0" i="0" dirty="0" err="1">
                <a:solidFill>
                  <a:srgbClr val="212121"/>
                </a:solidFill>
                <a:effectLst/>
                <a:latin typeface="Courier New" panose="02070309020205020404" pitchFamily="49" charset="0"/>
              </a:rPr>
              <a:t>Subject</a:t>
            </a:r>
            <a:r>
              <a:rPr lang="es-ES" b="0" i="0" dirty="0">
                <a:solidFill>
                  <a:srgbClr val="212121"/>
                </a:solidFill>
                <a:effectLst/>
                <a:latin typeface="Courier New" panose="02070309020205020404" pitchFamily="49" charset="0"/>
              </a:rPr>
              <a:t>: 9   labels1:939 labels2:939 Las listas son iguales. </a:t>
            </a:r>
          </a:p>
          <a:p>
            <a:r>
              <a:rPr lang="es-ES" b="0" i="0" dirty="0" err="1">
                <a:solidFill>
                  <a:srgbClr val="212121"/>
                </a:solidFill>
                <a:effectLst/>
                <a:latin typeface="Courier New" panose="02070309020205020404" pitchFamily="49" charset="0"/>
              </a:rPr>
              <a:t>Subject</a:t>
            </a:r>
            <a:r>
              <a:rPr lang="es-ES" b="0" i="0" dirty="0">
                <a:solidFill>
                  <a:srgbClr val="212121"/>
                </a:solidFill>
                <a:effectLst/>
                <a:latin typeface="Courier New" panose="02070309020205020404" pitchFamily="49" charset="0"/>
              </a:rPr>
              <a:t>: 10 labels1:766 labels2:766 Las listas son iguales. </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8</a:t>
            </a:fld>
            <a:endParaRPr lang="es-CO" dirty="0"/>
          </a:p>
        </p:txBody>
      </p:sp>
    </p:spTree>
    <p:extLst>
      <p:ext uri="{BB962C8B-B14F-4D97-AF65-F5344CB8AC3E}">
        <p14:creationId xmlns:p14="http://schemas.microsoft.com/office/powerpoint/2010/main" val="64159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s-ES" b="1" i="1" dirty="0"/>
              <a:t>Filtrar para eliminar el ruido no deseado</a:t>
            </a:r>
            <a:r>
              <a:rPr lang="es-ES" dirty="0"/>
              <a:t>, con el objetivo de mejorar la calidad de la señal PSG y aumentar la SNR (relación señal-ruido):</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s-ES" dirty="0"/>
          </a:p>
          <a:p>
            <a:r>
              <a:rPr lang="es-ES" dirty="0"/>
              <a:t>a) Un filtro para eliminar el </a:t>
            </a:r>
            <a:r>
              <a:rPr lang="es-ES" b="1" dirty="0"/>
              <a:t>ruido eléctrico de 50Hz</a:t>
            </a:r>
            <a:r>
              <a:rPr lang="es-ES" dirty="0"/>
              <a:t>. NR: Los datos cargados ya tienen eliminada esta frecuencia.</a:t>
            </a:r>
          </a:p>
          <a:p>
            <a:r>
              <a:rPr lang="es-ES" dirty="0"/>
              <a:t>b) Un </a:t>
            </a:r>
            <a:r>
              <a:rPr lang="es-ES" b="1" dirty="0"/>
              <a:t>filtro Butterworth de paso de banda </a:t>
            </a:r>
            <a:r>
              <a:rPr lang="es-ES" dirty="0"/>
              <a:t>con un corte inferior de frecuencia </a:t>
            </a:r>
            <a:r>
              <a:rPr lang="es-ES" b="1" dirty="0"/>
              <a:t>de 0,3 Hz y un corte superior de frecuencia de 45 Hz para canales EEG </a:t>
            </a:r>
            <a:r>
              <a:rPr lang="es-ES" dirty="0"/>
              <a:t>y para el resto de canales las frecuencias necesarias. Al igual que el paso anterior, este filtrado ya está hecho en los datos cargados, para cada </a:t>
            </a:r>
            <a:r>
              <a:rPr lang="es-ES" dirty="0" err="1"/>
              <a:t>subject</a:t>
            </a:r>
            <a:r>
              <a:rPr lang="es-ES" dirty="0"/>
              <a:t>.</a:t>
            </a:r>
          </a:p>
          <a:p>
            <a:endParaRPr lang="es-ES" dirty="0"/>
          </a:p>
          <a:p>
            <a:r>
              <a:rPr lang="es-ES" dirty="0"/>
              <a:t>2. </a:t>
            </a:r>
            <a:r>
              <a:rPr lang="es-ES" b="1" i="0" dirty="0">
                <a:solidFill>
                  <a:srgbClr val="212121"/>
                </a:solidFill>
                <a:effectLst/>
                <a:latin typeface="Roboto" panose="02000000000000000000" pitchFamily="2" charset="0"/>
              </a:rPr>
              <a:t>Remuestreo de las señales de cada canal a 100Hz. </a:t>
            </a:r>
            <a:r>
              <a:rPr lang="es-ES" b="0" i="0" dirty="0">
                <a:solidFill>
                  <a:srgbClr val="212121"/>
                </a:solidFill>
                <a:effectLst/>
                <a:latin typeface="Roboto" panose="02000000000000000000" pitchFamily="2" charset="0"/>
              </a:rPr>
              <a:t>Se realizará en </a:t>
            </a:r>
            <a:r>
              <a:rPr lang="es-ES" b="1" i="0" dirty="0">
                <a:solidFill>
                  <a:srgbClr val="212121"/>
                </a:solidFill>
                <a:effectLst/>
                <a:latin typeface="Roboto" panose="02000000000000000000" pitchFamily="2" charset="0"/>
              </a:rPr>
              <a:t>dos fases</a:t>
            </a:r>
            <a:r>
              <a:rPr lang="es-ES" b="0" i="0" dirty="0">
                <a:solidFill>
                  <a:srgbClr val="212121"/>
                </a:solidFill>
                <a:effectLst/>
                <a:latin typeface="Roboto" panose="02000000000000000000" pitchFamily="2" charset="0"/>
              </a:rPr>
              <a:t>:</a:t>
            </a:r>
          </a:p>
          <a:p>
            <a:endParaRPr lang="es-ES" b="0" i="0" dirty="0">
              <a:solidFill>
                <a:srgbClr val="212121"/>
              </a:solidFill>
              <a:effectLst/>
              <a:latin typeface="Roboto" panose="02000000000000000000" pitchFamily="2" charset="0"/>
            </a:endParaRPr>
          </a:p>
          <a:p>
            <a:r>
              <a:rPr lang="es-ES" b="0" dirty="0">
                <a:solidFill>
                  <a:srgbClr val="0000FF"/>
                </a:solidFill>
                <a:effectLst/>
                <a:latin typeface="Courier New" panose="02070309020205020404" pitchFamily="49" charset="0"/>
              </a:rPr>
              <a:t>a) </a:t>
            </a:r>
            <a:r>
              <a:rPr lang="es-ES" b="0" dirty="0">
                <a:solidFill>
                  <a:srgbClr val="000000"/>
                </a:solidFill>
                <a:effectLst/>
                <a:latin typeface="Courier New" panose="02070309020205020404" pitchFamily="49" charset="0"/>
              </a:rPr>
              <a:t>Aplicar un </a:t>
            </a:r>
            <a:r>
              <a:rPr lang="es-ES" b="1" dirty="0">
                <a:solidFill>
                  <a:srgbClr val="000000"/>
                </a:solidFill>
                <a:effectLst/>
                <a:latin typeface="Courier New" panose="02070309020205020404" pitchFamily="49" charset="0"/>
              </a:rPr>
              <a:t>filtro de paso bajo de los datos en 1/3 </a:t>
            </a:r>
            <a:r>
              <a:rPr lang="es-ES" b="0" dirty="0">
                <a:solidFill>
                  <a:srgbClr val="000000"/>
                </a:solidFill>
                <a:effectLst/>
                <a:latin typeface="Courier New" panose="02070309020205020404" pitchFamily="49" charset="0"/>
              </a:rPr>
              <a:t>por debajo  de la frecuencia de muestreo deseada, en nuestro caso tomaremos 100Hz.</a:t>
            </a:r>
          </a:p>
          <a:p>
            <a:r>
              <a:rPr lang="es-ES" b="0" dirty="0">
                <a:solidFill>
                  <a:srgbClr val="0000FF"/>
                </a:solidFill>
                <a:effectLst/>
                <a:latin typeface="Courier New" panose="02070309020205020404" pitchFamily="49" charset="0"/>
              </a:rPr>
              <a:t>b) </a:t>
            </a:r>
            <a:r>
              <a:rPr lang="es-ES" b="1" dirty="0">
                <a:solidFill>
                  <a:srgbClr val="000000"/>
                </a:solidFill>
                <a:effectLst/>
                <a:latin typeface="Courier New" panose="02070309020205020404" pitchFamily="49" charset="0"/>
              </a:rPr>
              <a:t>Diezmar los datos después de la creación de época</a:t>
            </a:r>
            <a:r>
              <a:rPr lang="es-ES" b="0" dirty="0">
                <a:solidFill>
                  <a:srgbClr val="000000"/>
                </a:solidFill>
                <a:effectLst/>
                <a:latin typeface="Courier New" panose="02070309020205020404" pitchFamily="49" charset="0"/>
              </a:rPr>
              <a:t>, pasamos el parámetro </a:t>
            </a:r>
            <a:r>
              <a:rPr lang="es-ES" b="0" dirty="0" err="1">
                <a:solidFill>
                  <a:srgbClr val="000000"/>
                </a:solidFill>
                <a:effectLst/>
                <a:latin typeface="Courier New" panose="02070309020205020404" pitchFamily="49" charset="0"/>
              </a:rPr>
              <a:t>decim</a:t>
            </a:r>
            <a:r>
              <a:rPr lang="es-ES" b="0" dirty="0">
                <a:solidFill>
                  <a:srgbClr val="000000"/>
                </a:solidFill>
                <a:effectLst/>
                <a:latin typeface="Courier New" panose="02070309020205020404" pitchFamily="49" charset="0"/>
              </a:rPr>
              <a:t> calculado al cargar el fichero al constructor.</a:t>
            </a:r>
          </a:p>
          <a:p>
            <a:br>
              <a:rPr lang="es-ES" b="0" dirty="0">
                <a:solidFill>
                  <a:srgbClr val="000000"/>
                </a:solidFill>
                <a:effectLst/>
                <a:latin typeface="Courier New" panose="02070309020205020404" pitchFamily="49" charset="0"/>
              </a:rPr>
            </a:br>
            <a:r>
              <a:rPr lang="es-ES" b="0" dirty="0">
                <a:solidFill>
                  <a:srgbClr val="000000"/>
                </a:solidFill>
                <a:effectLst/>
                <a:latin typeface="Courier New" panose="02070309020205020404" pitchFamily="49" charset="0"/>
              </a:rPr>
              <a:t>Sabemos que la frecuencia de muestreo es de </a:t>
            </a:r>
            <a:r>
              <a:rPr lang="es-ES" b="1" dirty="0">
                <a:solidFill>
                  <a:srgbClr val="000000"/>
                </a:solidFill>
                <a:effectLst/>
                <a:latin typeface="Courier New" panose="02070309020205020404" pitchFamily="49" charset="0"/>
              </a:rPr>
              <a:t>200Hz y la bajaremos a 100Hz </a:t>
            </a:r>
            <a:r>
              <a:rPr lang="es-ES" b="0" dirty="0">
                <a:solidFill>
                  <a:srgbClr val="000000"/>
                </a:solidFill>
                <a:effectLst/>
                <a:latin typeface="Courier New" panose="02070309020205020404" pitchFamily="49" charset="0"/>
              </a:rPr>
              <a:t>:</a:t>
            </a:r>
          </a:p>
          <a:p>
            <a:br>
              <a:rPr lang="es-ES" b="0" dirty="0">
                <a:solidFill>
                  <a:srgbClr val="000000"/>
                </a:solidFill>
                <a:effectLst/>
                <a:latin typeface="Courier New" panose="02070309020205020404" pitchFamily="49" charset="0"/>
              </a:rPr>
            </a:br>
            <a:r>
              <a:rPr lang="es-ES" b="0" dirty="0">
                <a:solidFill>
                  <a:srgbClr val="0000FF"/>
                </a:solidFill>
                <a:effectLst/>
                <a:latin typeface="Courier New" panose="02070309020205020404" pitchFamily="49" charset="0"/>
              </a:rPr>
              <a:t>- </a:t>
            </a:r>
            <a:r>
              <a:rPr lang="es-ES" b="0" dirty="0">
                <a:solidFill>
                  <a:srgbClr val="000000"/>
                </a:solidFill>
                <a:effectLst/>
                <a:latin typeface="Courier New" panose="02070309020205020404" pitchFamily="49" charset="0"/>
              </a:rPr>
              <a:t>Según el </a:t>
            </a:r>
            <a:r>
              <a:rPr lang="es-ES" b="1" dirty="0">
                <a:solidFill>
                  <a:srgbClr val="000000"/>
                </a:solidFill>
                <a:effectLst/>
                <a:latin typeface="Courier New" panose="02070309020205020404" pitchFamily="49" charset="0"/>
              </a:rPr>
              <a:t>teorema de muestreo de Nyquist-Shannon</a:t>
            </a:r>
            <a:r>
              <a:rPr lang="es-ES" b="0" dirty="0">
                <a:solidFill>
                  <a:srgbClr val="000000"/>
                </a:solidFill>
                <a:effectLst/>
                <a:latin typeface="Courier New" panose="02070309020205020404" pitchFamily="49" charset="0"/>
              </a:rPr>
              <a:t>, para </a:t>
            </a:r>
            <a:r>
              <a:rPr lang="es-ES" b="1" dirty="0">
                <a:solidFill>
                  <a:srgbClr val="000000"/>
                </a:solidFill>
                <a:effectLst/>
                <a:latin typeface="Courier New" panose="02070309020205020404" pitchFamily="49" charset="0"/>
              </a:rPr>
              <a:t>evitar el </a:t>
            </a:r>
            <a:r>
              <a:rPr lang="es-ES" b="1" dirty="0" err="1">
                <a:solidFill>
                  <a:srgbClr val="000000"/>
                </a:solidFill>
                <a:effectLst/>
                <a:latin typeface="Courier New" panose="02070309020205020404" pitchFamily="49" charset="0"/>
              </a:rPr>
              <a:t>aliasing</a:t>
            </a:r>
            <a:r>
              <a:rPr lang="es-ES" b="0" dirty="0">
                <a:solidFill>
                  <a:srgbClr val="000000"/>
                </a:solidFill>
                <a:effectLst/>
                <a:latin typeface="Courier New" panose="02070309020205020404" pitchFamily="49" charset="0"/>
              </a:rPr>
              <a:t>, la </a:t>
            </a:r>
            <a:r>
              <a:rPr lang="es-ES" b="1" dirty="0">
                <a:solidFill>
                  <a:srgbClr val="000000"/>
                </a:solidFill>
                <a:effectLst/>
                <a:latin typeface="Courier New" panose="02070309020205020404" pitchFamily="49" charset="0"/>
              </a:rPr>
              <a:t>frecuencia de corte de un filtro paso bajo debe ser menor o igual a la mitad de la nueva frecuencia de muestreo</a:t>
            </a:r>
            <a:r>
              <a:rPr lang="es-ES" b="0" dirty="0">
                <a:solidFill>
                  <a:srgbClr val="000000"/>
                </a:solidFill>
                <a:effectLst/>
                <a:latin typeface="Courier New" panose="02070309020205020404" pitchFamily="49" charset="0"/>
              </a:rPr>
              <a:t>. En este caso, la nueva frecuencia </a:t>
            </a:r>
            <a:r>
              <a:rPr lang="es-ES" b="1" dirty="0">
                <a:solidFill>
                  <a:srgbClr val="000000"/>
                </a:solidFill>
                <a:effectLst/>
                <a:latin typeface="Courier New" panose="02070309020205020404" pitchFamily="49" charset="0"/>
              </a:rPr>
              <a:t>de muestreo es de 100 Hz, </a:t>
            </a:r>
            <a:r>
              <a:rPr lang="es-ES" b="0" dirty="0">
                <a:solidFill>
                  <a:srgbClr val="000000"/>
                </a:solidFill>
                <a:effectLst/>
                <a:latin typeface="Courier New" panose="02070309020205020404" pitchFamily="49" charset="0"/>
              </a:rPr>
              <a:t>por lo que la frecuencia de corte </a:t>
            </a:r>
            <a:r>
              <a:rPr lang="es-ES" b="1" dirty="0">
                <a:solidFill>
                  <a:srgbClr val="000000"/>
                </a:solidFill>
                <a:effectLst/>
                <a:latin typeface="Courier New" panose="02070309020205020404" pitchFamily="49" charset="0"/>
              </a:rPr>
              <a:t>no debe ser mayor de 50 Hz</a:t>
            </a:r>
            <a:r>
              <a:rPr lang="es-ES" b="0" dirty="0">
                <a:solidFill>
                  <a:srgbClr val="000000"/>
                </a:solidFill>
                <a:effectLst/>
                <a:latin typeface="Courier New" panose="02070309020205020404" pitchFamily="49" charset="0"/>
              </a:rPr>
              <a:t>. Elegir una frecuencia de corte en 1/3 de la nueva frecuencia de </a:t>
            </a:r>
            <a:r>
              <a:rPr lang="es-ES" b="1" dirty="0">
                <a:solidFill>
                  <a:srgbClr val="000000"/>
                </a:solidFill>
                <a:effectLst/>
                <a:latin typeface="Courier New" panose="02070309020205020404" pitchFamily="49" charset="0"/>
              </a:rPr>
              <a:t>muestreo (33.3 Hz) </a:t>
            </a:r>
            <a:r>
              <a:rPr lang="es-ES" b="0" dirty="0">
                <a:solidFill>
                  <a:srgbClr val="000000"/>
                </a:solidFill>
                <a:effectLst/>
                <a:latin typeface="Courier New" panose="02070309020205020404" pitchFamily="49" charset="0"/>
              </a:rPr>
              <a:t>cumple con esta condición.</a:t>
            </a:r>
          </a:p>
          <a:p>
            <a:br>
              <a:rPr lang="es-ES" b="0" dirty="0">
                <a:solidFill>
                  <a:srgbClr val="000000"/>
                </a:solidFill>
                <a:effectLst/>
                <a:latin typeface="Courier New" panose="02070309020205020404" pitchFamily="49" charset="0"/>
              </a:rPr>
            </a:br>
            <a:r>
              <a:rPr lang="es-ES" b="0" dirty="0">
                <a:solidFill>
                  <a:srgbClr val="0000FF"/>
                </a:solidFill>
                <a:effectLst/>
                <a:latin typeface="Courier New" panose="02070309020205020404" pitchFamily="49" charset="0"/>
              </a:rPr>
              <a:t>- </a:t>
            </a:r>
            <a:r>
              <a:rPr lang="es-ES" b="0" dirty="0">
                <a:solidFill>
                  <a:srgbClr val="000000"/>
                </a:solidFill>
                <a:effectLst/>
                <a:latin typeface="Courier New" panose="02070309020205020404" pitchFamily="49" charset="0"/>
              </a:rPr>
              <a:t>Dado que la señal beta es de 30 Hz, un filtro paso bajo con una frecuencia de corte de 33.3 Hz aún permitirá que las componentes de la señal de interés pasen sin atenuación significativa. Esto significa que se conservará la información importante en los datos, mientras se </a:t>
            </a:r>
            <a:r>
              <a:rPr lang="es-ES" b="0" dirty="0" err="1">
                <a:solidFill>
                  <a:srgbClr val="000000"/>
                </a:solidFill>
                <a:effectLst/>
                <a:latin typeface="Courier New" panose="02070309020205020404" pitchFamily="49" charset="0"/>
              </a:rPr>
              <a:t>atenua</a:t>
            </a:r>
            <a:r>
              <a:rPr lang="es-ES" b="0" dirty="0">
                <a:solidFill>
                  <a:srgbClr val="000000"/>
                </a:solidFill>
                <a:effectLst/>
                <a:latin typeface="Courier New" panose="02070309020205020404" pitchFamily="49" charset="0"/>
              </a:rPr>
              <a:t> eficazmente las frecuencias más altas que pueden considerarse ruido o componentes no deseadas.</a:t>
            </a:r>
          </a:p>
          <a:p>
            <a:br>
              <a:rPr lang="es-ES" b="0" dirty="0">
                <a:solidFill>
                  <a:srgbClr val="000000"/>
                </a:solidFill>
                <a:effectLst/>
                <a:latin typeface="Courier New" panose="02070309020205020404" pitchFamily="49" charset="0"/>
              </a:rPr>
            </a:br>
            <a:r>
              <a:rPr lang="es-ES" b="0" dirty="0">
                <a:solidFill>
                  <a:srgbClr val="0000FF"/>
                </a:solidFill>
                <a:effectLst/>
                <a:latin typeface="Courier New" panose="02070309020205020404" pitchFamily="49" charset="0"/>
              </a:rPr>
              <a:t>- </a:t>
            </a:r>
            <a:r>
              <a:rPr lang="es-ES" b="1" dirty="0">
                <a:solidFill>
                  <a:srgbClr val="000000"/>
                </a:solidFill>
                <a:effectLst/>
                <a:latin typeface="Courier New" panose="02070309020205020404" pitchFamily="49" charset="0"/>
              </a:rPr>
              <a:t>Reducir</a:t>
            </a:r>
            <a:r>
              <a:rPr lang="es-ES" b="0" dirty="0">
                <a:solidFill>
                  <a:srgbClr val="000000"/>
                </a:solidFill>
                <a:effectLst/>
                <a:latin typeface="Courier New" panose="02070309020205020404" pitchFamily="49" charset="0"/>
              </a:rPr>
              <a:t> la frecuencia de muestreo a </a:t>
            </a:r>
            <a:r>
              <a:rPr lang="es-ES" b="1" dirty="0">
                <a:solidFill>
                  <a:srgbClr val="000000"/>
                </a:solidFill>
                <a:effectLst/>
                <a:latin typeface="Courier New" panose="02070309020205020404" pitchFamily="49" charset="0"/>
              </a:rPr>
              <a:t>100 Hz en lugar de mantenerla en 200 Hz disminuirá la cantidad de datos </a:t>
            </a:r>
            <a:r>
              <a:rPr lang="es-ES" b="0" dirty="0">
                <a:solidFill>
                  <a:srgbClr val="000000"/>
                </a:solidFill>
                <a:effectLst/>
                <a:latin typeface="Courier New" panose="02070309020205020404" pitchFamily="49" charset="0"/>
              </a:rPr>
              <a:t>que se debe procesar, lo que puede hacer que el análisis </a:t>
            </a:r>
            <a:r>
              <a:rPr lang="es-ES" b="1" dirty="0">
                <a:solidFill>
                  <a:srgbClr val="000000"/>
                </a:solidFill>
                <a:effectLst/>
                <a:latin typeface="Courier New" panose="02070309020205020404" pitchFamily="49" charset="0"/>
              </a:rPr>
              <a:t>sea más eficiente sin sacrificar la información crítica</a:t>
            </a:r>
            <a:r>
              <a:rPr lang="es-ES" b="0" dirty="0">
                <a:solidFill>
                  <a:srgbClr val="000000"/>
                </a:solidFill>
                <a:effectLst/>
                <a:latin typeface="Courier New" panose="02070309020205020404" pitchFamily="49" charset="0"/>
              </a:rPr>
              <a:t>.</a:t>
            </a:r>
          </a:p>
          <a:p>
            <a:endParaRPr lang="es-ES"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s-E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9</a:t>
            </a:fld>
            <a:endParaRPr lang="es-CO" dirty="0"/>
          </a:p>
        </p:txBody>
      </p:sp>
    </p:spTree>
    <p:extLst>
      <p:ext uri="{BB962C8B-B14F-4D97-AF65-F5344CB8AC3E}">
        <p14:creationId xmlns:p14="http://schemas.microsoft.com/office/powerpoint/2010/main" val="2289948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Tenemos dos ejemplos de PSG y de potencia o ganancia (</a:t>
            </a:r>
            <a:r>
              <a:rPr lang="es-ES" b="0" i="0" dirty="0" err="1">
                <a:solidFill>
                  <a:srgbClr val="374151"/>
                </a:solidFill>
                <a:effectLst/>
                <a:latin typeface="Söhne"/>
              </a:rPr>
              <a:t>Power</a:t>
            </a:r>
            <a:r>
              <a:rPr lang="es-ES" b="0" i="0" dirty="0">
                <a:solidFill>
                  <a:srgbClr val="374151"/>
                </a:solidFill>
                <a:effectLst/>
                <a:latin typeface="Söhne"/>
              </a:rPr>
              <a:t> </a:t>
            </a:r>
            <a:r>
              <a:rPr lang="es-ES" b="0" i="0" dirty="0" err="1">
                <a:solidFill>
                  <a:srgbClr val="374151"/>
                </a:solidFill>
                <a:effectLst/>
                <a:latin typeface="Söhne"/>
              </a:rPr>
              <a:t>Spectral</a:t>
            </a:r>
            <a:r>
              <a:rPr lang="es-ES" b="0" i="0" dirty="0">
                <a:solidFill>
                  <a:srgbClr val="374151"/>
                </a:solidFill>
                <a:effectLst/>
                <a:latin typeface="Söhne"/>
              </a:rPr>
              <a:t> Density) </a:t>
            </a:r>
            <a:r>
              <a:rPr lang="es-ES" dirty="0"/>
              <a:t>de las señales del mismo PSG. </a:t>
            </a:r>
          </a:p>
          <a:p>
            <a:r>
              <a:rPr lang="es-ES" dirty="0"/>
              <a:t>Estas gráficas se obtienen una vez cargado los datos en memoria y serializados para no mantener todos en memoria.  Y, por tanto:</a:t>
            </a:r>
          </a:p>
          <a:p>
            <a:endParaRPr lang="es-ES" dirty="0"/>
          </a:p>
          <a:p>
            <a:r>
              <a:rPr lang="es-ES" dirty="0"/>
              <a:t>         -  Filtrada la señal eléctrica</a:t>
            </a:r>
          </a:p>
          <a:p>
            <a:r>
              <a:rPr lang="es-ES" dirty="0"/>
              <a:t>         -  Filtros paso banda para las señales EEG,EOG, EMG,ECG y otras</a:t>
            </a:r>
          </a:p>
          <a:p>
            <a:r>
              <a:rPr lang="es-ES" dirty="0"/>
              <a:t>         -  Filtro 1/3 de 100 HZ para luego diezmar la señal (Remuestreo a 100 Hz) </a:t>
            </a:r>
          </a:p>
          <a:p>
            <a:endParaRPr lang="es-ES" dirty="0"/>
          </a:p>
          <a:p>
            <a:r>
              <a:rPr lang="es-ES" dirty="0"/>
              <a:t>El </a:t>
            </a:r>
            <a:r>
              <a:rPr lang="es-ES" b="1" dirty="0"/>
              <a:t>PSG</a:t>
            </a:r>
            <a:r>
              <a:rPr lang="es-ES" dirty="0"/>
              <a:t> que se muestra es de </a:t>
            </a:r>
            <a:r>
              <a:rPr lang="es-ES" b="1" dirty="0"/>
              <a:t>los 69 primeros segundos de cada onda</a:t>
            </a:r>
            <a:r>
              <a:rPr lang="es-ES" dirty="0"/>
              <a:t>…</a:t>
            </a:r>
          </a:p>
        </p:txBody>
      </p:sp>
      <p:sp>
        <p:nvSpPr>
          <p:cNvPr id="4" name="Marcador de número de diapositiva 3"/>
          <p:cNvSpPr>
            <a:spLocks noGrp="1"/>
          </p:cNvSpPr>
          <p:nvPr>
            <p:ph type="sldNum" sz="quarter" idx="10"/>
          </p:nvPr>
        </p:nvSpPr>
        <p:spPr/>
        <p:txBody>
          <a:bodyPr/>
          <a:lstStyle/>
          <a:p>
            <a:pPr>
              <a:defRPr/>
            </a:pPr>
            <a:fld id="{37AFC456-42D6-4EEE-BACE-1F070AF95A84}" type="slidenum">
              <a:rPr lang="es-CO" smtClean="0"/>
              <a:pPr>
                <a:defRPr/>
              </a:pPr>
              <a:t>10</a:t>
            </a:fld>
            <a:endParaRPr lang="es-CO" dirty="0"/>
          </a:p>
        </p:txBody>
      </p:sp>
    </p:spTree>
    <p:extLst>
      <p:ext uri="{BB962C8B-B14F-4D97-AF65-F5344CB8AC3E}">
        <p14:creationId xmlns:p14="http://schemas.microsoft.com/office/powerpoint/2010/main" val="3154089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ctángulo"/>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4 Rectángulo"/>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5 Rectángulo"/>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6 Rectángulo"/>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 name="9 Rectángulo"/>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1" name="10 Rectángulo redondeado"/>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12" name="11 Rectángulo redondeado"/>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3" name="12 Rectángulo"/>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13 Rectángulo"/>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14 Rectángulo"/>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15 Rectángulo"/>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s-ES"/>
              <a:t>Haga clic para modificar el estilo de título del patrón</a:t>
            </a:r>
            <a:endParaRPr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17" name="27 Marcador de fecha"/>
          <p:cNvSpPr>
            <a:spLocks noGrp="1"/>
          </p:cNvSpPr>
          <p:nvPr>
            <p:ph type="dt" sz="half" idx="10"/>
          </p:nvPr>
        </p:nvSpPr>
        <p:spPr>
          <a:xfrm>
            <a:off x="6705600" y="4206875"/>
            <a:ext cx="960438" cy="457200"/>
          </a:xfrm>
        </p:spPr>
        <p:txBody>
          <a:bodyPr/>
          <a:lstStyle>
            <a:lvl1pPr>
              <a:defRPr/>
            </a:lvl1pPr>
          </a:lstStyle>
          <a:p>
            <a:pPr>
              <a:defRPr/>
            </a:pPr>
            <a:endParaRPr lang="en-US" dirty="0"/>
          </a:p>
        </p:txBody>
      </p:sp>
      <p:sp>
        <p:nvSpPr>
          <p:cNvPr id="18" name="16 Marcador de pie de página"/>
          <p:cNvSpPr>
            <a:spLocks noGrp="1"/>
          </p:cNvSpPr>
          <p:nvPr>
            <p:ph type="ftr" sz="quarter" idx="11"/>
          </p:nvPr>
        </p:nvSpPr>
        <p:spPr>
          <a:xfrm>
            <a:off x="5410200" y="4205288"/>
            <a:ext cx="1295400" cy="457200"/>
          </a:xfrm>
        </p:spPr>
        <p:txBody>
          <a:bodyPr/>
          <a:lstStyle>
            <a:lvl1pPr>
              <a:defRPr/>
            </a:lvl1pPr>
          </a:lstStyle>
          <a:p>
            <a:pPr>
              <a:defRPr/>
            </a:pPr>
            <a:r>
              <a:rPr lang="en-US" dirty="0"/>
              <a:t>www.themegallery.com</a:t>
            </a:r>
          </a:p>
        </p:txBody>
      </p:sp>
      <p:sp>
        <p:nvSpPr>
          <p:cNvPr id="19" name="28 Marcador de número de diapositiva"/>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E980E86-A2D6-4678-AA6F-FC430CBE9169}" type="slidenum">
              <a:rPr lang="en-US"/>
              <a:pPr>
                <a:defRPr/>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0A473CC8-0EF2-478A-A5DA-DE74043CFCEF}" type="slidenum">
              <a:rPr lang="en-US"/>
              <a:pPr>
                <a:defRPr/>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43F35D8D-9331-4498-99AF-9C2F0D638679}" type="slidenum">
              <a:rPr lang="en-US"/>
              <a:pPr>
                <a:defRPr/>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CF812387-6475-489B-9A47-26F217AC4442}" type="slidenum">
              <a:rPr lang="en-US"/>
              <a:pPr>
                <a:defRPr/>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4" name="13 Marcador de fecha"/>
          <p:cNvSpPr>
            <a:spLocks noGrp="1"/>
          </p:cNvSpPr>
          <p:nvPr>
            <p:ph type="dt" sz="half" idx="10"/>
          </p:nvPr>
        </p:nvSpPr>
        <p:spPr/>
        <p:txBody>
          <a:bodyPr/>
          <a:lstStyle>
            <a:lvl1pPr>
              <a:defRPr/>
            </a:lvl1pPr>
          </a:lstStyle>
          <a:p>
            <a:pPr>
              <a:defRPr/>
            </a:pPr>
            <a:endParaRPr lang="en-US" dirty="0"/>
          </a:p>
        </p:txBody>
      </p:sp>
      <p:sp>
        <p:nvSpPr>
          <p:cNvPr id="5"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6" name="22 Marcador de número de diapositiva"/>
          <p:cNvSpPr>
            <a:spLocks noGrp="1"/>
          </p:cNvSpPr>
          <p:nvPr>
            <p:ph type="sldNum" sz="quarter" idx="12"/>
          </p:nvPr>
        </p:nvSpPr>
        <p:spPr/>
        <p:txBody>
          <a:bodyPr/>
          <a:lstStyle>
            <a:lvl1pPr>
              <a:defRPr/>
            </a:lvl1pPr>
          </a:lstStyle>
          <a:p>
            <a:pPr>
              <a:defRPr/>
            </a:pPr>
            <a:fld id="{1C21C946-1B74-40C8-BFA6-D7BB891996A4}" type="slidenum">
              <a:rPr lang="en-US"/>
              <a:pPr>
                <a:defRPr/>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C28261E-C8AA-4E05-BC4B-70AB26388BEA}" type="slidenum">
              <a:rPr lang="en-US"/>
              <a:pPr>
                <a:defRPr/>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lstStyle>
            <a:lvl1pPr>
              <a:defRPr sz="4000" b="0" i="0" cap="none" baseline="0"/>
            </a:lvl1pPr>
          </a:lstStyle>
          <a:p>
            <a:r>
              <a:rPr lang="es-ES"/>
              <a:t>Haga clic para modificar el estilo de título del patrón</a:t>
            </a:r>
            <a:endParaRPr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s-ES"/>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25 Marcador de fecha"/>
          <p:cNvSpPr>
            <a:spLocks noGrp="1"/>
          </p:cNvSpPr>
          <p:nvPr>
            <p:ph type="dt" sz="half" idx="10"/>
          </p:nvPr>
        </p:nvSpPr>
        <p:spPr/>
        <p:txBody>
          <a:bodyPr rtlCol="0"/>
          <a:lstStyle>
            <a:lvl1pPr>
              <a:defRPr/>
            </a:lvl1pPr>
          </a:lstStyle>
          <a:p>
            <a:pPr>
              <a:defRPr/>
            </a:pPr>
            <a:endParaRPr lang="en-US" dirty="0"/>
          </a:p>
        </p:txBody>
      </p:sp>
      <p:sp>
        <p:nvSpPr>
          <p:cNvPr id="8" name="26 Marcador de número de diapositiva"/>
          <p:cNvSpPr>
            <a:spLocks noGrp="1"/>
          </p:cNvSpPr>
          <p:nvPr>
            <p:ph type="sldNum" sz="quarter" idx="11"/>
          </p:nvPr>
        </p:nvSpPr>
        <p:spPr/>
        <p:txBody>
          <a:bodyPr rtlCol="0"/>
          <a:lstStyle>
            <a:lvl1pPr>
              <a:defRPr/>
            </a:lvl1pPr>
          </a:lstStyle>
          <a:p>
            <a:pPr>
              <a:defRPr/>
            </a:pPr>
            <a:fld id="{B3B1EAAA-DA7D-4D39-A5D6-CAE409FFEB4C}" type="slidenum">
              <a:rPr lang="en-US"/>
              <a:pPr>
                <a:defRPr/>
              </a:pPr>
              <a:t>‹Nº›</a:t>
            </a:fld>
            <a:endParaRPr lang="en-US" dirty="0"/>
          </a:p>
        </p:txBody>
      </p:sp>
      <p:sp>
        <p:nvSpPr>
          <p:cNvPr id="9" name="27 Marcador de pie de página"/>
          <p:cNvSpPr>
            <a:spLocks noGrp="1"/>
          </p:cNvSpPr>
          <p:nvPr>
            <p:ph type="ftr" sz="quarter" idx="12"/>
          </p:nvPr>
        </p:nvSpPr>
        <p:spPr/>
        <p:txBody>
          <a:bodyPr rtlCol="0"/>
          <a:lstStyle>
            <a:lvl1pPr>
              <a:defRPr/>
            </a:lvl1pPr>
          </a:lstStyle>
          <a:p>
            <a:pPr>
              <a:defRPr/>
            </a:pPr>
            <a:r>
              <a:rPr lang="en-US" dirty="0"/>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lstStyle>
            <a:lvl1pPr>
              <a:defRPr sz="4000">
                <a:solidFill>
                  <a:schemeClr val="tx2"/>
                </a:solidFill>
              </a:defRPr>
            </a:lvl1pPr>
          </a:lstStyle>
          <a:p>
            <a:r>
              <a:rPr lang="es-ES"/>
              <a:t>Haga clic para modificar el estilo de título del patrón</a:t>
            </a:r>
            <a:endParaRPr lang="en-US"/>
          </a:p>
        </p:txBody>
      </p:sp>
      <p:sp>
        <p:nvSpPr>
          <p:cNvPr id="3" name="2 Marcador de fecha"/>
          <p:cNvSpPr>
            <a:spLocks noGrp="1"/>
          </p:cNvSpPr>
          <p:nvPr>
            <p:ph type="dt" sz="half" idx="10"/>
          </p:nvPr>
        </p:nvSpPr>
        <p:spPr>
          <a:xfrm>
            <a:off x="6583363" y="612775"/>
            <a:ext cx="957262" cy="457200"/>
          </a:xfrm>
        </p:spPr>
        <p:txBody>
          <a:bodyPr/>
          <a:lstStyle>
            <a:lvl1pPr>
              <a:defRPr/>
            </a:lvl1pPr>
          </a:lstStyle>
          <a:p>
            <a:pPr>
              <a:defRPr/>
            </a:pPr>
            <a:endParaRPr lang="en-US" dirty="0"/>
          </a:p>
        </p:txBody>
      </p:sp>
      <p:sp>
        <p:nvSpPr>
          <p:cNvPr id="4" name="3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5" name="4 Marcador de número de diapositiva"/>
          <p:cNvSpPr>
            <a:spLocks noGrp="1"/>
          </p:cNvSpPr>
          <p:nvPr>
            <p:ph type="sldNum" sz="quarter" idx="12"/>
          </p:nvPr>
        </p:nvSpPr>
        <p:spPr/>
        <p:txBody>
          <a:bodyPr/>
          <a:lstStyle>
            <a:lvl1pPr>
              <a:defRPr/>
            </a:lvl1pPr>
          </a:lstStyle>
          <a:p>
            <a:pPr>
              <a:defRPr/>
            </a:pPr>
            <a:fld id="{9A230BAD-216E-4572-8938-845C7411D6AB}" type="slidenum">
              <a:rPr lang="en-US"/>
              <a:pPr>
                <a:defRPr/>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n-US" dirty="0"/>
          </a:p>
        </p:txBody>
      </p:sp>
      <p:sp>
        <p:nvSpPr>
          <p:cNvPr id="3"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4" name="22 Marcador de número de diapositiva"/>
          <p:cNvSpPr>
            <a:spLocks noGrp="1"/>
          </p:cNvSpPr>
          <p:nvPr>
            <p:ph type="sldNum" sz="quarter" idx="12"/>
          </p:nvPr>
        </p:nvSpPr>
        <p:spPr/>
        <p:txBody>
          <a:bodyPr/>
          <a:lstStyle>
            <a:lvl1pPr>
              <a:defRPr/>
            </a:lvl1pPr>
          </a:lstStyle>
          <a:p>
            <a:pPr>
              <a:defRPr/>
            </a:pPr>
            <a:fld id="{E53E3D68-BCFE-42D8-A77F-008019884040}" type="slidenum">
              <a:rPr lang="en-US"/>
              <a:pPr>
                <a:defRPr/>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lang="es-ES"/>
              <a:t>Haga clic para modificar el estilo de título del patrón</a:t>
            </a:r>
            <a:endParaRPr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C27CACF5-F582-4BF0-AE26-97C6648569DA}" type="slidenum">
              <a:rPr lang="en-US"/>
              <a:pPr>
                <a:defRPr/>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4" name="3 Marcador de texto"/>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5" name="13 Marcador de fecha"/>
          <p:cNvSpPr>
            <a:spLocks noGrp="1"/>
          </p:cNvSpPr>
          <p:nvPr>
            <p:ph type="dt" sz="half" idx="10"/>
          </p:nvPr>
        </p:nvSpPr>
        <p:spPr/>
        <p:txBody>
          <a:bodyPr/>
          <a:lstStyle>
            <a:lvl1pPr>
              <a:defRPr/>
            </a:lvl1pPr>
          </a:lstStyle>
          <a:p>
            <a:pPr>
              <a:defRPr/>
            </a:pPr>
            <a:endParaRPr lang="en-US" dirty="0"/>
          </a:p>
        </p:txBody>
      </p:sp>
      <p:sp>
        <p:nvSpPr>
          <p:cNvPr id="6" name="2 Marcador de pie de página"/>
          <p:cNvSpPr>
            <a:spLocks noGrp="1"/>
          </p:cNvSpPr>
          <p:nvPr>
            <p:ph type="ftr" sz="quarter" idx="11"/>
          </p:nvPr>
        </p:nvSpPr>
        <p:spPr/>
        <p:txBody>
          <a:bodyPr/>
          <a:lstStyle>
            <a:lvl1pPr>
              <a:defRPr/>
            </a:lvl1pPr>
          </a:lstStyle>
          <a:p>
            <a:pPr>
              <a:defRPr/>
            </a:pPr>
            <a:r>
              <a:rPr lang="en-US" dirty="0"/>
              <a:t>www.themegallery.com</a:t>
            </a:r>
          </a:p>
        </p:txBody>
      </p:sp>
      <p:sp>
        <p:nvSpPr>
          <p:cNvPr id="7" name="22 Marcador de número de diapositiva"/>
          <p:cNvSpPr>
            <a:spLocks noGrp="1"/>
          </p:cNvSpPr>
          <p:nvPr>
            <p:ph type="sldNum" sz="quarter" idx="12"/>
          </p:nvPr>
        </p:nvSpPr>
        <p:spPr/>
        <p:txBody>
          <a:bodyPr/>
          <a:lstStyle>
            <a:lvl1pPr>
              <a:defRPr/>
            </a:lvl1pPr>
          </a:lstStyle>
          <a:p>
            <a:pPr>
              <a:defRPr/>
            </a:pPr>
            <a:fld id="{5EE48998-1425-49C7-B085-4DCFECD91284}" type="slidenum">
              <a:rPr lang="en-US"/>
              <a:pPr>
                <a:defRPr/>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9" name="28 Rectángulo"/>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0" name="29 Rectángulo"/>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1" name="30 Rectángulo"/>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2" name="31 Rectángulo"/>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3" name="32 Rectángulo redondeado"/>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useBgFill="1">
        <p:nvSpPr>
          <p:cNvPr id="34" name="33 Rectángulo redondeado"/>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5" name="34 Rectángulo"/>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6" name="35 Rectángulo"/>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7" name="36 Rectángulo"/>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8" name="37 Rectángulo"/>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39" name="38 Rectángulo"/>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0" name="39 Rectángulo"/>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039" name="21 Marcador de título"/>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40" name="12 Marcador de texto"/>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586538" y="612775"/>
            <a:ext cx="957262" cy="457200"/>
          </a:xfrm>
          <a:prstGeom prst="rect">
            <a:avLst/>
          </a:prstGeom>
        </p:spPr>
        <p:txBody>
          <a:bodyPr vert="horz"/>
          <a:lstStyle>
            <a:lvl1pPr algn="l" eaLnBrk="1" latinLnBrk="0" hangingPunct="1">
              <a:defRPr kumimoji="0" sz="800">
                <a:solidFill>
                  <a:schemeClr val="accent2"/>
                </a:solidFill>
                <a:cs typeface="+mn-cs"/>
              </a:defRPr>
            </a:lvl1pPr>
          </a:lstStyle>
          <a:p>
            <a:pPr>
              <a:defRPr/>
            </a:pPr>
            <a:endParaRPr lang="en-US" dirty="0"/>
          </a:p>
        </p:txBody>
      </p:sp>
      <p:sp>
        <p:nvSpPr>
          <p:cNvPr id="3" name="2 Marcador de pie de página"/>
          <p:cNvSpPr>
            <a:spLocks noGrp="1"/>
          </p:cNvSpPr>
          <p:nvPr>
            <p:ph type="ftr" sz="quarter" idx="3"/>
          </p:nvPr>
        </p:nvSpPr>
        <p:spPr>
          <a:xfrm>
            <a:off x="5257800" y="612775"/>
            <a:ext cx="1325563" cy="457200"/>
          </a:xfrm>
          <a:prstGeom prst="rect">
            <a:avLst/>
          </a:prstGeom>
        </p:spPr>
        <p:txBody>
          <a:bodyPr vert="horz"/>
          <a:lstStyle>
            <a:lvl1pPr algn="r" eaLnBrk="1" latinLnBrk="0" hangingPunct="1">
              <a:defRPr kumimoji="0" sz="800">
                <a:solidFill>
                  <a:schemeClr val="accent2"/>
                </a:solidFill>
                <a:cs typeface="+mn-cs"/>
              </a:defRPr>
            </a:lvl1pPr>
          </a:lstStyle>
          <a:p>
            <a:pPr>
              <a:defRPr/>
            </a:pPr>
            <a:r>
              <a:rPr lang="en-US" dirty="0"/>
              <a:t>www.themegallery.com</a:t>
            </a:r>
          </a:p>
        </p:txBody>
      </p:sp>
      <p:sp>
        <p:nvSpPr>
          <p:cNvPr id="23" name="22 Marcador de número de diapositiva"/>
          <p:cNvSpPr>
            <a:spLocks noGrp="1"/>
          </p:cNvSpPr>
          <p:nvPr>
            <p:ph type="sldNum" sz="quarter" idx="4"/>
          </p:nvPr>
        </p:nvSpPr>
        <p:spPr>
          <a:xfrm>
            <a:off x="8174038" y="1588"/>
            <a:ext cx="762000" cy="366712"/>
          </a:xfrm>
          <a:prstGeom prst="rect">
            <a:avLst/>
          </a:prstGeom>
        </p:spPr>
        <p:txBody>
          <a:bodyPr vert="horz" anchor="b"/>
          <a:lstStyle>
            <a:lvl1pPr algn="r" eaLnBrk="1" latinLnBrk="0" hangingPunct="1">
              <a:defRPr kumimoji="0" sz="1800">
                <a:solidFill>
                  <a:srgbClr val="FFFFFF"/>
                </a:solidFill>
                <a:cs typeface="+mn-cs"/>
              </a:defRPr>
            </a:lvl1pPr>
          </a:lstStyle>
          <a:p>
            <a:pPr>
              <a:defRPr/>
            </a:pPr>
            <a:fld id="{F12EEA54-8E84-46C7-9D47-CA42AEAE52AE}"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7" r:id="rId5"/>
    <p:sldLayoutId id="2147483688" r:id="rId6"/>
    <p:sldLayoutId id="2147483682" r:id="rId7"/>
    <p:sldLayoutId id="2147483681" r:id="rId8"/>
    <p:sldLayoutId id="2147483680" r:id="rId9"/>
    <p:sldLayoutId id="2147483679" r:id="rId10"/>
    <p:sldLayoutId id="2147483678"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9.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33.png"/><Relationship Id="rId5" Type="http://schemas.openxmlformats.org/officeDocument/2006/relationships/diagramQuickStyle" Target="../diagrams/quickStyle5.xml"/><Relationship Id="rId1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diagramLayout" Target="../diagrams/layout5.xml"/><Relationship Id="rId9" Type="http://schemas.openxmlformats.org/officeDocument/2006/relationships/image" Target="../media/image30.jpe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9.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image" Target="../media/image30.png"/><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customXml" Target="../ink/ink7.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3.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41.png"/><Relationship Id="rId5" Type="http://schemas.openxmlformats.org/officeDocument/2006/relationships/diagramQuickStyle" Target="../diagrams/quickStyle8.xml"/><Relationship Id="rId10" Type="http://schemas.openxmlformats.org/officeDocument/2006/relationships/image" Target="../media/image30.png"/><Relationship Id="rId4" Type="http://schemas.openxmlformats.org/officeDocument/2006/relationships/diagramLayout" Target="../diagrams/layout8.xml"/><Relationship Id="rId9" Type="http://schemas.openxmlformats.org/officeDocument/2006/relationships/customXml" Target="../ink/ink8.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44.png"/><Relationship Id="rId5" Type="http://schemas.openxmlformats.org/officeDocument/2006/relationships/diagramQuickStyle" Target="../diagrams/quickStyle9.xml"/><Relationship Id="rId10" Type="http://schemas.openxmlformats.org/officeDocument/2006/relationships/image" Target="../media/image30.png"/><Relationship Id="rId4" Type="http://schemas.openxmlformats.org/officeDocument/2006/relationships/diagramLayout" Target="../diagrams/layout9.xml"/><Relationship Id="rId9" Type="http://schemas.openxmlformats.org/officeDocument/2006/relationships/customXml" Target="../ink/ink9.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3.xml"/><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30.png"/><Relationship Id="rId5" Type="http://schemas.openxmlformats.org/officeDocument/2006/relationships/diagramQuickStyle" Target="../diagrams/quickStyle10.xml"/><Relationship Id="rId15" Type="http://schemas.openxmlformats.org/officeDocument/2006/relationships/image" Target="../media/image48.png"/><Relationship Id="rId19" Type="http://schemas.openxmlformats.org/officeDocument/2006/relationships/image" Target="../media/image52.png"/><Relationship Id="rId4" Type="http://schemas.openxmlformats.org/officeDocument/2006/relationships/diagramLayout" Target="../diagrams/layout10.xml"/><Relationship Id="rId9" Type="http://schemas.openxmlformats.org/officeDocument/2006/relationships/customXml" Target="../ink/ink10.xml"/><Relationship Id="rId1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3.jpeg"/><Relationship Id="rId18" Type="http://schemas.microsoft.com/office/2007/relationships/diagramDrawing" Target="../diagrams/drawing12.xml"/><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430.png"/><Relationship Id="rId17" Type="http://schemas.openxmlformats.org/officeDocument/2006/relationships/diagramColors" Target="../diagrams/colors12.xml"/><Relationship Id="rId2" Type="http://schemas.openxmlformats.org/officeDocument/2006/relationships/notesSlide" Target="../notesSlides/notesSlide14.xml"/><Relationship Id="rId16" Type="http://schemas.openxmlformats.org/officeDocument/2006/relationships/diagramQuickStyle" Target="../diagrams/quickStyl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customXml" Target="../ink/ink12.xml"/><Relationship Id="rId5" Type="http://schemas.openxmlformats.org/officeDocument/2006/relationships/diagramQuickStyle" Target="../diagrams/quickStyle11.xml"/><Relationship Id="rId15" Type="http://schemas.openxmlformats.org/officeDocument/2006/relationships/diagramLayout" Target="../diagrams/layout12.xml"/><Relationship Id="rId10" Type="http://schemas.openxmlformats.org/officeDocument/2006/relationships/image" Target="../media/image30.png"/><Relationship Id="rId4" Type="http://schemas.openxmlformats.org/officeDocument/2006/relationships/diagramLayout" Target="../diagrams/layout11.xml"/><Relationship Id="rId9" Type="http://schemas.openxmlformats.org/officeDocument/2006/relationships/customXml" Target="../ink/ink11.xml"/><Relationship Id="rId14" Type="http://schemas.openxmlformats.org/officeDocument/2006/relationships/diagramData" Target="../diagrams/data1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jpe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4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customXml" Target="../ink/ink14.xml"/><Relationship Id="rId5" Type="http://schemas.openxmlformats.org/officeDocument/2006/relationships/diagramQuickStyle" Target="../diagrams/quickStyle13.xml"/><Relationship Id="rId10" Type="http://schemas.openxmlformats.org/officeDocument/2006/relationships/image" Target="../media/image30.png"/><Relationship Id="rId4" Type="http://schemas.openxmlformats.org/officeDocument/2006/relationships/diagramLayout" Target="../diagrams/layout13.xml"/><Relationship Id="rId9" Type="http://schemas.openxmlformats.org/officeDocument/2006/relationships/customXml" Target="../ink/ink13.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diagramData" Target="../diagrams/data15.xml"/><Relationship Id="rId18" Type="http://schemas.openxmlformats.org/officeDocument/2006/relationships/customXml" Target="../ink/ink17.xml"/><Relationship Id="rId26" Type="http://schemas.openxmlformats.org/officeDocument/2006/relationships/image" Target="../media/image55.jpeg"/><Relationship Id="rId3" Type="http://schemas.openxmlformats.org/officeDocument/2006/relationships/diagramData" Target="../diagrams/data14.xml"/><Relationship Id="rId21" Type="http://schemas.openxmlformats.org/officeDocument/2006/relationships/image" Target="../media/image500.png"/><Relationship Id="rId7" Type="http://schemas.microsoft.com/office/2007/relationships/diagramDrawing" Target="../diagrams/drawing14.xml"/><Relationship Id="rId12" Type="http://schemas.openxmlformats.org/officeDocument/2006/relationships/image" Target="../media/image430.png"/><Relationship Id="rId17" Type="http://schemas.microsoft.com/office/2007/relationships/diagramDrawing" Target="../diagrams/drawing15.xml"/><Relationship Id="rId25" Type="http://schemas.openxmlformats.org/officeDocument/2006/relationships/image" Target="../media/image520.png"/><Relationship Id="rId2" Type="http://schemas.openxmlformats.org/officeDocument/2006/relationships/notesSlide" Target="../notesSlides/notesSlide16.xml"/><Relationship Id="rId16" Type="http://schemas.openxmlformats.org/officeDocument/2006/relationships/diagramColors" Target="../diagrams/colors15.xml"/><Relationship Id="rId20" Type="http://schemas.openxmlformats.org/officeDocument/2006/relationships/customXml" Target="../ink/ink18.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customXml" Target="../ink/ink16.xml"/><Relationship Id="rId24" Type="http://schemas.openxmlformats.org/officeDocument/2006/relationships/customXml" Target="../ink/ink20.xml"/><Relationship Id="rId5" Type="http://schemas.openxmlformats.org/officeDocument/2006/relationships/diagramQuickStyle" Target="../diagrams/quickStyle14.xml"/><Relationship Id="rId15" Type="http://schemas.openxmlformats.org/officeDocument/2006/relationships/diagramQuickStyle" Target="../diagrams/quickStyle15.xml"/><Relationship Id="rId23" Type="http://schemas.openxmlformats.org/officeDocument/2006/relationships/image" Target="../media/image510.png"/><Relationship Id="rId10" Type="http://schemas.openxmlformats.org/officeDocument/2006/relationships/image" Target="../media/image30.png"/><Relationship Id="rId19" Type="http://schemas.openxmlformats.org/officeDocument/2006/relationships/image" Target="../media/image490.png"/><Relationship Id="rId4" Type="http://schemas.openxmlformats.org/officeDocument/2006/relationships/diagramLayout" Target="../diagrams/layout14.xml"/><Relationship Id="rId9" Type="http://schemas.openxmlformats.org/officeDocument/2006/relationships/customXml" Target="../ink/ink15.xml"/><Relationship Id="rId14" Type="http://schemas.openxmlformats.org/officeDocument/2006/relationships/diagramLayout" Target="../diagrams/layout15.xml"/><Relationship Id="rId22" Type="http://schemas.openxmlformats.org/officeDocument/2006/relationships/customXml" Target="../ink/ink19.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30.png"/><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customXml" Target="../ink/ink22.xml"/><Relationship Id="rId2" Type="http://schemas.openxmlformats.org/officeDocument/2006/relationships/notesSlide" Target="../notesSlides/notesSlide17.xml"/><Relationship Id="rId16"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30.png"/><Relationship Id="rId5" Type="http://schemas.openxmlformats.org/officeDocument/2006/relationships/diagramQuickStyle" Target="../diagrams/quickStyle16.xml"/><Relationship Id="rId15" Type="http://schemas.openxmlformats.org/officeDocument/2006/relationships/image" Target="../media/image57.jpeg"/><Relationship Id="rId4" Type="http://schemas.openxmlformats.org/officeDocument/2006/relationships/diagramLayout" Target="../diagrams/layout16.xml"/><Relationship Id="rId9" Type="http://schemas.openxmlformats.org/officeDocument/2006/relationships/customXml" Target="../ink/ink21.xml"/><Relationship Id="rId14" Type="http://schemas.openxmlformats.org/officeDocument/2006/relationships/image" Target="../media/image56.jpeg"/></Relationships>
</file>

<file path=ppt/slides/_rels/slide19.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59.png"/><Relationship Id="rId7" Type="http://schemas.openxmlformats.org/officeDocument/2006/relationships/diagramColors" Target="../diagrams/colors17.xml"/><Relationship Id="rId12"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image" Target="../media/image440.png"/><Relationship Id="rId5" Type="http://schemas.openxmlformats.org/officeDocument/2006/relationships/diagramLayout" Target="../diagrams/layout17.xml"/><Relationship Id="rId10" Type="http://schemas.openxmlformats.org/officeDocument/2006/relationships/customXml" Target="../ink/ink23.xml"/><Relationship Id="rId4" Type="http://schemas.openxmlformats.org/officeDocument/2006/relationships/diagramData" Target="../diagrams/data17.xml"/><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8.xml"/><Relationship Id="rId7" Type="http://schemas.microsoft.com/office/2007/relationships/diagramDrawing" Target="../diagrams/drawing18.xml"/><Relationship Id="rId12"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image" Target="../media/image61.jpeg"/><Relationship Id="rId5" Type="http://schemas.openxmlformats.org/officeDocument/2006/relationships/diagramQuickStyle" Target="../diagrams/quickStyle18.xml"/><Relationship Id="rId10" Type="http://schemas.openxmlformats.org/officeDocument/2006/relationships/image" Target="../media/image450.png"/><Relationship Id="rId4" Type="http://schemas.openxmlformats.org/officeDocument/2006/relationships/diagramLayout" Target="../diagrams/layout18.xml"/><Relationship Id="rId9" Type="http://schemas.openxmlformats.org/officeDocument/2006/relationships/customXml" Target="../ink/ink24.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9.xml"/><Relationship Id="rId13" Type="http://schemas.openxmlformats.org/officeDocument/2006/relationships/image" Target="../media/image65.png"/><Relationship Id="rId3" Type="http://schemas.openxmlformats.org/officeDocument/2006/relationships/image" Target="../media/image63.png"/><Relationship Id="rId7" Type="http://schemas.openxmlformats.org/officeDocument/2006/relationships/diagramQuickStyle" Target="../diagrams/quickStyle19.xml"/><Relationship Id="rId12" Type="http://schemas.openxmlformats.org/officeDocument/2006/relationships/image" Target="../media/image4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19.xml"/><Relationship Id="rId11" Type="http://schemas.openxmlformats.org/officeDocument/2006/relationships/customXml" Target="../ink/ink25.xml"/><Relationship Id="rId5" Type="http://schemas.openxmlformats.org/officeDocument/2006/relationships/diagramData" Target="../diagrams/data19.xml"/><Relationship Id="rId10" Type="http://schemas.openxmlformats.org/officeDocument/2006/relationships/image" Target="../media/image9.png"/><Relationship Id="rId4" Type="http://schemas.openxmlformats.org/officeDocument/2006/relationships/image" Target="../media/image64.jpeg"/><Relationship Id="rId9" Type="http://schemas.microsoft.com/office/2007/relationships/diagramDrawing" Target="../diagrams/drawing19.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image" Target="../media/image440.png"/><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customXml" Target="../ink/ink26.xml"/></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image" Target="../media/image66.jpeg"/><Relationship Id="rId5" Type="http://schemas.openxmlformats.org/officeDocument/2006/relationships/diagramQuickStyle" Target="../diagrams/quickStyle21.xml"/><Relationship Id="rId10" Type="http://schemas.openxmlformats.org/officeDocument/2006/relationships/image" Target="../media/image450.png"/><Relationship Id="rId4" Type="http://schemas.openxmlformats.org/officeDocument/2006/relationships/diagramLayout" Target="../diagrams/layout21.xml"/><Relationship Id="rId9" Type="http://schemas.openxmlformats.org/officeDocument/2006/relationships/customXml" Target="../ink/ink27.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22.xml"/><Relationship Id="rId13" Type="http://schemas.openxmlformats.org/officeDocument/2006/relationships/image" Target="../media/image9.png"/><Relationship Id="rId3" Type="http://schemas.openxmlformats.org/officeDocument/2006/relationships/image" Target="../media/image67.png"/><Relationship Id="rId7" Type="http://schemas.openxmlformats.org/officeDocument/2006/relationships/image" Target="../media/image71.png"/><Relationship Id="rId12" Type="http://schemas.microsoft.com/office/2007/relationships/diagramDrawing" Target="../diagrams/drawing22.xml"/><Relationship Id="rId2" Type="http://schemas.openxmlformats.org/officeDocument/2006/relationships/notesSlide" Target="../notesSlides/notesSlide23.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diagramColors" Target="../diagrams/colors22.xml"/><Relationship Id="rId5" Type="http://schemas.openxmlformats.org/officeDocument/2006/relationships/image" Target="../media/image69.png"/><Relationship Id="rId15" Type="http://schemas.openxmlformats.org/officeDocument/2006/relationships/image" Target="../media/image450.png"/><Relationship Id="rId10" Type="http://schemas.openxmlformats.org/officeDocument/2006/relationships/diagramQuickStyle" Target="../diagrams/quickStyle22.xml"/><Relationship Id="rId4" Type="http://schemas.openxmlformats.org/officeDocument/2006/relationships/image" Target="../media/image68.png"/><Relationship Id="rId9" Type="http://schemas.openxmlformats.org/officeDocument/2006/relationships/diagramLayout" Target="../diagrams/layout22.xml"/><Relationship Id="rId14" Type="http://schemas.openxmlformats.org/officeDocument/2006/relationships/customXml" Target="../ink/ink28.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image" Target="../media/image73.png"/><Relationship Id="rId7" Type="http://schemas.openxmlformats.org/officeDocument/2006/relationships/diagramQuickStyle" Target="../diagrams/quickStyle23.xml"/><Relationship Id="rId12" Type="http://schemas.openxmlformats.org/officeDocument/2006/relationships/image" Target="../media/image4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23.xml"/><Relationship Id="rId11" Type="http://schemas.openxmlformats.org/officeDocument/2006/relationships/customXml" Target="../ink/ink29.xml"/><Relationship Id="rId5" Type="http://schemas.openxmlformats.org/officeDocument/2006/relationships/diagramData" Target="../diagrams/data23.xml"/><Relationship Id="rId10" Type="http://schemas.openxmlformats.org/officeDocument/2006/relationships/image" Target="../media/image9.png"/><Relationship Id="rId4" Type="http://schemas.openxmlformats.org/officeDocument/2006/relationships/image" Target="../media/image74.png"/><Relationship Id="rId9" Type="http://schemas.microsoft.com/office/2007/relationships/diagramDrawing" Target="../diagrams/drawing23.xml"/></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4.xml"/><Relationship Id="rId11" Type="http://schemas.openxmlformats.org/officeDocument/2006/relationships/image" Target="../media/image75.jpeg"/><Relationship Id="rId5" Type="http://schemas.openxmlformats.org/officeDocument/2006/relationships/diagramQuickStyle" Target="../diagrams/quickStyle24.xml"/><Relationship Id="rId10" Type="http://schemas.openxmlformats.org/officeDocument/2006/relationships/image" Target="../media/image450.png"/><Relationship Id="rId4" Type="http://schemas.openxmlformats.org/officeDocument/2006/relationships/diagramLayout" Target="../diagrams/layout24.xml"/><Relationship Id="rId9" Type="http://schemas.openxmlformats.org/officeDocument/2006/relationships/customXml" Target="../ink/ink30.xml"/></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13" Type="http://schemas.microsoft.com/office/2007/relationships/diagramDrawing" Target="../diagrams/drawing25.xml"/><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diagramColors" Target="../diagrams/colors25.xml"/><Relationship Id="rId17" Type="http://schemas.openxmlformats.org/officeDocument/2006/relationships/image" Target="../media/image82.jpeg"/><Relationship Id="rId2" Type="http://schemas.openxmlformats.org/officeDocument/2006/relationships/notesSlide" Target="../notesSlides/notesSlide26.xml"/><Relationship Id="rId16"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diagramQuickStyle" Target="../diagrams/quickStyle25.xml"/><Relationship Id="rId5" Type="http://schemas.openxmlformats.org/officeDocument/2006/relationships/image" Target="../media/image78.png"/><Relationship Id="rId15" Type="http://schemas.openxmlformats.org/officeDocument/2006/relationships/customXml" Target="../ink/ink31.xml"/><Relationship Id="rId10" Type="http://schemas.openxmlformats.org/officeDocument/2006/relationships/diagramLayout" Target="../diagrams/layout25.xml"/><Relationship Id="rId4" Type="http://schemas.openxmlformats.org/officeDocument/2006/relationships/image" Target="../media/image77.png"/><Relationship Id="rId9" Type="http://schemas.openxmlformats.org/officeDocument/2006/relationships/diagramData" Target="../diagrams/data25.xml"/><Relationship Id="rId1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6.xml"/><Relationship Id="rId13" Type="http://schemas.openxmlformats.org/officeDocument/2006/relationships/customXml" Target="../ink/ink32.xml"/><Relationship Id="rId3" Type="http://schemas.openxmlformats.org/officeDocument/2006/relationships/image" Target="../media/image83.png"/><Relationship Id="rId7" Type="http://schemas.openxmlformats.org/officeDocument/2006/relationships/diagramData" Target="../diagrams/data26.xml"/><Relationship Id="rId12"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6.png"/><Relationship Id="rId11" Type="http://schemas.microsoft.com/office/2007/relationships/diagramDrawing" Target="../diagrams/drawing26.xml"/><Relationship Id="rId5" Type="http://schemas.openxmlformats.org/officeDocument/2006/relationships/image" Target="../media/image85.png"/><Relationship Id="rId15" Type="http://schemas.openxmlformats.org/officeDocument/2006/relationships/image" Target="../media/image82.jpeg"/><Relationship Id="rId10" Type="http://schemas.openxmlformats.org/officeDocument/2006/relationships/diagramColors" Target="../diagrams/colors26.xml"/><Relationship Id="rId4" Type="http://schemas.openxmlformats.org/officeDocument/2006/relationships/image" Target="../media/image84.png"/><Relationship Id="rId9" Type="http://schemas.openxmlformats.org/officeDocument/2006/relationships/diagramQuickStyle" Target="../diagrams/quickStyle26.xml"/><Relationship Id="rId14" Type="http://schemas.openxmlformats.org/officeDocument/2006/relationships/image" Target="../media/image450.pn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7.xml"/><Relationship Id="rId7" Type="http://schemas.microsoft.com/office/2007/relationships/diagramDrawing" Target="../diagrams/drawing27.xml"/><Relationship Id="rId12"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7.xml"/><Relationship Id="rId11" Type="http://schemas.openxmlformats.org/officeDocument/2006/relationships/chart" Target="../charts/chart1.xml"/><Relationship Id="rId5" Type="http://schemas.openxmlformats.org/officeDocument/2006/relationships/diagramQuickStyle" Target="../diagrams/quickStyle27.xml"/><Relationship Id="rId10" Type="http://schemas.openxmlformats.org/officeDocument/2006/relationships/image" Target="../media/image450.png"/><Relationship Id="rId4" Type="http://schemas.openxmlformats.org/officeDocument/2006/relationships/diagramLayout" Target="../diagrams/layout27.xml"/><Relationship Id="rId9" Type="http://schemas.openxmlformats.org/officeDocument/2006/relationships/customXml" Target="../ink/ink3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cun.es/diccionario-medico/terminos/sueno" TargetMode="External"/><Relationship Id="rId4" Type="http://schemas.openxmlformats.org/officeDocument/2006/relationships/hyperlink" Target="https://espanol.nichd.nih.gov/salud/temas/sleep/informacion"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8.xml"/><Relationship Id="rId11" Type="http://schemas.openxmlformats.org/officeDocument/2006/relationships/image" Target="../media/image87.jpeg"/><Relationship Id="rId5" Type="http://schemas.openxmlformats.org/officeDocument/2006/relationships/diagramQuickStyle" Target="../diagrams/quickStyle28.xml"/><Relationship Id="rId10" Type="http://schemas.openxmlformats.org/officeDocument/2006/relationships/image" Target="../media/image450.png"/><Relationship Id="rId4" Type="http://schemas.openxmlformats.org/officeDocument/2006/relationships/diagramLayout" Target="../diagrams/layout28.xml"/><Relationship Id="rId9" Type="http://schemas.openxmlformats.org/officeDocument/2006/relationships/customXml" Target="../ink/ink34.xml"/></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07/relationships/diagramDrawing" Target="../diagrams/drawing29.xml"/><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diagramColors" Target="../diagrams/colors29.xml"/><Relationship Id="rId2" Type="http://schemas.openxmlformats.org/officeDocument/2006/relationships/notesSlide" Target="../notesSlides/notesSlide30.xml"/><Relationship Id="rId16"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diagramQuickStyle" Target="../diagrams/quickStyle29.xml"/><Relationship Id="rId5" Type="http://schemas.openxmlformats.org/officeDocument/2006/relationships/image" Target="../media/image90.png"/><Relationship Id="rId15" Type="http://schemas.openxmlformats.org/officeDocument/2006/relationships/customXml" Target="../ink/ink35.xml"/><Relationship Id="rId10" Type="http://schemas.openxmlformats.org/officeDocument/2006/relationships/diagramLayout" Target="../diagrams/layout29.xml"/><Relationship Id="rId4" Type="http://schemas.openxmlformats.org/officeDocument/2006/relationships/image" Target="../media/image89.png"/><Relationship Id="rId9" Type="http://schemas.openxmlformats.org/officeDocument/2006/relationships/diagramData" Target="../diagrams/data29.xml"/><Relationship Id="rId14"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customXml" Target="../ink/ink36.xml"/><Relationship Id="rId3" Type="http://schemas.openxmlformats.org/officeDocument/2006/relationships/image" Target="../media/image94.png"/><Relationship Id="rId7" Type="http://schemas.openxmlformats.org/officeDocument/2006/relationships/diagramData" Target="../diagrams/data30.xml"/><Relationship Id="rId12"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7.png"/><Relationship Id="rId11" Type="http://schemas.microsoft.com/office/2007/relationships/diagramDrawing" Target="../diagrams/drawing30.xml"/><Relationship Id="rId5" Type="http://schemas.openxmlformats.org/officeDocument/2006/relationships/image" Target="../media/image96.png"/><Relationship Id="rId10" Type="http://schemas.openxmlformats.org/officeDocument/2006/relationships/diagramColors" Target="../diagrams/colors30.xml"/><Relationship Id="rId4" Type="http://schemas.openxmlformats.org/officeDocument/2006/relationships/image" Target="../media/image95.png"/><Relationship Id="rId9" Type="http://schemas.openxmlformats.org/officeDocument/2006/relationships/diagramQuickStyle" Target="../diagrams/quickStyle30.xml"/><Relationship Id="rId14" Type="http://schemas.openxmlformats.org/officeDocument/2006/relationships/image" Target="../media/image450.png"/></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1.xml"/><Relationship Id="rId11" Type="http://schemas.openxmlformats.org/officeDocument/2006/relationships/image" Target="../media/image98.jpeg"/><Relationship Id="rId5" Type="http://schemas.openxmlformats.org/officeDocument/2006/relationships/diagramQuickStyle" Target="../diagrams/quickStyle31.xml"/><Relationship Id="rId10" Type="http://schemas.openxmlformats.org/officeDocument/2006/relationships/image" Target="../media/image450.png"/><Relationship Id="rId4" Type="http://schemas.openxmlformats.org/officeDocument/2006/relationships/diagramLayout" Target="../diagrams/layout31.xml"/><Relationship Id="rId9" Type="http://schemas.openxmlformats.org/officeDocument/2006/relationships/customXml" Target="../ink/ink37.xml"/></Relationships>
</file>

<file path=ppt/slides/_rels/slide34.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diagramDrawing" Target="../diagrams/drawing32.xml"/><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diagramColors" Target="../diagrams/colors32.xml"/><Relationship Id="rId2" Type="http://schemas.openxmlformats.org/officeDocument/2006/relationships/notesSlide" Target="../notesSlides/notesSlide33.xml"/><Relationship Id="rId16"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diagramQuickStyle" Target="../diagrams/quickStyle32.xml"/><Relationship Id="rId5" Type="http://schemas.openxmlformats.org/officeDocument/2006/relationships/image" Target="../media/image101.png"/><Relationship Id="rId15" Type="http://schemas.openxmlformats.org/officeDocument/2006/relationships/customXml" Target="../ink/ink38.xml"/><Relationship Id="rId10" Type="http://schemas.openxmlformats.org/officeDocument/2006/relationships/diagramLayout" Target="../diagrams/layout32.xml"/><Relationship Id="rId4" Type="http://schemas.openxmlformats.org/officeDocument/2006/relationships/image" Target="../media/image100.png"/><Relationship Id="rId9" Type="http://schemas.openxmlformats.org/officeDocument/2006/relationships/diagramData" Target="../diagrams/data32.xml"/><Relationship Id="rId14" Type="http://schemas.openxmlformats.org/officeDocument/2006/relationships/image" Target="../media/image9.png"/></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33.xml"/><Relationship Id="rId13" Type="http://schemas.openxmlformats.org/officeDocument/2006/relationships/customXml" Target="../ink/ink39.xml"/><Relationship Id="rId3" Type="http://schemas.openxmlformats.org/officeDocument/2006/relationships/image" Target="../media/image105.png"/><Relationship Id="rId7" Type="http://schemas.openxmlformats.org/officeDocument/2006/relationships/diagramData" Target="../diagrams/data33.xml"/><Relationship Id="rId12"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8.png"/><Relationship Id="rId11" Type="http://schemas.microsoft.com/office/2007/relationships/diagramDrawing" Target="../diagrams/drawing33.xml"/><Relationship Id="rId5" Type="http://schemas.openxmlformats.org/officeDocument/2006/relationships/image" Target="../media/image107.png"/><Relationship Id="rId10" Type="http://schemas.openxmlformats.org/officeDocument/2006/relationships/diagramColors" Target="../diagrams/colors33.xml"/><Relationship Id="rId4" Type="http://schemas.openxmlformats.org/officeDocument/2006/relationships/image" Target="../media/image106.png"/><Relationship Id="rId9" Type="http://schemas.openxmlformats.org/officeDocument/2006/relationships/diagramQuickStyle" Target="../diagrams/quickStyle33.xml"/><Relationship Id="rId14" Type="http://schemas.openxmlformats.org/officeDocument/2006/relationships/image" Target="../media/image450.png"/></Relationships>
</file>

<file path=ppt/slides/_rels/slide36.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109.jpeg"/><Relationship Id="rId7" Type="http://schemas.openxmlformats.org/officeDocument/2006/relationships/diagramColors" Target="../diagrams/colors3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 Id="rId9" Type="http://schemas.openxmlformats.org/officeDocument/2006/relationships/image" Target="../media/image110.jpeg"/></Relationships>
</file>

<file path=ppt/slides/_rels/slide37.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111.jpeg"/><Relationship Id="rId7" Type="http://schemas.openxmlformats.org/officeDocument/2006/relationships/diagramColors" Target="../diagrams/colors3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38.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12.jpeg"/><Relationship Id="rId7" Type="http://schemas.openxmlformats.org/officeDocument/2006/relationships/diagramColors" Target="../diagrams/colors3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37.xml"/><Relationship Id="rId3" Type="http://schemas.openxmlformats.org/officeDocument/2006/relationships/image" Target="../media/image113.jpeg"/><Relationship Id="rId7" Type="http://schemas.openxmlformats.org/officeDocument/2006/relationships/diagramQuickStyle" Target="../diagrams/quickStyle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Layout" Target="../diagrams/layout37.xml"/><Relationship Id="rId5" Type="http://schemas.openxmlformats.org/officeDocument/2006/relationships/diagramData" Target="../diagrams/data37.xml"/><Relationship Id="rId4" Type="http://schemas.openxmlformats.org/officeDocument/2006/relationships/image" Target="../media/image114.jpeg"/><Relationship Id="rId9" Type="http://schemas.microsoft.com/office/2007/relationships/diagramDrawing" Target="../diagrams/drawing3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leeptight.isr.uc.p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sleeptight.isr.uc.pt/" TargetMode="External"/><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3.jpeg"/><Relationship Id="rId17" Type="http://schemas.openxmlformats.org/officeDocument/2006/relationships/customXml" Target="../ink/ink2.xml"/><Relationship Id="rId2" Type="http://schemas.openxmlformats.org/officeDocument/2006/relationships/notesSlide" Target="../notesSlides/notesSlide6.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2.png"/><Relationship Id="rId5" Type="http://schemas.openxmlformats.org/officeDocument/2006/relationships/diagramQuickStyle" Target="../diagrams/quickStyle2.xml"/><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diagramLayout" Target="../diagrams/layout2.xml"/><Relationship Id="rId9" Type="http://schemas.openxmlformats.org/officeDocument/2006/relationships/image" Target="../media/image20.png"/><Relationship Id="rId14" Type="http://schemas.openxmlformats.org/officeDocument/2006/relationships/customXml" Target="../ink/ink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customXml" Target="../ink/ink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9.png"/><Relationship Id="rId5" Type="http://schemas.openxmlformats.org/officeDocument/2006/relationships/diagramQuickStyle" Target="../diagrams/quickStyle3.xml"/><Relationship Id="rId10" Type="http://schemas.openxmlformats.org/officeDocument/2006/relationships/image" Target="../media/image20.png"/><Relationship Id="rId4" Type="http://schemas.openxmlformats.org/officeDocument/2006/relationships/diagramLayout" Target="../diagrams/layout3.xml"/><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customXml" Target="../ink/ink5.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customXml" Target="../ink/ink4.xml"/><Relationship Id="rId5" Type="http://schemas.openxmlformats.org/officeDocument/2006/relationships/diagramQuickStyle" Target="../diagrams/quickStyle4.xml"/><Relationship Id="rId10" Type="http://schemas.openxmlformats.org/officeDocument/2006/relationships/image" Target="../media/image9.png"/><Relationship Id="rId4" Type="http://schemas.openxmlformats.org/officeDocument/2006/relationships/diagramLayout" Target="../diagrams/layout4.xml"/><Relationship Id="rId9" Type="http://schemas.openxmlformats.org/officeDocument/2006/relationships/image" Target="../media/image28.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3919" y="79137"/>
            <a:ext cx="9100081" cy="3816429"/>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4800" b="1" cap="all" dirty="0">
                <a:ln w="0"/>
                <a:solidFill>
                  <a:schemeClr val="bg1"/>
                </a:solidFill>
                <a:effectLst>
                  <a:reflection blurRad="12700" stA="50000" endPos="50000" dist="5000" dir="5400000" sy="-100000" rotWithShape="0"/>
                </a:effectLst>
                <a:latin typeface="Cambria" pitchFamily="18" charset="0"/>
              </a:rPr>
              <a:t>ANALÍTICA DE DATOS EN SALUD</a:t>
            </a:r>
          </a:p>
          <a:p>
            <a:pPr algn="ctr">
              <a:defRPr/>
            </a:pPr>
            <a:r>
              <a:rPr lang="es-ES" sz="4800" b="1" cap="all" dirty="0">
                <a:ln w="0"/>
                <a:solidFill>
                  <a:schemeClr val="bg1"/>
                </a:solidFill>
                <a:effectLst>
                  <a:reflection blurRad="12700" stA="50000" endPos="50000" dist="5000" dir="5400000" sy="-100000" rotWithShape="0"/>
                </a:effectLst>
                <a:latin typeface="Cambria" pitchFamily="18" charset="0"/>
              </a:rPr>
              <a:t>(</a:t>
            </a:r>
            <a:r>
              <a:rPr lang="es-ES" sz="4800" b="1" cap="all" dirty="0" err="1">
                <a:ln w="0"/>
                <a:solidFill>
                  <a:schemeClr val="bg1"/>
                </a:solidFill>
                <a:effectLst>
                  <a:reflection blurRad="12700" stA="50000" endPos="50000" dist="5000" dir="5400000" sy="-100000" rotWithShape="0"/>
                </a:effectLst>
                <a:latin typeface="Cambria" pitchFamily="18" charset="0"/>
              </a:rPr>
              <a:t>SsDSA</a:t>
            </a:r>
            <a:r>
              <a:rPr lang="es-ES" sz="2000" b="1" cap="all" dirty="0" err="1">
                <a:ln w="0"/>
                <a:solidFill>
                  <a:schemeClr val="bg1"/>
                </a:solidFill>
                <a:effectLst>
                  <a:reflection blurRad="12700" stA="50000" endPos="50000" dist="5000" dir="5400000" sy="-100000" rotWithShape="0"/>
                </a:effectLst>
                <a:latin typeface="Cambria" pitchFamily="18" charset="0"/>
              </a:rPr>
              <a:t>pp</a:t>
            </a:r>
            <a:r>
              <a:rPr lang="es-ES" sz="4800" b="1" cap="all" dirty="0">
                <a:ln w="0"/>
                <a:solidFill>
                  <a:schemeClr val="bg1"/>
                </a:solidFill>
                <a:effectLst>
                  <a:reflection blurRad="12700" stA="50000" endPos="50000" dist="5000" dir="5400000" sy="-100000" rotWithShape="0"/>
                </a:effectLst>
                <a:latin typeface="Cambria" pitchFamily="18" charset="0"/>
              </a:rPr>
              <a:t>)</a:t>
            </a:r>
          </a:p>
          <a:p>
            <a:pPr algn="ctr">
              <a:defRPr/>
            </a:pPr>
            <a:endParaRPr lang="es-ES" sz="1000" b="1" cap="all" dirty="0">
              <a:ln w="0"/>
              <a:solidFill>
                <a:schemeClr val="bg1"/>
              </a:solidFill>
              <a:effectLst>
                <a:reflection blurRad="12700" stA="50000" endPos="50000" dist="5000" dir="5400000" sy="-100000" rotWithShape="0"/>
              </a:effectLst>
              <a:latin typeface="Cambria" pitchFamily="18" charset="0"/>
            </a:endParaRPr>
          </a:p>
          <a:p>
            <a:pPr algn="ctr"/>
            <a:r>
              <a:rPr lang="es-CO" sz="4800" b="1" i="1" dirty="0">
                <a:solidFill>
                  <a:schemeClr val="bg1"/>
                </a:solidFill>
                <a:latin typeface="Cambria" pitchFamily="18" charset="0"/>
              </a:rPr>
              <a:t>“</a:t>
            </a:r>
            <a:r>
              <a:rPr lang="en-US" altLang="ja-JP" sz="4800" b="1" i="1" dirty="0">
                <a:solidFill>
                  <a:schemeClr val="bg1"/>
                </a:solidFill>
                <a:latin typeface="Cambria" pitchFamily="18" charset="0"/>
              </a:rPr>
              <a:t>Sleep Stage Detection </a:t>
            </a:r>
          </a:p>
          <a:p>
            <a:pPr algn="ctr"/>
            <a:r>
              <a:rPr lang="en-US" altLang="ja-JP" sz="4800" b="1" i="1" dirty="0">
                <a:solidFill>
                  <a:schemeClr val="bg1"/>
                </a:solidFill>
                <a:latin typeface="Cambria" pitchFamily="18" charset="0"/>
              </a:rPr>
              <a:t>Systems App</a:t>
            </a:r>
            <a:r>
              <a:rPr lang="es-CO" sz="4800" b="1" i="1" dirty="0">
                <a:solidFill>
                  <a:schemeClr val="bg1"/>
                </a:solidFill>
                <a:latin typeface="Cambria" pitchFamily="18" charset="0"/>
              </a:rPr>
              <a:t>”</a:t>
            </a:r>
          </a:p>
          <a:p>
            <a:pPr algn="ctr">
              <a:defRPr/>
            </a:pPr>
            <a:endParaRPr lang="es-ES" sz="4000" b="1" cap="all" dirty="0">
              <a:ln w="0"/>
              <a:solidFill>
                <a:schemeClr val="bg1"/>
              </a:solidFill>
              <a:effectLst>
                <a:reflection blurRad="12700" stA="50000" endPos="50000" dist="5000" dir="5400000" sy="-100000" rotWithShape="0"/>
              </a:effectLst>
              <a:latin typeface="Cambria" pitchFamily="18" charset="0"/>
            </a:endParaRPr>
          </a:p>
        </p:txBody>
      </p:sp>
      <p:sp>
        <p:nvSpPr>
          <p:cNvPr id="7" name="CuadroTexto 6">
            <a:extLst>
              <a:ext uri="{FF2B5EF4-FFF2-40B4-BE49-F238E27FC236}">
                <a16:creationId xmlns:a16="http://schemas.microsoft.com/office/drawing/2014/main" id="{3060E8D1-9AD1-6705-A07E-1A8C1B0B93ED}"/>
              </a:ext>
            </a:extLst>
          </p:cNvPr>
          <p:cNvSpPr txBox="1"/>
          <p:nvPr/>
        </p:nvSpPr>
        <p:spPr>
          <a:xfrm>
            <a:off x="6372200" y="2937438"/>
            <a:ext cx="2866110" cy="46166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a:spAutoFit/>
          </a:bodyPr>
          <a:lstStyle/>
          <a:p>
            <a:pPr algn="ctr"/>
            <a:r>
              <a:rPr lang="es-ES" sz="1200" b="0" i="1" dirty="0">
                <a:solidFill>
                  <a:schemeClr val="bg2"/>
                </a:solidFill>
                <a:effectLst/>
                <a:latin typeface="Söhne"/>
              </a:rPr>
              <a:t>Explorar las profundidades del sueño es desentrañar los misterios de la mente.</a:t>
            </a:r>
            <a:endParaRPr lang="es-ES" sz="1200" i="1" dirty="0">
              <a:solidFill>
                <a:schemeClr val="bg2"/>
              </a:solidFill>
            </a:endParaRPr>
          </a:p>
        </p:txBody>
      </p:sp>
      <p:pic>
        <p:nvPicPr>
          <p:cNvPr id="77826" name="Picture 2" descr="http://mt.educarchile.cl/mt/jjbrunner/archives/innovation3D.jpg"/>
          <p:cNvPicPr>
            <a:picLocks noChangeAspect="1" noChangeArrowheads="1"/>
          </p:cNvPicPr>
          <p:nvPr/>
        </p:nvPicPr>
        <p:blipFill>
          <a:blip r:embed="rId2" cstate="print"/>
          <a:srcRect/>
          <a:stretch>
            <a:fillRect/>
          </a:stretch>
        </p:blipFill>
        <p:spPr bwMode="auto">
          <a:xfrm>
            <a:off x="1236176" y="3836252"/>
            <a:ext cx="3214710" cy="24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3 Marcador de pie de página"/>
          <p:cNvSpPr txBox="1">
            <a:spLocks/>
          </p:cNvSpPr>
          <p:nvPr/>
        </p:nvSpPr>
        <p:spPr>
          <a:xfrm>
            <a:off x="5277059" y="4483167"/>
            <a:ext cx="3194248" cy="935732"/>
          </a:xfrm>
          <a:prstGeom prst="rect">
            <a:avLst/>
          </a:prstGeom>
        </p:spPr>
        <p:txBody>
          <a:bodyPr vert="horz" wrap="square" lIns="91440" tIns="45720" rIns="91440" bIns="45720" numCol="1" anchor="t" anchorCtr="0" compatLnSpc="1">
            <a:prstTxWarp prst="textNoShape">
              <a:avLst/>
            </a:prstTxWarp>
          </a:bodyPr>
          <a:lstStyle>
            <a:defPPr>
              <a:defRPr lang="en-US"/>
            </a:defPPr>
            <a:lvl1pPr algn="r" rtl="0" eaLnBrk="1" fontAlgn="base" latinLnBrk="0" hangingPunct="1">
              <a:spcBef>
                <a:spcPct val="0"/>
              </a:spcBef>
              <a:spcAft>
                <a:spcPct val="0"/>
              </a:spcAft>
              <a:defRPr kumimoji="0" sz="800" kern="1200">
                <a:solidFill>
                  <a:schemeClr val="accent2"/>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sz="2000" b="1" i="1" dirty="0">
                <a:cs typeface="Arial" charset="0"/>
              </a:rPr>
              <a:t>José Javier Gutiérrez Gil</a:t>
            </a:r>
          </a:p>
          <a:p>
            <a:pPr algn="ctr"/>
            <a:r>
              <a:rPr lang="en-US" sz="1400" b="1" i="1" dirty="0">
                <a:cs typeface="Arial" charset="0"/>
              </a:rPr>
              <a:t>jogugil@gmail.com</a:t>
            </a:r>
          </a:p>
        </p:txBody>
      </p:sp>
      <p:sp>
        <p:nvSpPr>
          <p:cNvPr id="4" name="CuadroTexto 3">
            <a:extLst>
              <a:ext uri="{FF2B5EF4-FFF2-40B4-BE49-F238E27FC236}">
                <a16:creationId xmlns:a16="http://schemas.microsoft.com/office/drawing/2014/main" id="{6A3D6B41-E85D-0BF0-B93B-47BD9768E6C5}"/>
              </a:ext>
            </a:extLst>
          </p:cNvPr>
          <p:cNvSpPr txBox="1"/>
          <p:nvPr/>
        </p:nvSpPr>
        <p:spPr>
          <a:xfrm>
            <a:off x="6808248" y="3356575"/>
            <a:ext cx="2362054" cy="369332"/>
          </a:xfrm>
          <a:prstGeom prst="rect">
            <a:avLst/>
          </a:prstGeom>
          <a:noFill/>
        </p:spPr>
        <p:txBody>
          <a:bodyPr wrap="square">
            <a:spAutoFit/>
          </a:bodyPr>
          <a:lstStyle/>
          <a:p>
            <a:pPr algn="r"/>
            <a:r>
              <a:rPr lang="es-ES" i="1" kern="150" dirty="0">
                <a:solidFill>
                  <a:schemeClr val="bg1"/>
                </a:solidFill>
                <a:latin typeface="Calibri" panose="020F0502020204030204" pitchFamily="34" charset="0"/>
                <a:cs typeface="Tahoma" panose="020B0604030504040204" pitchFamily="34" charset="0"/>
              </a:rPr>
              <a:t>Matthew Walker </a:t>
            </a:r>
            <a:r>
              <a:rPr lang="es-ES" sz="1800" i="1" kern="150" dirty="0">
                <a:solidFill>
                  <a:schemeClr val="bg1"/>
                </a:solidFill>
                <a:effectLst/>
                <a:latin typeface="Calibri" panose="020F0502020204030204" pitchFamily="34" charset="0"/>
                <a:ea typeface="Andale Sans UI"/>
                <a:cs typeface="Tahoma" panose="020B0604030504040204" pitchFamily="34" charset="0"/>
              </a:rPr>
              <a:t> </a:t>
            </a:r>
            <a:endParaRPr lang="es-ES" sz="2800" i="1" kern="150" dirty="0">
              <a:solidFill>
                <a:schemeClr val="bg1"/>
              </a:solidFill>
              <a:effectLst/>
              <a:latin typeface="Times New Roman" panose="02020603050405020304" pitchFamily="18" charset="0"/>
              <a:ea typeface="Andale Sans UI"/>
              <a:cs typeface="Tahoma" panose="020B0604030504040204" pitchFamily="34" charset="0"/>
            </a:endParaRPr>
          </a:p>
        </p:txBody>
      </p:sp>
      <p:pic>
        <p:nvPicPr>
          <p:cNvPr id="2" name="Imagen 1">
            <a:extLst>
              <a:ext uri="{FF2B5EF4-FFF2-40B4-BE49-F238E27FC236}">
                <a16:creationId xmlns:a16="http://schemas.microsoft.com/office/drawing/2014/main" id="{946F5035-84BB-4E69-9E7A-5A2A51CA869B}"/>
              </a:ext>
            </a:extLst>
          </p:cNvPr>
          <p:cNvPicPr>
            <a:picLocks noChangeAspect="1"/>
          </p:cNvPicPr>
          <p:nvPr/>
        </p:nvPicPr>
        <p:blipFill>
          <a:blip r:embed="rId3"/>
          <a:stretch>
            <a:fillRect/>
          </a:stretch>
        </p:blipFill>
        <p:spPr>
          <a:xfrm>
            <a:off x="1383776" y="3877242"/>
            <a:ext cx="3085636" cy="2329052"/>
          </a:xfrm>
          <a:prstGeom prst="rect">
            <a:avLst/>
          </a:prstGeom>
          <a:effectLst>
            <a:glow rad="825500">
              <a:schemeClr val="tx2">
                <a:lumMod val="60000"/>
                <a:lumOff val="40000"/>
                <a:alpha val="49000"/>
              </a:schemeClr>
            </a:glow>
            <a:reflection blurRad="63500" stA="53000" endPos="39000" dist="50800" dir="5400000" sy="-100000" algn="bl" rotWithShape="0"/>
            <a:softEdge rad="457200"/>
          </a:effectLst>
        </p:spPr>
      </p:pic>
      <p:pic>
        <p:nvPicPr>
          <p:cNvPr id="10" name="Imagen 9" descr="Interfaz de usuario gráfica, Texto&#10;&#10;Descripción generada automáticamente">
            <a:extLst>
              <a:ext uri="{FF2B5EF4-FFF2-40B4-BE49-F238E27FC236}">
                <a16:creationId xmlns:a16="http://schemas.microsoft.com/office/drawing/2014/main" id="{881563EC-0650-E1EF-ED7E-87DDDB2D4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959" y="5897758"/>
            <a:ext cx="4576343" cy="960242"/>
          </a:xfrm>
          <a:prstGeom prst="rect">
            <a:avLst/>
          </a:prstGeom>
          <a:ln>
            <a:noFill/>
          </a:ln>
          <a:effectLst>
            <a:softEdge rad="112500"/>
          </a:effectLst>
        </p:spPr>
        <p:style>
          <a:lnRef idx="2">
            <a:schemeClr val="accent3">
              <a:shade val="15000"/>
            </a:schemeClr>
          </a:lnRef>
          <a:fillRef idx="1">
            <a:schemeClr val="accent3"/>
          </a:fillRef>
          <a:effectRef idx="0">
            <a:schemeClr val="accent3"/>
          </a:effectRef>
          <a:fontRef idx="minor">
            <a:schemeClr val="lt1"/>
          </a:fontRef>
        </p:style>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75346"/>
            <a:ext cx="637974" cy="221110"/>
          </a:xfrm>
          <a:prstGeom prst="rect">
            <a:avLst/>
          </a:prstGeom>
          <a:noFill/>
        </p:spPr>
        <p:txBody>
          <a:bodyPr wrap="square">
            <a:spAutoFit/>
          </a:bodyPr>
          <a:lstStyle/>
          <a:p>
            <a:pPr algn="ctr"/>
            <a:r>
              <a:rPr lang="en-US" altLang="es-ES" sz="800" dirty="0"/>
              <a:t>-10-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665515" y="1572762"/>
            <a:ext cx="5652119" cy="646331"/>
          </a:xfrm>
          <a:prstGeom prst="rect">
            <a:avLst/>
          </a:prstGeom>
          <a:noFill/>
        </p:spPr>
        <p:txBody>
          <a:bodyPr wrap="square">
            <a:spAutoFit/>
          </a:bodyPr>
          <a:lstStyle/>
          <a:p>
            <a:pPr algn="ctr">
              <a:defRPr/>
            </a:pPr>
            <a:r>
              <a:rPr lang="en-US" sz="2400" b="1" i="1" cap="all" dirty="0">
                <a:ln w="0"/>
                <a:solidFill>
                  <a:schemeClr val="accent6">
                    <a:lumMod val="75000"/>
                  </a:schemeClr>
                </a:solidFill>
                <a:effectLst>
                  <a:reflection blurRad="12700" stA="50000" endPos="50000" dist="5000" dir="5400000" sy="-100000" rotWithShape="0"/>
                </a:effectLst>
                <a:latin typeface="Cambria" pitchFamily="18" charset="0"/>
              </a:rPr>
              <a:t>Channels</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Processing(</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II)</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pic>
        <p:nvPicPr>
          <p:cNvPr id="13" name="Picture 4">
            <a:extLst>
              <a:ext uri="{FF2B5EF4-FFF2-40B4-BE49-F238E27FC236}">
                <a16:creationId xmlns:a16="http://schemas.microsoft.com/office/drawing/2014/main" id="{5D0C3338-2197-141D-E884-D92266E8A4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79015" y="2180221"/>
            <a:ext cx="2479021" cy="39737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rocesamiento de canales (Señales y ondas cerebrales)">
            <a:extLst>
              <a:ext uri="{FF2B5EF4-FFF2-40B4-BE49-F238E27FC236}">
                <a16:creationId xmlns:a16="http://schemas.microsoft.com/office/drawing/2014/main" id="{D00AB6D9-FD30-42A9-7E77-531626729A6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64031" y="1771155"/>
            <a:ext cx="1488550" cy="14885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3CB4A5CF-CFF1-D983-A7BD-F9D7D83139B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62925" y="2137489"/>
            <a:ext cx="2349760" cy="39816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a:extLst>
              <a:ext uri="{FF2B5EF4-FFF2-40B4-BE49-F238E27FC236}">
                <a16:creationId xmlns:a16="http://schemas.microsoft.com/office/drawing/2014/main" id="{A729C4CF-357E-0864-DCB6-87D26AAE2B9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0525" y="4948508"/>
            <a:ext cx="2699792" cy="140165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o 1">
            <a:extLst>
              <a:ext uri="{FF2B5EF4-FFF2-40B4-BE49-F238E27FC236}">
                <a16:creationId xmlns:a16="http://schemas.microsoft.com/office/drawing/2014/main" id="{C03028E1-4C77-7FED-088F-0AD49F962367}"/>
              </a:ext>
            </a:extLst>
          </p:cNvPr>
          <p:cNvGrpSpPr/>
          <p:nvPr/>
        </p:nvGrpSpPr>
        <p:grpSpPr>
          <a:xfrm>
            <a:off x="7472548" y="644918"/>
            <a:ext cx="1427805" cy="531404"/>
            <a:chOff x="7472548" y="644918"/>
            <a:chExt cx="1427805" cy="531404"/>
          </a:xfrm>
        </p:grpSpPr>
        <p:pic>
          <p:nvPicPr>
            <p:cNvPr id="4" name="Imagen 3">
              <a:extLst>
                <a:ext uri="{FF2B5EF4-FFF2-40B4-BE49-F238E27FC236}">
                  <a16:creationId xmlns:a16="http://schemas.microsoft.com/office/drawing/2014/main" id="{4391BFCF-C421-9BAA-E63C-ECB2B17807CF}"/>
                </a:ext>
              </a:extLst>
            </p:cNvPr>
            <p:cNvPicPr>
              <a:picLocks noChangeAspect="1"/>
            </p:cNvPicPr>
            <p:nvPr/>
          </p:nvPicPr>
          <p:blipFill>
            <a:blip r:embed="rId12">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3">
              <p14:nvContentPartPr>
                <p14:cNvPr id="7" name="Entrada de lápiz 6">
                  <a:extLst>
                    <a:ext uri="{FF2B5EF4-FFF2-40B4-BE49-F238E27FC236}">
                      <a16:creationId xmlns:a16="http://schemas.microsoft.com/office/drawing/2014/main" id="{57E8D9C6-68E0-C1EB-6870-75013256D6B1}"/>
                    </a:ext>
                  </a:extLst>
                </p14:cNvPr>
                <p14:cNvContentPartPr/>
                <p14:nvPr/>
              </p14:nvContentPartPr>
              <p14:xfrm>
                <a:off x="7780800" y="738581"/>
                <a:ext cx="222480" cy="178920"/>
              </p14:xfrm>
            </p:contentPart>
          </mc:Choice>
          <mc:Fallback xmlns="">
            <p:pic>
              <p:nvPicPr>
                <p:cNvPr id="7" name="Entrada de lápiz 6">
                  <a:extLst>
                    <a:ext uri="{FF2B5EF4-FFF2-40B4-BE49-F238E27FC236}">
                      <a16:creationId xmlns:a16="http://schemas.microsoft.com/office/drawing/2014/main" id="{57E8D9C6-68E0-C1EB-6870-75013256D6B1}"/>
                    </a:ext>
                  </a:extLst>
                </p:cNvPr>
                <p:cNvPicPr/>
                <p:nvPr/>
              </p:nvPicPr>
              <p:blipFill>
                <a:blip r:embed="rId15"/>
                <a:stretch>
                  <a:fillRect/>
                </a:stretch>
              </p:blipFill>
              <p:spPr>
                <a:xfrm>
                  <a:off x="7763160" y="702581"/>
                  <a:ext cx="258120" cy="250560"/>
                </a:xfrm>
                <a:prstGeom prst="rect">
                  <a:avLst/>
                </a:prstGeom>
              </p:spPr>
            </p:pic>
          </mc:Fallback>
        </mc:AlternateContent>
      </p:grpSp>
      <p:pic>
        <p:nvPicPr>
          <p:cNvPr id="20" name="Picture 8">
            <a:extLst>
              <a:ext uri="{FF2B5EF4-FFF2-40B4-BE49-F238E27FC236}">
                <a16:creationId xmlns:a16="http://schemas.microsoft.com/office/drawing/2014/main" id="{525F5CCC-17B0-E268-5D49-2B9093AF7C5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7407" y="4074330"/>
            <a:ext cx="2595775" cy="151615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7DF2748B-B23C-19D7-217A-285418269C52}"/>
              </a:ext>
            </a:extLst>
          </p:cNvPr>
          <p:cNvSpPr txBox="1"/>
          <p:nvPr/>
        </p:nvSpPr>
        <p:spPr>
          <a:xfrm>
            <a:off x="210419" y="3311293"/>
            <a:ext cx="3652400" cy="738664"/>
          </a:xfrm>
          <a:prstGeom prst="rect">
            <a:avLst/>
          </a:prstGeom>
          <a:noFill/>
        </p:spPr>
        <p:txBody>
          <a:bodyPr wrap="square">
            <a:spAutoFit/>
          </a:bodyPr>
          <a:lstStyle/>
          <a:p>
            <a:pPr algn="ctr"/>
            <a:r>
              <a:rPr lang="en-US" sz="1400" dirty="0">
                <a:solidFill>
                  <a:schemeClr val="accent1">
                    <a:lumMod val="60000"/>
                    <a:lumOff val="40000"/>
                  </a:schemeClr>
                </a:solidFill>
                <a:latin typeface="Calibri Light" panose="020F0302020204030204" pitchFamily="34" charset="0"/>
                <a:cs typeface="Calibri Light" panose="020F0302020204030204" pitchFamily="34" charset="0"/>
              </a:rPr>
              <a:t>T</a:t>
            </a:r>
            <a:r>
              <a:rPr lang="en-US" sz="1400" b="0" i="0" dirty="0">
                <a:solidFill>
                  <a:schemeClr val="accent1">
                    <a:lumMod val="60000"/>
                    <a:lumOff val="40000"/>
                  </a:schemeClr>
                </a:solidFill>
                <a:effectLst/>
                <a:latin typeface="Calibri Light" panose="020F0302020204030204" pitchFamily="34" charset="0"/>
                <a:cs typeface="Calibri Light" panose="020F0302020204030204" pitchFamily="34" charset="0"/>
              </a:rPr>
              <a:t>he (cropped) sample data object </a:t>
            </a:r>
            <a:r>
              <a:rPr lang="en-US" sz="1400" b="1" i="0" dirty="0">
                <a:solidFill>
                  <a:schemeClr val="bg2">
                    <a:lumMod val="25000"/>
                  </a:schemeClr>
                </a:solidFill>
                <a:effectLst/>
                <a:latin typeface="Calibri Light" panose="020F0302020204030204" pitchFamily="34" charset="0"/>
                <a:cs typeface="Calibri Light" panose="020F0302020204030204" pitchFamily="34" charset="0"/>
              </a:rPr>
              <a:t>has 5724000-time samples and 19 channels</a:t>
            </a:r>
            <a:r>
              <a:rPr lang="en-US" sz="1400" b="0" i="0" dirty="0">
                <a:solidFill>
                  <a:srgbClr val="212121"/>
                </a:solidFill>
                <a:effectLst/>
                <a:latin typeface="Calibri Light" panose="020F0302020204030204" pitchFamily="34" charset="0"/>
                <a:cs typeface="Calibri Light" panose="020F0302020204030204" pitchFamily="34" charset="0"/>
              </a:rPr>
              <a:t>. </a:t>
            </a:r>
            <a:r>
              <a:rPr lang="en-US" sz="1400" b="0" i="0" dirty="0">
                <a:solidFill>
                  <a:schemeClr val="accent2">
                    <a:lumMod val="60000"/>
                    <a:lumOff val="40000"/>
                  </a:schemeClr>
                </a:solidFill>
                <a:effectLst/>
                <a:latin typeface="Calibri Light" panose="020F0302020204030204" pitchFamily="34" charset="0"/>
                <a:cs typeface="Calibri Light" panose="020F0302020204030204" pitchFamily="34" charset="0"/>
              </a:rPr>
              <a:t>The last time </a:t>
            </a:r>
            <a:r>
              <a:rPr lang="en-US" sz="1400" b="1" i="0" dirty="0">
                <a:solidFill>
                  <a:schemeClr val="tx2">
                    <a:lumMod val="75000"/>
                  </a:schemeClr>
                </a:solidFill>
                <a:effectLst/>
                <a:latin typeface="Calibri Light" panose="020F0302020204030204" pitchFamily="34" charset="0"/>
                <a:cs typeface="Calibri Light" panose="020F0302020204030204" pitchFamily="34" charset="0"/>
              </a:rPr>
              <a:t>sample is at 28619.995 seconds.</a:t>
            </a:r>
            <a:endParaRPr lang="es-ES" sz="1400" b="1" dirty="0">
              <a:solidFill>
                <a:schemeClr val="tx2">
                  <a:lumMod val="75000"/>
                </a:schemeClr>
              </a:solidFill>
              <a:latin typeface="Calibri Light" panose="020F0302020204030204" pitchFamily="34" charset="0"/>
              <a:cs typeface="Calibri Light" panose="020F0302020204030204" pitchFamily="34" charset="0"/>
            </a:endParaRPr>
          </a:p>
        </p:txBody>
      </p:sp>
      <p:sp>
        <p:nvSpPr>
          <p:cNvPr id="10" name=" 175">
            <a:extLst>
              <a:ext uri="{FF2B5EF4-FFF2-40B4-BE49-F238E27FC236}">
                <a16:creationId xmlns:a16="http://schemas.microsoft.com/office/drawing/2014/main" id="{C5B1942E-8728-2DB0-1DF1-162C5EE884EC}"/>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1" name=" 3">
            <a:extLst>
              <a:ext uri="{FF2B5EF4-FFF2-40B4-BE49-F238E27FC236}">
                <a16:creationId xmlns:a16="http://schemas.microsoft.com/office/drawing/2014/main" id="{A3DC24A3-0BE3-6D00-3691-052C26376C33}"/>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4125733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75346"/>
            <a:ext cx="637974" cy="221110"/>
          </a:xfrm>
          <a:prstGeom prst="rect">
            <a:avLst/>
          </a:prstGeom>
          <a:noFill/>
        </p:spPr>
        <p:txBody>
          <a:bodyPr wrap="square">
            <a:spAutoFit/>
          </a:bodyPr>
          <a:lstStyle/>
          <a:p>
            <a:pPr algn="ctr"/>
            <a:r>
              <a:rPr lang="en-US" altLang="es-ES" sz="800" dirty="0"/>
              <a:t>-11-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665515" y="1572762"/>
            <a:ext cx="5652119" cy="646331"/>
          </a:xfrm>
          <a:prstGeom prst="rect">
            <a:avLst/>
          </a:prstGeom>
          <a:noFill/>
        </p:spPr>
        <p:txBody>
          <a:bodyPr wrap="square">
            <a:spAutoFit/>
          </a:bodyPr>
          <a:lstStyle/>
          <a:p>
            <a:pPr algn="ctr">
              <a:defRPr/>
            </a:pP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Artifact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Detection</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E097CCAB-E541-86AC-5230-7C5A11B7B99A}"/>
              </a:ext>
            </a:extLst>
          </p:cNvPr>
          <p:cNvSpPr txBox="1"/>
          <p:nvPr/>
        </p:nvSpPr>
        <p:spPr>
          <a:xfrm>
            <a:off x="5663496" y="2649974"/>
            <a:ext cx="3282912" cy="1200329"/>
          </a:xfrm>
          <a:prstGeom prst="rect">
            <a:avLst/>
          </a:prstGeom>
          <a:noFill/>
        </p:spPr>
        <p:txBody>
          <a:bodyPr wrap="square">
            <a:spAutoFit/>
          </a:bodyPr>
          <a:lstStyle/>
          <a:p>
            <a:pPr algn="ctr"/>
            <a:r>
              <a:rPr lang="es-ES" b="1" dirty="0">
                <a:solidFill>
                  <a:schemeClr val="bg2">
                    <a:lumMod val="25000"/>
                  </a:schemeClr>
                </a:solidFill>
                <a:latin typeface="Calibri Light" panose="020F0302020204030204" pitchFamily="34" charset="0"/>
                <a:cs typeface="Calibri Light" panose="020F0302020204030204" pitchFamily="34" charset="0"/>
              </a:rPr>
              <a:t>Interferencia</a:t>
            </a:r>
            <a:r>
              <a:rPr lang="es-ES" b="1" dirty="0">
                <a:solidFill>
                  <a:schemeClr val="accent1">
                    <a:lumMod val="60000"/>
                    <a:lumOff val="40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no deseada </a:t>
            </a:r>
            <a:r>
              <a:rPr lang="es-ES" b="1" dirty="0">
                <a:solidFill>
                  <a:schemeClr val="accent2">
                    <a:lumMod val="75000"/>
                  </a:schemeClr>
                </a:solidFill>
                <a:latin typeface="Calibri Light" panose="020F0302020204030204" pitchFamily="34" charset="0"/>
                <a:cs typeface="Calibri Light" panose="020F0302020204030204" pitchFamily="34" charset="0"/>
              </a:rPr>
              <a:t>o</a:t>
            </a:r>
            <a:r>
              <a:rPr lang="es-ES" b="1" dirty="0">
                <a:solidFill>
                  <a:schemeClr val="accent1">
                    <a:lumMod val="60000"/>
                    <a:lumOff val="40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distorsión</a:t>
            </a:r>
            <a:r>
              <a:rPr lang="es-ES" b="1" dirty="0">
                <a:solidFill>
                  <a:schemeClr val="accent1">
                    <a:lumMod val="60000"/>
                    <a:lumOff val="40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en la </a:t>
            </a:r>
            <a:r>
              <a:rPr lang="es-ES" b="1" dirty="0">
                <a:solidFill>
                  <a:schemeClr val="bg2">
                    <a:lumMod val="25000"/>
                  </a:schemeClr>
                </a:solidFill>
                <a:latin typeface="Calibri Light" panose="020F0302020204030204" pitchFamily="34" charset="0"/>
                <a:cs typeface="Calibri Light" panose="020F0302020204030204" pitchFamily="34" charset="0"/>
              </a:rPr>
              <a:t>señal</a:t>
            </a:r>
            <a:r>
              <a:rPr lang="es-ES" b="1" dirty="0">
                <a:solidFill>
                  <a:schemeClr val="accent1">
                    <a:lumMod val="60000"/>
                    <a:lumOff val="40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que puede deberse a</a:t>
            </a:r>
            <a:r>
              <a:rPr lang="es-ES" b="1" dirty="0">
                <a:solidFill>
                  <a:schemeClr val="accent1">
                    <a:lumMod val="60000"/>
                    <a:lumOff val="40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factores</a:t>
            </a:r>
            <a:r>
              <a:rPr lang="es-ES" b="1" dirty="0">
                <a:solidFill>
                  <a:schemeClr val="accent1">
                    <a:lumMod val="60000"/>
                    <a:lumOff val="40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externos</a:t>
            </a:r>
            <a:r>
              <a:rPr lang="es-ES" b="1" dirty="0">
                <a:solidFill>
                  <a:schemeClr val="accent1">
                    <a:lumMod val="60000"/>
                    <a:lumOff val="40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o</a:t>
            </a:r>
            <a:r>
              <a:rPr lang="es-ES" b="1" dirty="0">
                <a:solidFill>
                  <a:schemeClr val="accent1">
                    <a:lumMod val="60000"/>
                    <a:lumOff val="40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internos</a:t>
            </a:r>
          </a:p>
        </p:txBody>
      </p:sp>
      <p:sp>
        <p:nvSpPr>
          <p:cNvPr id="9" name="CuadroTexto 8">
            <a:extLst>
              <a:ext uri="{FF2B5EF4-FFF2-40B4-BE49-F238E27FC236}">
                <a16:creationId xmlns:a16="http://schemas.microsoft.com/office/drawing/2014/main" id="{A22422F9-81B1-1685-5A0A-A5EAC6A77CD8}"/>
              </a:ext>
            </a:extLst>
          </p:cNvPr>
          <p:cNvSpPr txBox="1"/>
          <p:nvPr/>
        </p:nvSpPr>
        <p:spPr>
          <a:xfrm>
            <a:off x="5269882" y="3942926"/>
            <a:ext cx="3766614" cy="92333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glow rad="660400">
              <a:schemeClr val="accent4">
                <a:satMod val="175000"/>
                <a:alpha val="42000"/>
              </a:schemeClr>
            </a:glow>
            <a:softEdge rad="317500"/>
          </a:effectLst>
          <a:scene3d>
            <a:camera prst="obliqueBottomLeft"/>
            <a:lightRig rig="threePt" dir="t"/>
          </a:scene3d>
          <a:sp3d extrusionH="133350" contourW="12700">
            <a:extrusionClr>
              <a:srgbClr val="66FFCC"/>
            </a:extrusionClr>
            <a:contourClr>
              <a:schemeClr val="bg2">
                <a:lumMod val="25000"/>
              </a:schemeClr>
            </a:contourClr>
          </a:sp3d>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lgn="ctr">
              <a:defRPr b="1">
                <a:solidFill>
                  <a:schemeClr val="bg2">
                    <a:lumMod val="25000"/>
                  </a:schemeClr>
                </a:solidFill>
                <a:latin typeface="Calibri Light" panose="020F0302020204030204" pitchFamily="34" charset="0"/>
                <a:cs typeface="Calibri Light" panose="020F0302020204030204" pitchFamily="34" charset="0"/>
              </a:defRPr>
            </a:lvl1pPr>
          </a:lstStyle>
          <a:p>
            <a:r>
              <a:rPr lang="es-ES" dirty="0"/>
              <a:t>Garantizar la integridad y precisión de las señales de EEG durante el análisis del sueño en un PSG</a:t>
            </a:r>
          </a:p>
        </p:txBody>
      </p:sp>
      <p:sp>
        <p:nvSpPr>
          <p:cNvPr id="10" name="Rectángulo 9">
            <a:extLst>
              <a:ext uri="{FF2B5EF4-FFF2-40B4-BE49-F238E27FC236}">
                <a16:creationId xmlns:a16="http://schemas.microsoft.com/office/drawing/2014/main" id="{D7A77636-C640-D9B5-DDF1-C659797DB18D}"/>
              </a:ext>
            </a:extLst>
          </p:cNvPr>
          <p:cNvSpPr/>
          <p:nvPr/>
        </p:nvSpPr>
        <p:spPr>
          <a:xfrm>
            <a:off x="6543134" y="2154501"/>
            <a:ext cx="1263486" cy="461665"/>
          </a:xfrm>
          <a:prstGeom prst="rect">
            <a:avLst/>
          </a:prstGeom>
          <a:noFill/>
          <a:scene3d>
            <a:camera prst="perspectiveRight"/>
            <a:lightRig rig="threePt" dir="t"/>
          </a:scene3d>
        </p:spPr>
        <p:txBody>
          <a:bodyPr wrap="none" lIns="91440" tIns="45720" rIns="91440" bIns="45720">
            <a:spAutoFit/>
          </a:bodyPr>
          <a:lstStyle/>
          <a:p>
            <a:pPr algn="ctr"/>
            <a:r>
              <a:rPr lang="es-ES" sz="2400" b="1" cap="none" spc="0" dirty="0">
                <a:ln w="22225">
                  <a:solidFill>
                    <a:schemeClr val="accent2"/>
                  </a:solidFill>
                  <a:prstDash val="solid"/>
                </a:ln>
                <a:solidFill>
                  <a:schemeClr val="accent2">
                    <a:lumMod val="40000"/>
                    <a:lumOff val="60000"/>
                  </a:schemeClr>
                </a:solidFill>
                <a:effectLst/>
              </a:rPr>
              <a:t>Artifact</a:t>
            </a:r>
          </a:p>
        </p:txBody>
      </p:sp>
      <p:graphicFrame>
        <p:nvGraphicFramePr>
          <p:cNvPr id="11" name="Diagrama 10">
            <a:extLst>
              <a:ext uri="{FF2B5EF4-FFF2-40B4-BE49-F238E27FC236}">
                <a16:creationId xmlns:a16="http://schemas.microsoft.com/office/drawing/2014/main" id="{1C87BA8A-3893-FCF1-F572-0CB1EF278020}"/>
              </a:ext>
            </a:extLst>
          </p:cNvPr>
          <p:cNvGraphicFramePr/>
          <p:nvPr>
            <p:extLst>
              <p:ext uri="{D42A27DB-BD31-4B8C-83A1-F6EECF244321}">
                <p14:modId xmlns:p14="http://schemas.microsoft.com/office/powerpoint/2010/main" val="2782345514"/>
              </p:ext>
            </p:extLst>
          </p:nvPr>
        </p:nvGraphicFramePr>
        <p:xfrm>
          <a:off x="-88875" y="1981703"/>
          <a:ext cx="5979182" cy="42603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2" name="Grupo 11">
            <a:extLst>
              <a:ext uri="{FF2B5EF4-FFF2-40B4-BE49-F238E27FC236}">
                <a16:creationId xmlns:a16="http://schemas.microsoft.com/office/drawing/2014/main" id="{41AD05EC-FE4B-92C9-213D-0F18861DA889}"/>
              </a:ext>
            </a:extLst>
          </p:cNvPr>
          <p:cNvGrpSpPr/>
          <p:nvPr/>
        </p:nvGrpSpPr>
        <p:grpSpPr>
          <a:xfrm>
            <a:off x="7472548" y="644918"/>
            <a:ext cx="1427805" cy="531404"/>
            <a:chOff x="7472548" y="644918"/>
            <a:chExt cx="1427805" cy="531404"/>
          </a:xfrm>
        </p:grpSpPr>
        <p:pic>
          <p:nvPicPr>
            <p:cNvPr id="13" name="Imagen 12">
              <a:extLst>
                <a:ext uri="{FF2B5EF4-FFF2-40B4-BE49-F238E27FC236}">
                  <a16:creationId xmlns:a16="http://schemas.microsoft.com/office/drawing/2014/main" id="{CC3A39F6-62A6-5925-BF33-DE4BEBD17D5D}"/>
                </a:ext>
              </a:extLst>
            </p:cNvPr>
            <p:cNvPicPr>
              <a:picLocks noChangeAspect="1"/>
            </p:cNvPicPr>
            <p:nvPr/>
          </p:nvPicPr>
          <p:blipFill>
            <a:blip r:embed="rId13">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4">
              <p14:nvContentPartPr>
                <p14:cNvPr id="14" name="Entrada de lápiz 13">
                  <a:extLst>
                    <a:ext uri="{FF2B5EF4-FFF2-40B4-BE49-F238E27FC236}">
                      <a16:creationId xmlns:a16="http://schemas.microsoft.com/office/drawing/2014/main" id="{FA4C26CF-747A-3EF2-9347-0BADEBFDDFCA}"/>
                    </a:ext>
                  </a:extLst>
                </p14:cNvPr>
                <p14:cNvContentPartPr/>
                <p14:nvPr/>
              </p14:nvContentPartPr>
              <p14:xfrm>
                <a:off x="7780800" y="738581"/>
                <a:ext cx="222480" cy="178920"/>
              </p14:xfrm>
            </p:contentPart>
          </mc:Choice>
          <mc:Fallback xmlns="">
            <p:pic>
              <p:nvPicPr>
                <p:cNvPr id="14" name="Entrada de lápiz 13">
                  <a:extLst>
                    <a:ext uri="{FF2B5EF4-FFF2-40B4-BE49-F238E27FC236}">
                      <a16:creationId xmlns:a16="http://schemas.microsoft.com/office/drawing/2014/main" id="{FA4C26CF-747A-3EF2-9347-0BADEBFDDFCA}"/>
                    </a:ext>
                  </a:extLst>
                </p:cNvPr>
                <p:cNvPicPr/>
                <p:nvPr/>
              </p:nvPicPr>
              <p:blipFill>
                <a:blip r:embed="rId15"/>
                <a:stretch>
                  <a:fillRect/>
                </a:stretch>
              </p:blipFill>
              <p:spPr>
                <a:xfrm>
                  <a:off x="7763160" y="702581"/>
                  <a:ext cx="258120" cy="250560"/>
                </a:xfrm>
                <a:prstGeom prst="rect">
                  <a:avLst/>
                </a:prstGeom>
              </p:spPr>
            </p:pic>
          </mc:Fallback>
        </mc:AlternateContent>
      </p:grpSp>
      <p:sp>
        <p:nvSpPr>
          <p:cNvPr id="4" name=" 175">
            <a:extLst>
              <a:ext uri="{FF2B5EF4-FFF2-40B4-BE49-F238E27FC236}">
                <a16:creationId xmlns:a16="http://schemas.microsoft.com/office/drawing/2014/main" id="{224FF08C-5C1B-CA87-4E38-734DCF24E5C9}"/>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8" name=" 3">
            <a:extLst>
              <a:ext uri="{FF2B5EF4-FFF2-40B4-BE49-F238E27FC236}">
                <a16:creationId xmlns:a16="http://schemas.microsoft.com/office/drawing/2014/main" id="{3F2DFE74-C86C-E258-5D2B-374AEE0EB007}"/>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65120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75346"/>
            <a:ext cx="637974" cy="221110"/>
          </a:xfrm>
          <a:prstGeom prst="rect">
            <a:avLst/>
          </a:prstGeom>
          <a:noFill/>
        </p:spPr>
        <p:txBody>
          <a:bodyPr wrap="square">
            <a:spAutoFit/>
          </a:bodyPr>
          <a:lstStyle/>
          <a:p>
            <a:pPr algn="ctr"/>
            <a:r>
              <a:rPr lang="en-US" altLang="es-ES" sz="800" dirty="0"/>
              <a:t>-12-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665515" y="1572762"/>
            <a:ext cx="5478485" cy="646331"/>
          </a:xfrm>
          <a:prstGeom prst="rect">
            <a:avLst/>
          </a:prstGeom>
          <a:noFill/>
        </p:spPr>
        <p:txBody>
          <a:bodyPr wrap="square">
            <a:spAutoFit/>
          </a:bodyPr>
          <a:lstStyle/>
          <a:p>
            <a:pPr algn="ctr">
              <a:defRPr/>
            </a:pP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Artifact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Detection</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4" name="Grupo 3">
            <a:extLst>
              <a:ext uri="{FF2B5EF4-FFF2-40B4-BE49-F238E27FC236}">
                <a16:creationId xmlns:a16="http://schemas.microsoft.com/office/drawing/2014/main" id="{B75D0DB4-75CA-F750-8AF9-16A56BAD663A}"/>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780800" y="738581"/>
                <a:ext cx="222480" cy="178920"/>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0"/>
                <a:stretch>
                  <a:fillRect/>
                </a:stretch>
              </p:blipFill>
              <p:spPr>
                <a:xfrm>
                  <a:off x="7763160" y="702581"/>
                  <a:ext cx="258120" cy="250560"/>
                </a:xfrm>
                <a:prstGeom prst="rect">
                  <a:avLst/>
                </a:prstGeom>
              </p:spPr>
            </p:pic>
          </mc:Fallback>
        </mc:AlternateContent>
      </p:grpSp>
      <p:sp>
        <p:nvSpPr>
          <p:cNvPr id="9" name="Rectángulo 8">
            <a:extLst>
              <a:ext uri="{FF2B5EF4-FFF2-40B4-BE49-F238E27FC236}">
                <a16:creationId xmlns:a16="http://schemas.microsoft.com/office/drawing/2014/main" id="{36636A4B-A022-1AC3-1CA9-A4A325F7B192}"/>
              </a:ext>
            </a:extLst>
          </p:cNvPr>
          <p:cNvSpPr/>
          <p:nvPr/>
        </p:nvSpPr>
        <p:spPr>
          <a:xfrm>
            <a:off x="5508104" y="2233664"/>
            <a:ext cx="1377301" cy="369332"/>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91440" tIns="45720" rIns="91440" bIns="45720">
            <a:spAutoFit/>
            <a:scene3d>
              <a:camera prst="orthographicFront"/>
              <a:lightRig rig="threePt" dir="t"/>
            </a:scene3d>
            <a:sp3d extrusionH="57150">
              <a:bevelT w="57150" h="38100" prst="artDeco"/>
            </a:sp3d>
          </a:bodyPr>
          <a:lstStyle/>
          <a:p>
            <a:pPr algn="ctr"/>
            <a:r>
              <a:rPr lang="es-ES" b="1" dirty="0">
                <a:ln w="22225">
                  <a:solidFill>
                    <a:schemeClr val="accent2"/>
                  </a:solidFill>
                  <a:prstDash val="solid"/>
                </a:ln>
                <a:solidFill>
                  <a:schemeClr val="bg2">
                    <a:lumMod val="25000"/>
                  </a:schemeClr>
                </a:solidFill>
                <a:latin typeface="+mn-lt"/>
                <a:cs typeface="+mn-cs"/>
              </a:rPr>
              <a:t>ICA</a:t>
            </a:r>
          </a:p>
        </p:txBody>
      </p:sp>
      <p:sp>
        <p:nvSpPr>
          <p:cNvPr id="10" name="Rectángulo 9">
            <a:extLst>
              <a:ext uri="{FF2B5EF4-FFF2-40B4-BE49-F238E27FC236}">
                <a16:creationId xmlns:a16="http://schemas.microsoft.com/office/drawing/2014/main" id="{A0DF807F-D254-8D67-F65D-FB786C030185}"/>
              </a:ext>
            </a:extLst>
          </p:cNvPr>
          <p:cNvSpPr/>
          <p:nvPr/>
        </p:nvSpPr>
        <p:spPr>
          <a:xfrm>
            <a:off x="395537" y="4132580"/>
            <a:ext cx="3004984" cy="369332"/>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91440" tIns="45720" rIns="91440" bIns="45720">
            <a:spAutoFit/>
            <a:scene3d>
              <a:camera prst="orthographicFront"/>
              <a:lightRig rig="threePt" dir="t"/>
            </a:scene3d>
            <a:sp3d extrusionH="57150">
              <a:bevelT w="57150" h="38100" prst="artDeco"/>
            </a:sp3d>
          </a:bodyPr>
          <a:lstStyle/>
          <a:p>
            <a:pPr algn="ctr"/>
            <a:r>
              <a:rPr lang="es-ES" b="1" cap="none" spc="0" dirty="0">
                <a:ln w="22225">
                  <a:solidFill>
                    <a:schemeClr val="accent2"/>
                  </a:solidFill>
                  <a:prstDash val="solid"/>
                </a:ln>
                <a:solidFill>
                  <a:schemeClr val="accent2">
                    <a:lumMod val="40000"/>
                    <a:lumOff val="60000"/>
                  </a:schemeClr>
                </a:solidFill>
                <a:effectLst/>
              </a:rPr>
              <a:t>PCA - </a:t>
            </a:r>
            <a:r>
              <a:rPr lang="es-ES" b="1" cap="none" spc="0" dirty="0">
                <a:ln w="22225">
                  <a:solidFill>
                    <a:schemeClr val="accent2"/>
                  </a:solidFill>
                  <a:prstDash val="solid"/>
                </a:ln>
                <a:solidFill>
                  <a:schemeClr val="bg2">
                    <a:lumMod val="25000"/>
                  </a:schemeClr>
                </a:solidFill>
                <a:effectLst/>
              </a:rPr>
              <a:t>ICA</a:t>
            </a:r>
          </a:p>
        </p:txBody>
      </p:sp>
      <p:sp>
        <p:nvSpPr>
          <p:cNvPr id="12" name="CuadroTexto 11">
            <a:extLst>
              <a:ext uri="{FF2B5EF4-FFF2-40B4-BE49-F238E27FC236}">
                <a16:creationId xmlns:a16="http://schemas.microsoft.com/office/drawing/2014/main" id="{362AF9A6-1713-5663-60CF-7E1BC73F06E3}"/>
              </a:ext>
            </a:extLst>
          </p:cNvPr>
          <p:cNvSpPr txBox="1"/>
          <p:nvPr/>
        </p:nvSpPr>
        <p:spPr>
          <a:xfrm>
            <a:off x="73055" y="4626389"/>
            <a:ext cx="4102690" cy="923330"/>
          </a:xfrm>
          <a:prstGeom prst="rect">
            <a:avLst/>
          </a:prstGeom>
          <a:noFill/>
        </p:spPr>
        <p:txBody>
          <a:bodyPr wrap="square">
            <a:spAutoFit/>
          </a:bodyPr>
          <a:lstStyle/>
          <a:p>
            <a:pPr algn="ctr"/>
            <a:r>
              <a:rPr lang="es-ES" b="1" dirty="0">
                <a:solidFill>
                  <a:schemeClr val="bg2">
                    <a:lumMod val="25000"/>
                  </a:schemeClr>
                </a:solidFill>
                <a:latin typeface="Calibri Light" panose="020F0302020204030204" pitchFamily="34" charset="0"/>
                <a:cs typeface="Calibri Light" panose="020F0302020204030204" pitchFamily="34" charset="0"/>
              </a:rPr>
              <a:t>Elimina</a:t>
            </a:r>
            <a:r>
              <a:rPr lang="es-ES" b="1"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redundancias</a:t>
            </a:r>
            <a:r>
              <a:rPr lang="es-ES" b="1" dirty="0">
                <a:solidFill>
                  <a:schemeClr val="accent2">
                    <a:lumMod val="75000"/>
                  </a:schemeClr>
                </a:solidFill>
                <a:latin typeface="Calibri Light" panose="020F0302020204030204" pitchFamily="34" charset="0"/>
                <a:cs typeface="Calibri Light" panose="020F0302020204030204" pitchFamily="34" charset="0"/>
              </a:rPr>
              <a:t> y centrarse en las componentes principales. </a:t>
            </a:r>
            <a:r>
              <a:rPr lang="es-ES" b="1" dirty="0">
                <a:solidFill>
                  <a:schemeClr val="bg2">
                    <a:lumMod val="25000"/>
                  </a:schemeClr>
                </a:solidFill>
                <a:latin typeface="Calibri Light" panose="020F0302020204030204" pitchFamily="34" charset="0"/>
                <a:cs typeface="Calibri Light" panose="020F0302020204030204" pitchFamily="34" charset="0"/>
              </a:rPr>
              <a:t>Evita</a:t>
            </a:r>
            <a:r>
              <a:rPr lang="es-ES" b="1" dirty="0">
                <a:solidFill>
                  <a:schemeClr val="accent2">
                    <a:lumMod val="75000"/>
                  </a:schemeClr>
                </a:solidFill>
                <a:latin typeface="Calibri Light" panose="020F0302020204030204" pitchFamily="34" charset="0"/>
                <a:cs typeface="Calibri Light" panose="020F0302020204030204" pitchFamily="34" charset="0"/>
              </a:rPr>
              <a:t> tener </a:t>
            </a:r>
            <a:r>
              <a:rPr lang="es-ES" b="1" dirty="0">
                <a:solidFill>
                  <a:schemeClr val="bg2">
                    <a:lumMod val="25000"/>
                  </a:schemeClr>
                </a:solidFill>
                <a:latin typeface="Calibri Light" panose="020F0302020204030204" pitchFamily="34" charset="0"/>
                <a:cs typeface="Calibri Light" panose="020F0302020204030204" pitchFamily="34" charset="0"/>
              </a:rPr>
              <a:t>señales</a:t>
            </a:r>
            <a:r>
              <a:rPr lang="es-ES" b="1"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correlacionadas</a:t>
            </a:r>
          </a:p>
        </p:txBody>
      </p:sp>
      <p:sp>
        <p:nvSpPr>
          <p:cNvPr id="14" name="CuadroTexto 13">
            <a:extLst>
              <a:ext uri="{FF2B5EF4-FFF2-40B4-BE49-F238E27FC236}">
                <a16:creationId xmlns:a16="http://schemas.microsoft.com/office/drawing/2014/main" id="{56913D8B-0AA7-115A-424D-A765AA4D55BE}"/>
              </a:ext>
            </a:extLst>
          </p:cNvPr>
          <p:cNvSpPr txBox="1"/>
          <p:nvPr/>
        </p:nvSpPr>
        <p:spPr>
          <a:xfrm>
            <a:off x="3735493" y="2701994"/>
            <a:ext cx="4922521" cy="646331"/>
          </a:xfrm>
          <a:prstGeom prst="rect">
            <a:avLst/>
          </a:prstGeom>
          <a:noFill/>
        </p:spPr>
        <p:txBody>
          <a:bodyPr wrap="square">
            <a:spAutoFit/>
          </a:bodyPr>
          <a:lstStyle>
            <a:defPPr>
              <a:defRPr lang="en-US"/>
            </a:defPPr>
            <a:lvl1pPr algn="ctr">
              <a:defRPr b="1">
                <a:solidFill>
                  <a:schemeClr val="accent2">
                    <a:lumMod val="75000"/>
                  </a:schemeClr>
                </a:solidFill>
                <a:latin typeface="Calibri Light" panose="020F0302020204030204" pitchFamily="34" charset="0"/>
                <a:cs typeface="Calibri Light" panose="020F0302020204030204" pitchFamily="34" charset="0"/>
              </a:defRPr>
            </a:lvl1pPr>
          </a:lstStyle>
          <a:p>
            <a:pPr marL="285750" indent="-285750" algn="just">
              <a:buFont typeface="Wingdings" panose="05000000000000000000" pitchFamily="2" charset="2"/>
              <a:buChar char="ü"/>
            </a:pPr>
            <a:r>
              <a:rPr lang="es-ES" dirty="0">
                <a:solidFill>
                  <a:schemeClr val="bg2">
                    <a:lumMod val="25000"/>
                  </a:schemeClr>
                </a:solidFill>
              </a:rPr>
              <a:t>Descomposición</a:t>
            </a:r>
            <a:r>
              <a:rPr lang="es-ES" dirty="0"/>
              <a:t> de mezcla de señales en </a:t>
            </a:r>
            <a:r>
              <a:rPr lang="es-ES" dirty="0">
                <a:solidFill>
                  <a:schemeClr val="bg2">
                    <a:lumMod val="25000"/>
                  </a:schemeClr>
                </a:solidFill>
              </a:rPr>
              <a:t>componentes independientes</a:t>
            </a:r>
            <a:r>
              <a:rPr lang="es-ES" b="0" dirty="0"/>
              <a:t>.</a:t>
            </a:r>
          </a:p>
        </p:txBody>
      </p:sp>
      <p:sp>
        <p:nvSpPr>
          <p:cNvPr id="18" name="CuadroTexto 17">
            <a:extLst>
              <a:ext uri="{FF2B5EF4-FFF2-40B4-BE49-F238E27FC236}">
                <a16:creationId xmlns:a16="http://schemas.microsoft.com/office/drawing/2014/main" id="{464C90E2-E9C6-2A07-4262-4021C4BD3AD3}"/>
              </a:ext>
            </a:extLst>
          </p:cNvPr>
          <p:cNvSpPr txBox="1"/>
          <p:nvPr/>
        </p:nvSpPr>
        <p:spPr>
          <a:xfrm>
            <a:off x="3734555" y="3361020"/>
            <a:ext cx="4896119" cy="369332"/>
          </a:xfrm>
          <a:prstGeom prst="rect">
            <a:avLst/>
          </a:prstGeom>
          <a:noFill/>
        </p:spPr>
        <p:txBody>
          <a:bodyPr wrap="square">
            <a:spAutoFit/>
          </a:bodyPr>
          <a:lstStyle>
            <a:defPPr>
              <a:defRPr lang="en-US"/>
            </a:defPPr>
            <a:lvl1pPr marL="285750" indent="-285750" algn="just">
              <a:buFont typeface="Wingdings" panose="05000000000000000000" pitchFamily="2" charset="2"/>
              <a:buChar char="ü"/>
              <a:defRPr b="1">
                <a:solidFill>
                  <a:schemeClr val="accent2">
                    <a:lumMod val="75000"/>
                  </a:schemeClr>
                </a:solidFill>
                <a:latin typeface="Calibri Light" panose="020F0302020204030204" pitchFamily="34" charset="0"/>
                <a:cs typeface="Calibri Light" panose="020F0302020204030204" pitchFamily="34" charset="0"/>
              </a:defRPr>
            </a:lvl1pPr>
          </a:lstStyle>
          <a:p>
            <a:r>
              <a:rPr lang="es-ES" dirty="0"/>
              <a:t>Cuantifica la "</a:t>
            </a:r>
            <a:r>
              <a:rPr lang="es-ES" dirty="0">
                <a:solidFill>
                  <a:schemeClr val="bg2">
                    <a:lumMod val="25000"/>
                  </a:schemeClr>
                </a:solidFill>
              </a:rPr>
              <a:t>no-</a:t>
            </a:r>
            <a:r>
              <a:rPr lang="es-ES" dirty="0" err="1">
                <a:solidFill>
                  <a:schemeClr val="bg2">
                    <a:lumMod val="25000"/>
                  </a:schemeClr>
                </a:solidFill>
              </a:rPr>
              <a:t>gaussianidad</a:t>
            </a:r>
            <a:r>
              <a:rPr lang="es-ES" dirty="0"/>
              <a:t>" de una señal.</a:t>
            </a:r>
          </a:p>
        </p:txBody>
      </p:sp>
      <p:sp>
        <p:nvSpPr>
          <p:cNvPr id="19" name="Rectángulo 18">
            <a:extLst>
              <a:ext uri="{FF2B5EF4-FFF2-40B4-BE49-F238E27FC236}">
                <a16:creationId xmlns:a16="http://schemas.microsoft.com/office/drawing/2014/main" id="{9BBB9955-5904-EACD-A9D5-AE7B8747A98C}"/>
              </a:ext>
            </a:extLst>
          </p:cNvPr>
          <p:cNvSpPr/>
          <p:nvPr/>
        </p:nvSpPr>
        <p:spPr>
          <a:xfrm>
            <a:off x="4292486" y="3768770"/>
            <a:ext cx="1377301" cy="369332"/>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91440" tIns="45720" rIns="91440" bIns="45720">
            <a:spAutoFit/>
            <a:scene3d>
              <a:camera prst="orthographicFront"/>
              <a:lightRig rig="threePt" dir="t"/>
            </a:scene3d>
            <a:sp3d extrusionH="57150">
              <a:bevelT w="57150" h="38100" prst="artDeco"/>
            </a:sp3d>
          </a:bodyPr>
          <a:lstStyle/>
          <a:p>
            <a:pPr algn="ctr"/>
            <a:r>
              <a:rPr lang="es-ES" b="1" i="1" dirty="0">
                <a:ln w="22225">
                  <a:solidFill>
                    <a:schemeClr val="accent2"/>
                  </a:solidFill>
                  <a:prstDash val="solid"/>
                </a:ln>
                <a:solidFill>
                  <a:schemeClr val="accent2">
                    <a:lumMod val="40000"/>
                    <a:lumOff val="60000"/>
                  </a:schemeClr>
                </a:solidFill>
                <a:latin typeface="+mn-lt"/>
                <a:cs typeface="+mn-cs"/>
              </a:rPr>
              <a:t>X = AS</a:t>
            </a:r>
          </a:p>
        </p:txBody>
      </p:sp>
      <p:sp>
        <p:nvSpPr>
          <p:cNvPr id="22" name="CuadroTexto 21">
            <a:extLst>
              <a:ext uri="{FF2B5EF4-FFF2-40B4-BE49-F238E27FC236}">
                <a16:creationId xmlns:a16="http://schemas.microsoft.com/office/drawing/2014/main" id="{18BA2DC7-5477-D0CF-9BB9-45F23BBA6C28}"/>
              </a:ext>
            </a:extLst>
          </p:cNvPr>
          <p:cNvSpPr txBox="1"/>
          <p:nvPr/>
        </p:nvSpPr>
        <p:spPr>
          <a:xfrm>
            <a:off x="5148064" y="3879636"/>
            <a:ext cx="3843697" cy="246221"/>
          </a:xfrm>
          <a:prstGeom prst="rect">
            <a:avLst/>
          </a:prstGeom>
          <a:noFill/>
        </p:spPr>
        <p:txBody>
          <a:bodyPr wrap="square">
            <a:spAutoFit/>
          </a:bodyPr>
          <a:lstStyle>
            <a:defPPr>
              <a:defRPr lang="en-US"/>
            </a:defPPr>
            <a:lvl1pPr marL="285750" indent="-285750" algn="just">
              <a:buFont typeface="Wingdings" panose="05000000000000000000" pitchFamily="2" charset="2"/>
              <a:buChar char="ü"/>
              <a:defRPr b="1">
                <a:solidFill>
                  <a:schemeClr val="accent2">
                    <a:lumMod val="75000"/>
                  </a:schemeClr>
                </a:solidFill>
                <a:latin typeface="Calibri Light" panose="020F0302020204030204" pitchFamily="34" charset="0"/>
                <a:cs typeface="Calibri Light" panose="020F0302020204030204" pitchFamily="34" charset="0"/>
              </a:defRPr>
            </a:lvl1pPr>
          </a:lstStyle>
          <a:p>
            <a:pPr marL="0" indent="0" algn="ctr">
              <a:buNone/>
            </a:pPr>
            <a:r>
              <a:rPr lang="es-ES" sz="1000" i="1" dirty="0">
                <a:solidFill>
                  <a:schemeClr val="bg2">
                    <a:lumMod val="25000"/>
                  </a:schemeClr>
                </a:solidFill>
              </a:rPr>
              <a:t>Maximizar</a:t>
            </a:r>
            <a:r>
              <a:rPr lang="es-ES" sz="1000" i="1" dirty="0"/>
              <a:t> la </a:t>
            </a:r>
            <a:r>
              <a:rPr lang="es-ES" sz="1000" i="1" dirty="0">
                <a:solidFill>
                  <a:schemeClr val="bg2">
                    <a:lumMod val="25000"/>
                  </a:schemeClr>
                </a:solidFill>
              </a:rPr>
              <a:t>negentropía</a:t>
            </a:r>
            <a:r>
              <a:rPr lang="es-ES" sz="1000" i="1" dirty="0"/>
              <a:t> de las </a:t>
            </a:r>
            <a:r>
              <a:rPr lang="es-ES" sz="1000" i="1" dirty="0">
                <a:solidFill>
                  <a:schemeClr val="bg2">
                    <a:lumMod val="25000"/>
                  </a:schemeClr>
                </a:solidFill>
              </a:rPr>
              <a:t>señales independientes</a:t>
            </a:r>
            <a:r>
              <a:rPr lang="es-ES" sz="1000" i="1" dirty="0"/>
              <a:t>.</a:t>
            </a:r>
          </a:p>
        </p:txBody>
      </p:sp>
      <p:sp>
        <p:nvSpPr>
          <p:cNvPr id="29" name="CuadroTexto 28">
            <a:extLst>
              <a:ext uri="{FF2B5EF4-FFF2-40B4-BE49-F238E27FC236}">
                <a16:creationId xmlns:a16="http://schemas.microsoft.com/office/drawing/2014/main" id="{071827E8-51B5-5D55-408C-9C4C56478DD5}"/>
              </a:ext>
            </a:extLst>
          </p:cNvPr>
          <p:cNvSpPr txBox="1"/>
          <p:nvPr/>
        </p:nvSpPr>
        <p:spPr>
          <a:xfrm>
            <a:off x="395537" y="5556470"/>
            <a:ext cx="3600399" cy="861774"/>
          </a:xfrm>
          <a:prstGeom prst="rect">
            <a:avLst/>
          </a:prstGeom>
          <a:noFill/>
        </p:spPr>
        <p:txBody>
          <a:bodyPr wrap="square">
            <a:spAutoFit/>
          </a:bodyPr>
          <a:lstStyle>
            <a:defPPr>
              <a:defRPr lang="en-US"/>
            </a:defPPr>
            <a:lvl1pPr marL="285750" indent="-285750" algn="just">
              <a:buFont typeface="Wingdings" panose="05000000000000000000" pitchFamily="2" charset="2"/>
              <a:buChar char="ü"/>
              <a:defRPr b="1">
                <a:solidFill>
                  <a:schemeClr val="accent2">
                    <a:lumMod val="75000"/>
                  </a:schemeClr>
                </a:solidFill>
                <a:latin typeface="Calibri Light" panose="020F0302020204030204" pitchFamily="34" charset="0"/>
                <a:cs typeface="Calibri Light" panose="020F0302020204030204" pitchFamily="34" charset="0"/>
              </a:defRPr>
            </a:lvl1pPr>
          </a:lstStyle>
          <a:p>
            <a:r>
              <a:rPr lang="es-ES" sz="1000" dirty="0">
                <a:solidFill>
                  <a:schemeClr val="bg2">
                    <a:lumMod val="25000"/>
                  </a:schemeClr>
                </a:solidFill>
              </a:rPr>
              <a:t>ICA</a:t>
            </a:r>
            <a:r>
              <a:rPr lang="es-ES" sz="1000" dirty="0"/>
              <a:t> </a:t>
            </a:r>
            <a:r>
              <a:rPr lang="es-ES" sz="1000" dirty="0">
                <a:solidFill>
                  <a:schemeClr val="bg2">
                    <a:lumMod val="25000"/>
                  </a:schemeClr>
                </a:solidFill>
              </a:rPr>
              <a:t>asume</a:t>
            </a:r>
            <a:r>
              <a:rPr lang="es-ES" sz="1000" dirty="0"/>
              <a:t> que las </a:t>
            </a:r>
            <a:r>
              <a:rPr lang="es-ES" sz="1000" dirty="0">
                <a:solidFill>
                  <a:schemeClr val="bg2">
                    <a:lumMod val="25000"/>
                  </a:schemeClr>
                </a:solidFill>
              </a:rPr>
              <a:t>señales</a:t>
            </a:r>
            <a:r>
              <a:rPr lang="es-ES" sz="1000" dirty="0"/>
              <a:t> son </a:t>
            </a:r>
            <a:r>
              <a:rPr lang="es-ES" sz="1000" dirty="0">
                <a:solidFill>
                  <a:schemeClr val="bg2">
                    <a:lumMod val="25000"/>
                  </a:schemeClr>
                </a:solidFill>
              </a:rPr>
              <a:t>estadísticamente independientes</a:t>
            </a:r>
            <a:r>
              <a:rPr lang="es-ES" sz="1000" dirty="0"/>
              <a:t>, pero </a:t>
            </a:r>
            <a:r>
              <a:rPr lang="es-ES" sz="1000" dirty="0">
                <a:solidFill>
                  <a:schemeClr val="bg2">
                    <a:lumMod val="25000"/>
                  </a:schemeClr>
                </a:solidFill>
              </a:rPr>
              <a:t>no</a:t>
            </a:r>
            <a:r>
              <a:rPr lang="es-ES" sz="1000" dirty="0"/>
              <a:t> requiere que sean </a:t>
            </a:r>
            <a:r>
              <a:rPr lang="es-ES" sz="1000" dirty="0">
                <a:solidFill>
                  <a:schemeClr val="bg2">
                    <a:lumMod val="25000"/>
                  </a:schemeClr>
                </a:solidFill>
              </a:rPr>
              <a:t>ortogonales</a:t>
            </a:r>
            <a:r>
              <a:rPr lang="es-ES" sz="1000" dirty="0"/>
              <a:t>.</a:t>
            </a:r>
          </a:p>
          <a:p>
            <a:endParaRPr lang="es-ES" sz="1000" dirty="0"/>
          </a:p>
          <a:p>
            <a:r>
              <a:rPr lang="es-ES" sz="1000" dirty="0">
                <a:solidFill>
                  <a:schemeClr val="bg2">
                    <a:lumMod val="25000"/>
                  </a:schemeClr>
                </a:solidFill>
              </a:rPr>
              <a:t>PCA</a:t>
            </a:r>
            <a:r>
              <a:rPr lang="es-ES" sz="1000" dirty="0"/>
              <a:t>: </a:t>
            </a:r>
            <a:r>
              <a:rPr lang="es-ES" sz="1000" dirty="0">
                <a:solidFill>
                  <a:schemeClr val="bg2">
                    <a:lumMod val="25000"/>
                  </a:schemeClr>
                </a:solidFill>
              </a:rPr>
              <a:t>cada componente captura una porción única de la varianza total de los datos</a:t>
            </a:r>
          </a:p>
        </p:txBody>
      </p:sp>
      <p:pic>
        <p:nvPicPr>
          <p:cNvPr id="18434" name="Picture 2">
            <a:extLst>
              <a:ext uri="{FF2B5EF4-FFF2-40B4-BE49-F238E27FC236}">
                <a16:creationId xmlns:a16="http://schemas.microsoft.com/office/drawing/2014/main" id="{7A27C670-EC48-C596-1717-E125287615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4860" y="2109034"/>
            <a:ext cx="2235856" cy="176991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AB1F7C44-74C9-52AA-DE79-3A453B0BC6E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08305" y="4094137"/>
            <a:ext cx="3492048" cy="18951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25C9E3F-2856-0C6E-C7F4-802A7DE37EB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39594" y="4611802"/>
            <a:ext cx="2176661" cy="1713462"/>
          </a:xfrm>
          <a:prstGeom prst="rect">
            <a:avLst/>
          </a:prstGeom>
          <a:noFill/>
          <a:extLst>
            <a:ext uri="{909E8E84-426E-40DD-AFC4-6F175D3DCCD1}">
              <a14:hiddenFill xmlns:a14="http://schemas.microsoft.com/office/drawing/2010/main">
                <a:solidFill>
                  <a:srgbClr val="FFFFFF"/>
                </a:solidFill>
              </a14:hiddenFill>
            </a:ext>
          </a:extLst>
        </p:spPr>
      </p:pic>
      <p:sp>
        <p:nvSpPr>
          <p:cNvPr id="11" name=" 175">
            <a:extLst>
              <a:ext uri="{FF2B5EF4-FFF2-40B4-BE49-F238E27FC236}">
                <a16:creationId xmlns:a16="http://schemas.microsoft.com/office/drawing/2014/main" id="{16D64927-4B99-E34E-4031-3F2C1491CBAD}"/>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3" name=" 3">
            <a:extLst>
              <a:ext uri="{FF2B5EF4-FFF2-40B4-BE49-F238E27FC236}">
                <a16:creationId xmlns:a16="http://schemas.microsoft.com/office/drawing/2014/main" id="{7F594B96-F904-8136-D019-CD5B150398B5}"/>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715857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50331"/>
            <a:ext cx="637974" cy="221110"/>
          </a:xfrm>
          <a:prstGeom prst="rect">
            <a:avLst/>
          </a:prstGeom>
          <a:noFill/>
        </p:spPr>
        <p:txBody>
          <a:bodyPr wrap="square">
            <a:spAutoFit/>
          </a:bodyPr>
          <a:lstStyle/>
          <a:p>
            <a:pPr algn="ctr"/>
            <a:r>
              <a:rPr lang="en-US" altLang="es-ES" sz="800" dirty="0"/>
              <a:t>-13-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665515" y="1572762"/>
            <a:ext cx="5478485" cy="646331"/>
          </a:xfrm>
          <a:prstGeom prst="rect">
            <a:avLst/>
          </a:prstGeom>
          <a:noFill/>
        </p:spPr>
        <p:txBody>
          <a:bodyPr wrap="square">
            <a:spAutoFit/>
          </a:bodyPr>
          <a:lstStyle/>
          <a:p>
            <a:pPr algn="ctr">
              <a:defRPr/>
            </a:pP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Artifact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Detection</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III)</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4" name="Grupo 3">
            <a:extLst>
              <a:ext uri="{FF2B5EF4-FFF2-40B4-BE49-F238E27FC236}">
                <a16:creationId xmlns:a16="http://schemas.microsoft.com/office/drawing/2014/main" id="{B75D0DB4-75CA-F750-8AF9-16A56BAD663A}"/>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780800" y="738581"/>
                <a:ext cx="222480" cy="178920"/>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0"/>
                <a:stretch>
                  <a:fillRect/>
                </a:stretch>
              </p:blipFill>
              <p:spPr>
                <a:xfrm>
                  <a:off x="7763160" y="702581"/>
                  <a:ext cx="258120" cy="250560"/>
                </a:xfrm>
                <a:prstGeom prst="rect">
                  <a:avLst/>
                </a:prstGeom>
              </p:spPr>
            </p:pic>
          </mc:Fallback>
        </mc:AlternateContent>
      </p:grpSp>
      <p:sp>
        <p:nvSpPr>
          <p:cNvPr id="9" name="Rectángulo 8">
            <a:extLst>
              <a:ext uri="{FF2B5EF4-FFF2-40B4-BE49-F238E27FC236}">
                <a16:creationId xmlns:a16="http://schemas.microsoft.com/office/drawing/2014/main" id="{36636A4B-A022-1AC3-1CA9-A4A325F7B192}"/>
              </a:ext>
            </a:extLst>
          </p:cNvPr>
          <p:cNvSpPr/>
          <p:nvPr/>
        </p:nvSpPr>
        <p:spPr>
          <a:xfrm>
            <a:off x="1331640" y="1939856"/>
            <a:ext cx="1377301" cy="369332"/>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91440" tIns="45720" rIns="91440" bIns="45720">
            <a:spAutoFit/>
            <a:scene3d>
              <a:camera prst="orthographicFront"/>
              <a:lightRig rig="threePt" dir="t"/>
            </a:scene3d>
            <a:sp3d extrusionH="57150">
              <a:bevelT w="57150" h="38100" prst="artDeco"/>
            </a:sp3d>
          </a:bodyPr>
          <a:lstStyle/>
          <a:p>
            <a:pPr algn="ctr"/>
            <a:r>
              <a:rPr lang="es-ES" b="1" dirty="0">
                <a:ln w="22225">
                  <a:solidFill>
                    <a:schemeClr val="accent2"/>
                  </a:solidFill>
                  <a:prstDash val="solid"/>
                </a:ln>
                <a:solidFill>
                  <a:schemeClr val="bg2">
                    <a:lumMod val="25000"/>
                  </a:schemeClr>
                </a:solidFill>
                <a:latin typeface="+mn-lt"/>
                <a:cs typeface="+mn-cs"/>
              </a:rPr>
              <a:t>ICA</a:t>
            </a:r>
          </a:p>
        </p:txBody>
      </p:sp>
      <p:sp>
        <p:nvSpPr>
          <p:cNvPr id="24" name="CuadroTexto 23">
            <a:extLst>
              <a:ext uri="{FF2B5EF4-FFF2-40B4-BE49-F238E27FC236}">
                <a16:creationId xmlns:a16="http://schemas.microsoft.com/office/drawing/2014/main" id="{AB92F756-9AEF-D223-DDB7-C303397B41BC}"/>
              </a:ext>
            </a:extLst>
          </p:cNvPr>
          <p:cNvSpPr txBox="1"/>
          <p:nvPr/>
        </p:nvSpPr>
        <p:spPr>
          <a:xfrm>
            <a:off x="244582" y="2504272"/>
            <a:ext cx="4463271" cy="3693319"/>
          </a:xfrm>
          <a:prstGeom prst="rect">
            <a:avLst/>
          </a:prstGeom>
          <a:noFill/>
        </p:spPr>
        <p:txBody>
          <a:bodyPr wrap="square">
            <a:spAutoFit/>
          </a:bodyPr>
          <a:lstStyle/>
          <a:p>
            <a:r>
              <a:rPr lang="es-ES" sz="600" dirty="0" err="1">
                <a:latin typeface="Calibri" panose="020F0502020204030204" pitchFamily="34" charset="0"/>
                <a:cs typeface="Calibri" panose="020F0502020204030204" pitchFamily="34" charset="0"/>
              </a:rPr>
              <a:t>import</a:t>
            </a:r>
            <a:r>
              <a:rPr lang="es-ES" sz="600" dirty="0">
                <a:latin typeface="Calibri" panose="020F0502020204030204" pitchFamily="34" charset="0"/>
                <a:cs typeface="Calibri" panose="020F0502020204030204" pitchFamily="34" charset="0"/>
              </a:rPr>
              <a:t> numpy as </a:t>
            </a:r>
            <a:r>
              <a:rPr lang="es-ES" sz="600" dirty="0" err="1">
                <a:latin typeface="Calibri" panose="020F0502020204030204" pitchFamily="34" charset="0"/>
                <a:cs typeface="Calibri" panose="020F0502020204030204" pitchFamily="34" charset="0"/>
              </a:rPr>
              <a:t>np</a:t>
            </a:r>
            <a:endParaRPr lang="es-ES" sz="600" dirty="0">
              <a:latin typeface="Calibri" panose="020F0502020204030204" pitchFamily="34" charset="0"/>
              <a:cs typeface="Calibri" panose="020F0502020204030204" pitchFamily="34" charset="0"/>
            </a:endParaRPr>
          </a:p>
          <a:p>
            <a:r>
              <a:rPr lang="es-ES" sz="600" dirty="0" err="1">
                <a:latin typeface="Calibri" panose="020F0502020204030204" pitchFamily="34" charset="0"/>
                <a:cs typeface="Calibri" panose="020F0502020204030204" pitchFamily="34" charset="0"/>
              </a:rPr>
              <a:t>import</a:t>
            </a:r>
            <a:r>
              <a:rPr lang="es-ES" sz="600" dirty="0">
                <a:latin typeface="Calibri" panose="020F0502020204030204" pitchFamily="34" charset="0"/>
                <a:cs typeface="Calibri" panose="020F0502020204030204" pitchFamily="34" charset="0"/>
              </a:rPr>
              <a:t> </a:t>
            </a:r>
            <a:r>
              <a:rPr lang="es-ES" sz="600" dirty="0" err="1">
                <a:latin typeface="Calibri" panose="020F0502020204030204" pitchFamily="34" charset="0"/>
                <a:cs typeface="Calibri" panose="020F0502020204030204" pitchFamily="34" charset="0"/>
              </a:rPr>
              <a:t>matplotlib.pyplot</a:t>
            </a:r>
            <a:r>
              <a:rPr lang="es-ES" sz="600" dirty="0">
                <a:latin typeface="Calibri" panose="020F0502020204030204" pitchFamily="34" charset="0"/>
                <a:cs typeface="Calibri" panose="020F0502020204030204" pitchFamily="34" charset="0"/>
              </a:rPr>
              <a:t> as </a:t>
            </a:r>
            <a:r>
              <a:rPr lang="es-ES" sz="600" dirty="0" err="1">
                <a:latin typeface="Calibri" panose="020F0502020204030204" pitchFamily="34" charset="0"/>
                <a:cs typeface="Calibri" panose="020F0502020204030204" pitchFamily="34" charset="0"/>
              </a:rPr>
              <a:t>plt</a:t>
            </a:r>
            <a:endParaRPr lang="es-ES" sz="600" dirty="0">
              <a:latin typeface="Calibri" panose="020F0502020204030204" pitchFamily="34" charset="0"/>
              <a:cs typeface="Calibri" panose="020F0502020204030204" pitchFamily="34" charset="0"/>
            </a:endParaRPr>
          </a:p>
          <a:p>
            <a:endParaRPr lang="es-ES" sz="600" dirty="0">
              <a:latin typeface="Calibri" panose="020F0502020204030204" pitchFamily="34" charset="0"/>
              <a:cs typeface="Calibri" panose="020F0502020204030204" pitchFamily="34" charset="0"/>
            </a:endParaRPr>
          </a:p>
          <a:p>
            <a:r>
              <a:rPr lang="es-ES" sz="600" dirty="0">
                <a:latin typeface="Calibri" panose="020F0502020204030204" pitchFamily="34" charset="0"/>
                <a:cs typeface="Calibri" panose="020F0502020204030204" pitchFamily="34" charset="0"/>
              </a:rPr>
              <a:t># Definimos las señales independientes (S)</a:t>
            </a:r>
          </a:p>
          <a:p>
            <a:r>
              <a:rPr lang="es-ES" sz="600" dirty="0" err="1">
                <a:latin typeface="Calibri" panose="020F0502020204030204" pitchFamily="34" charset="0"/>
                <a:cs typeface="Calibri" panose="020F0502020204030204" pitchFamily="34" charset="0"/>
              </a:rPr>
              <a:t>np.random.seed</a:t>
            </a:r>
            <a:r>
              <a:rPr lang="es-ES" sz="600" dirty="0">
                <a:latin typeface="Calibri" panose="020F0502020204030204" pitchFamily="34" charset="0"/>
                <a:cs typeface="Calibri" panose="020F0502020204030204" pitchFamily="34" charset="0"/>
              </a:rPr>
              <a:t>(42)  # Fijamos la semilla para reproducibilidad</a:t>
            </a:r>
          </a:p>
          <a:p>
            <a:r>
              <a:rPr lang="es-ES" sz="600" dirty="0">
                <a:latin typeface="Calibri" panose="020F0502020204030204" pitchFamily="34" charset="0"/>
                <a:cs typeface="Calibri" panose="020F0502020204030204" pitchFamily="34" charset="0"/>
              </a:rPr>
              <a:t>S = </a:t>
            </a:r>
            <a:r>
              <a:rPr lang="es-ES" sz="600" dirty="0" err="1">
                <a:latin typeface="Calibri" panose="020F0502020204030204" pitchFamily="34" charset="0"/>
                <a:cs typeface="Calibri" panose="020F0502020204030204" pitchFamily="34" charset="0"/>
              </a:rPr>
              <a:t>np.random.rand</a:t>
            </a:r>
            <a:r>
              <a:rPr lang="es-ES" sz="600" dirty="0">
                <a:latin typeface="Calibri" panose="020F0502020204030204" pitchFamily="34" charset="0"/>
                <a:cs typeface="Calibri" panose="020F0502020204030204" pitchFamily="34" charset="0"/>
              </a:rPr>
              <a:t>(4, 1000)  # 4 señales independientes de longitud 1000</a:t>
            </a:r>
          </a:p>
          <a:p>
            <a:endParaRPr lang="es-ES" sz="600" dirty="0">
              <a:latin typeface="Calibri" panose="020F0502020204030204" pitchFamily="34" charset="0"/>
              <a:cs typeface="Calibri" panose="020F0502020204030204" pitchFamily="34" charset="0"/>
            </a:endParaRPr>
          </a:p>
          <a:p>
            <a:r>
              <a:rPr lang="es-ES" sz="600" dirty="0">
                <a:latin typeface="Calibri" panose="020F0502020204030204" pitchFamily="34" charset="0"/>
                <a:cs typeface="Calibri" panose="020F0502020204030204" pitchFamily="34" charset="0"/>
              </a:rPr>
              <a:t># Definimos la matriz de mezcla (A)</a:t>
            </a:r>
          </a:p>
          <a:p>
            <a:r>
              <a:rPr lang="es-ES" sz="600" dirty="0">
                <a:latin typeface="Calibri" panose="020F0502020204030204" pitchFamily="34" charset="0"/>
                <a:cs typeface="Calibri" panose="020F0502020204030204" pitchFamily="34" charset="0"/>
              </a:rPr>
              <a:t>A = </a:t>
            </a:r>
            <a:r>
              <a:rPr lang="es-ES" sz="600" dirty="0" err="1">
                <a:latin typeface="Calibri" panose="020F0502020204030204" pitchFamily="34" charset="0"/>
                <a:cs typeface="Calibri" panose="020F0502020204030204" pitchFamily="34" charset="0"/>
              </a:rPr>
              <a:t>np.random.rand</a:t>
            </a:r>
            <a:r>
              <a:rPr lang="es-ES" sz="600" dirty="0">
                <a:latin typeface="Calibri" panose="020F0502020204030204" pitchFamily="34" charset="0"/>
                <a:cs typeface="Calibri" panose="020F0502020204030204" pitchFamily="34" charset="0"/>
              </a:rPr>
              <a:t>(4, 4)</a:t>
            </a:r>
          </a:p>
          <a:p>
            <a:endParaRPr lang="es-ES" sz="600" dirty="0">
              <a:latin typeface="Calibri" panose="020F0502020204030204" pitchFamily="34" charset="0"/>
              <a:cs typeface="Calibri" panose="020F0502020204030204" pitchFamily="34" charset="0"/>
            </a:endParaRPr>
          </a:p>
          <a:p>
            <a:r>
              <a:rPr lang="es-ES" sz="600" dirty="0">
                <a:latin typeface="Calibri" panose="020F0502020204030204" pitchFamily="34" charset="0"/>
                <a:cs typeface="Calibri" panose="020F0502020204030204" pitchFamily="34" charset="0"/>
              </a:rPr>
              <a:t># Generamos las señales observadas (X)</a:t>
            </a:r>
          </a:p>
          <a:p>
            <a:r>
              <a:rPr lang="es-ES" sz="600" dirty="0">
                <a:latin typeface="Calibri" panose="020F0502020204030204" pitchFamily="34" charset="0"/>
                <a:cs typeface="Calibri" panose="020F0502020204030204" pitchFamily="34" charset="0"/>
              </a:rPr>
              <a:t>X = np.dot(A, S)</a:t>
            </a:r>
          </a:p>
          <a:p>
            <a:endParaRPr lang="es-ES" sz="600" dirty="0">
              <a:latin typeface="Calibri" panose="020F0502020204030204" pitchFamily="34" charset="0"/>
              <a:cs typeface="Calibri" panose="020F0502020204030204" pitchFamily="34" charset="0"/>
            </a:endParaRPr>
          </a:p>
          <a:p>
            <a:r>
              <a:rPr lang="es-ES" sz="600" dirty="0">
                <a:latin typeface="Calibri" panose="020F0502020204030204" pitchFamily="34" charset="0"/>
                <a:cs typeface="Calibri" panose="020F0502020204030204" pitchFamily="34" charset="0"/>
              </a:rPr>
              <a:t># Aplicamos ICA para descomponer X en A y S</a:t>
            </a:r>
          </a:p>
          <a:p>
            <a:r>
              <a:rPr lang="es-ES" sz="600" dirty="0" err="1">
                <a:latin typeface="Calibri" panose="020F0502020204030204" pitchFamily="34" charset="0"/>
                <a:cs typeface="Calibri" panose="020F0502020204030204" pitchFamily="34" charset="0"/>
              </a:rPr>
              <a:t>from</a:t>
            </a:r>
            <a:r>
              <a:rPr lang="es-ES" sz="600" dirty="0">
                <a:latin typeface="Calibri" panose="020F0502020204030204" pitchFamily="34" charset="0"/>
                <a:cs typeface="Calibri" panose="020F0502020204030204" pitchFamily="34" charset="0"/>
              </a:rPr>
              <a:t> </a:t>
            </a:r>
            <a:r>
              <a:rPr lang="es-ES" sz="600" dirty="0" err="1">
                <a:latin typeface="Calibri" panose="020F0502020204030204" pitchFamily="34" charset="0"/>
                <a:cs typeface="Calibri" panose="020F0502020204030204" pitchFamily="34" charset="0"/>
              </a:rPr>
              <a:t>sklearn.decomposition</a:t>
            </a:r>
            <a:r>
              <a:rPr lang="es-ES" sz="600" dirty="0">
                <a:latin typeface="Calibri" panose="020F0502020204030204" pitchFamily="34" charset="0"/>
                <a:cs typeface="Calibri" panose="020F0502020204030204" pitchFamily="34" charset="0"/>
              </a:rPr>
              <a:t> </a:t>
            </a:r>
            <a:r>
              <a:rPr lang="es-ES" sz="600" dirty="0" err="1">
                <a:latin typeface="Calibri" panose="020F0502020204030204" pitchFamily="34" charset="0"/>
                <a:cs typeface="Calibri" panose="020F0502020204030204" pitchFamily="34" charset="0"/>
              </a:rPr>
              <a:t>import</a:t>
            </a:r>
            <a:r>
              <a:rPr lang="es-ES" sz="600" dirty="0">
                <a:latin typeface="Calibri" panose="020F0502020204030204" pitchFamily="34" charset="0"/>
                <a:cs typeface="Calibri" panose="020F0502020204030204" pitchFamily="34" charset="0"/>
              </a:rPr>
              <a:t> </a:t>
            </a:r>
            <a:r>
              <a:rPr lang="es-ES" sz="600" dirty="0" err="1">
                <a:latin typeface="Calibri" panose="020F0502020204030204" pitchFamily="34" charset="0"/>
                <a:cs typeface="Calibri" panose="020F0502020204030204" pitchFamily="34" charset="0"/>
              </a:rPr>
              <a:t>FastICA</a:t>
            </a:r>
            <a:endParaRPr lang="es-ES" sz="600" dirty="0">
              <a:latin typeface="Calibri" panose="020F0502020204030204" pitchFamily="34" charset="0"/>
              <a:cs typeface="Calibri" panose="020F0502020204030204" pitchFamily="34" charset="0"/>
            </a:endParaRPr>
          </a:p>
          <a:p>
            <a:endParaRPr lang="es-ES" sz="600" dirty="0">
              <a:latin typeface="Calibri" panose="020F0502020204030204" pitchFamily="34" charset="0"/>
              <a:cs typeface="Calibri" panose="020F0502020204030204" pitchFamily="34" charset="0"/>
            </a:endParaRPr>
          </a:p>
          <a:p>
            <a:r>
              <a:rPr lang="es-ES" sz="600" dirty="0" err="1">
                <a:latin typeface="Calibri" panose="020F0502020204030204" pitchFamily="34" charset="0"/>
                <a:cs typeface="Calibri" panose="020F0502020204030204" pitchFamily="34" charset="0"/>
              </a:rPr>
              <a:t>ica</a:t>
            </a:r>
            <a:r>
              <a:rPr lang="es-ES" sz="600" dirty="0">
                <a:latin typeface="Calibri" panose="020F0502020204030204" pitchFamily="34" charset="0"/>
                <a:cs typeface="Calibri" panose="020F0502020204030204" pitchFamily="34" charset="0"/>
              </a:rPr>
              <a:t> = </a:t>
            </a:r>
            <a:r>
              <a:rPr lang="es-ES" sz="600" dirty="0" err="1">
                <a:latin typeface="Calibri" panose="020F0502020204030204" pitchFamily="34" charset="0"/>
                <a:cs typeface="Calibri" panose="020F0502020204030204" pitchFamily="34" charset="0"/>
              </a:rPr>
              <a:t>FastICA</a:t>
            </a:r>
            <a:r>
              <a:rPr lang="es-ES" sz="600" dirty="0">
                <a:latin typeface="Calibri" panose="020F0502020204030204" pitchFamily="34" charset="0"/>
                <a:cs typeface="Calibri" panose="020F0502020204030204" pitchFamily="34" charset="0"/>
              </a:rPr>
              <a:t>(</a:t>
            </a:r>
            <a:r>
              <a:rPr lang="es-ES" sz="600" dirty="0" err="1">
                <a:latin typeface="Calibri" panose="020F0502020204030204" pitchFamily="34" charset="0"/>
                <a:cs typeface="Calibri" panose="020F0502020204030204" pitchFamily="34" charset="0"/>
              </a:rPr>
              <a:t>n_components</a:t>
            </a:r>
            <a:r>
              <a:rPr lang="es-ES" sz="600" dirty="0">
                <a:latin typeface="Calibri" panose="020F0502020204030204" pitchFamily="34" charset="0"/>
                <a:cs typeface="Calibri" panose="020F0502020204030204" pitchFamily="34" charset="0"/>
              </a:rPr>
              <a:t>=4)</a:t>
            </a:r>
          </a:p>
          <a:p>
            <a:r>
              <a:rPr lang="es-ES" sz="600" dirty="0">
                <a:latin typeface="Calibri" panose="020F0502020204030204" pitchFamily="34" charset="0"/>
                <a:cs typeface="Calibri" panose="020F0502020204030204" pitchFamily="34" charset="0"/>
              </a:rPr>
              <a:t>S_ = </a:t>
            </a:r>
            <a:r>
              <a:rPr lang="es-ES" sz="600" dirty="0" err="1">
                <a:latin typeface="Calibri" panose="020F0502020204030204" pitchFamily="34" charset="0"/>
                <a:cs typeface="Calibri" panose="020F0502020204030204" pitchFamily="34" charset="0"/>
              </a:rPr>
              <a:t>ica.fit_transform</a:t>
            </a:r>
            <a:r>
              <a:rPr lang="es-ES" sz="600" dirty="0">
                <a:latin typeface="Calibri" panose="020F0502020204030204" pitchFamily="34" charset="0"/>
                <a:cs typeface="Calibri" panose="020F0502020204030204" pitchFamily="34" charset="0"/>
              </a:rPr>
              <a:t>(X.T)  # Transponemos X ya que </a:t>
            </a:r>
            <a:r>
              <a:rPr lang="es-ES" sz="600" dirty="0" err="1">
                <a:latin typeface="Calibri" panose="020F0502020204030204" pitchFamily="34" charset="0"/>
                <a:cs typeface="Calibri" panose="020F0502020204030204" pitchFamily="34" charset="0"/>
              </a:rPr>
              <a:t>sklearn</a:t>
            </a:r>
            <a:r>
              <a:rPr lang="es-ES" sz="600" dirty="0">
                <a:latin typeface="Calibri" panose="020F0502020204030204" pitchFamily="34" charset="0"/>
                <a:cs typeface="Calibri" panose="020F0502020204030204" pitchFamily="34" charset="0"/>
              </a:rPr>
              <a:t> ICA trabaja con datos transpuestos</a:t>
            </a:r>
          </a:p>
          <a:p>
            <a:endParaRPr lang="es-ES" sz="600" dirty="0">
              <a:latin typeface="Calibri" panose="020F0502020204030204" pitchFamily="34" charset="0"/>
              <a:cs typeface="Calibri" panose="020F0502020204030204" pitchFamily="34" charset="0"/>
            </a:endParaRPr>
          </a:p>
          <a:p>
            <a:r>
              <a:rPr lang="es-ES" sz="600" dirty="0">
                <a:latin typeface="Calibri" panose="020F0502020204030204" pitchFamily="34" charset="0"/>
                <a:cs typeface="Calibri" panose="020F0502020204030204" pitchFamily="34" charset="0"/>
              </a:rPr>
              <a:t># Recuperamos las señales independientes estimadas</a:t>
            </a:r>
          </a:p>
          <a:p>
            <a:r>
              <a:rPr lang="es-ES" sz="600" dirty="0">
                <a:latin typeface="Calibri" panose="020F0502020204030204" pitchFamily="34" charset="0"/>
                <a:cs typeface="Calibri" panose="020F0502020204030204" pitchFamily="34" charset="0"/>
              </a:rPr>
              <a:t>X_ = np.dot(S_, ica.</a:t>
            </a:r>
            <a:r>
              <a:rPr lang="es-ES" sz="600" dirty="0" err="1">
                <a:latin typeface="Calibri" panose="020F0502020204030204" pitchFamily="34" charset="0"/>
                <a:cs typeface="Calibri" panose="020F0502020204030204" pitchFamily="34" charset="0"/>
              </a:rPr>
              <a:t>mixing</a:t>
            </a:r>
            <a:r>
              <a:rPr lang="es-ES" sz="600" dirty="0">
                <a:latin typeface="Calibri" panose="020F0502020204030204" pitchFamily="34" charset="0"/>
                <a:cs typeface="Calibri" panose="020F0502020204030204" pitchFamily="34" charset="0"/>
              </a:rPr>
              <a:t>_.T)</a:t>
            </a:r>
          </a:p>
          <a:p>
            <a:endParaRPr lang="es-ES" sz="600" dirty="0">
              <a:latin typeface="Calibri" panose="020F0502020204030204" pitchFamily="34" charset="0"/>
              <a:cs typeface="Calibri" panose="020F0502020204030204" pitchFamily="34" charset="0"/>
            </a:endParaRPr>
          </a:p>
          <a:p>
            <a:r>
              <a:rPr lang="es-ES" sz="600" dirty="0">
                <a:latin typeface="Calibri" panose="020F0502020204030204" pitchFamily="34" charset="0"/>
                <a:cs typeface="Calibri" panose="020F0502020204030204" pitchFamily="34" charset="0"/>
              </a:rPr>
              <a:t># Graficamos las señales originales, mezcladas y recuperadas</a:t>
            </a:r>
          </a:p>
          <a:p>
            <a:r>
              <a:rPr lang="es-ES" sz="600" dirty="0" err="1">
                <a:latin typeface="Calibri" panose="020F0502020204030204" pitchFamily="34" charset="0"/>
                <a:cs typeface="Calibri" panose="020F0502020204030204" pitchFamily="34" charset="0"/>
              </a:rPr>
              <a:t>plt.figure</a:t>
            </a:r>
            <a:r>
              <a:rPr lang="es-ES" sz="600" dirty="0">
                <a:latin typeface="Calibri" panose="020F0502020204030204" pitchFamily="34" charset="0"/>
                <a:cs typeface="Calibri" panose="020F0502020204030204" pitchFamily="34" charset="0"/>
              </a:rPr>
              <a:t>(</a:t>
            </a:r>
            <a:r>
              <a:rPr lang="es-ES" sz="600" dirty="0" err="1">
                <a:latin typeface="Calibri" panose="020F0502020204030204" pitchFamily="34" charset="0"/>
                <a:cs typeface="Calibri" panose="020F0502020204030204" pitchFamily="34" charset="0"/>
              </a:rPr>
              <a:t>figsize</a:t>
            </a:r>
            <a:r>
              <a:rPr lang="es-ES" sz="600" dirty="0">
                <a:latin typeface="Calibri" panose="020F0502020204030204" pitchFamily="34" charset="0"/>
                <a:cs typeface="Calibri" panose="020F0502020204030204" pitchFamily="34" charset="0"/>
              </a:rPr>
              <a:t>=(12, 8))</a:t>
            </a:r>
          </a:p>
          <a:p>
            <a:endParaRPr lang="es-ES" sz="600" dirty="0">
              <a:latin typeface="Calibri" panose="020F0502020204030204" pitchFamily="34" charset="0"/>
              <a:cs typeface="Calibri" panose="020F0502020204030204" pitchFamily="34" charset="0"/>
            </a:endParaRPr>
          </a:p>
          <a:p>
            <a:r>
              <a:rPr lang="es-ES" sz="600" dirty="0" err="1">
                <a:latin typeface="Calibri" panose="020F0502020204030204" pitchFamily="34" charset="0"/>
                <a:cs typeface="Calibri" panose="020F0502020204030204" pitchFamily="34" charset="0"/>
              </a:rPr>
              <a:t>plt.subplot</a:t>
            </a:r>
            <a:r>
              <a:rPr lang="es-ES" sz="600" dirty="0">
                <a:latin typeface="Calibri" panose="020F0502020204030204" pitchFamily="34" charset="0"/>
                <a:cs typeface="Calibri" panose="020F0502020204030204" pitchFamily="34" charset="0"/>
              </a:rPr>
              <a:t>(3, 1, 1)</a:t>
            </a:r>
          </a:p>
          <a:p>
            <a:r>
              <a:rPr lang="es-ES" sz="600" dirty="0" err="1">
                <a:latin typeface="Calibri" panose="020F0502020204030204" pitchFamily="34" charset="0"/>
                <a:cs typeface="Calibri" panose="020F0502020204030204" pitchFamily="34" charset="0"/>
              </a:rPr>
              <a:t>plt.title</a:t>
            </a:r>
            <a:r>
              <a:rPr lang="es-ES" sz="600" dirty="0">
                <a:latin typeface="Calibri" panose="020F0502020204030204" pitchFamily="34" charset="0"/>
                <a:cs typeface="Calibri" panose="020F0502020204030204" pitchFamily="34" charset="0"/>
              </a:rPr>
              <a:t>("Señales Originales (Independientes)")</a:t>
            </a:r>
          </a:p>
          <a:p>
            <a:r>
              <a:rPr lang="es-ES" sz="600" dirty="0" err="1">
                <a:latin typeface="Calibri" panose="020F0502020204030204" pitchFamily="34" charset="0"/>
                <a:cs typeface="Calibri" panose="020F0502020204030204" pitchFamily="34" charset="0"/>
              </a:rPr>
              <a:t>plt.plot</a:t>
            </a:r>
            <a:r>
              <a:rPr lang="es-ES" sz="600" dirty="0">
                <a:latin typeface="Calibri" panose="020F0502020204030204" pitchFamily="34" charset="0"/>
                <a:cs typeface="Calibri" panose="020F0502020204030204" pitchFamily="34" charset="0"/>
              </a:rPr>
              <a:t>(S.T)</a:t>
            </a:r>
          </a:p>
          <a:p>
            <a:endParaRPr lang="es-ES" sz="600" dirty="0">
              <a:latin typeface="Calibri" panose="020F0502020204030204" pitchFamily="34" charset="0"/>
              <a:cs typeface="Calibri" panose="020F0502020204030204" pitchFamily="34" charset="0"/>
            </a:endParaRPr>
          </a:p>
          <a:p>
            <a:r>
              <a:rPr lang="es-ES" sz="600" dirty="0" err="1">
                <a:latin typeface="Calibri" panose="020F0502020204030204" pitchFamily="34" charset="0"/>
                <a:cs typeface="Calibri" panose="020F0502020204030204" pitchFamily="34" charset="0"/>
              </a:rPr>
              <a:t>plt.subplot</a:t>
            </a:r>
            <a:r>
              <a:rPr lang="es-ES" sz="600" dirty="0">
                <a:latin typeface="Calibri" panose="020F0502020204030204" pitchFamily="34" charset="0"/>
                <a:cs typeface="Calibri" panose="020F0502020204030204" pitchFamily="34" charset="0"/>
              </a:rPr>
              <a:t>(3, 1, 2)</a:t>
            </a:r>
          </a:p>
          <a:p>
            <a:r>
              <a:rPr lang="es-ES" sz="600" dirty="0" err="1">
                <a:latin typeface="Calibri" panose="020F0502020204030204" pitchFamily="34" charset="0"/>
                <a:cs typeface="Calibri" panose="020F0502020204030204" pitchFamily="34" charset="0"/>
              </a:rPr>
              <a:t>plt.title</a:t>
            </a:r>
            <a:r>
              <a:rPr lang="es-ES" sz="600" dirty="0">
                <a:latin typeface="Calibri" panose="020F0502020204030204" pitchFamily="34" charset="0"/>
                <a:cs typeface="Calibri" panose="020F0502020204030204" pitchFamily="34" charset="0"/>
              </a:rPr>
              <a:t>("Señales Mezcladas (Observadas)")</a:t>
            </a:r>
          </a:p>
          <a:p>
            <a:r>
              <a:rPr lang="es-ES" sz="600" dirty="0" err="1">
                <a:latin typeface="Calibri" panose="020F0502020204030204" pitchFamily="34" charset="0"/>
                <a:cs typeface="Calibri" panose="020F0502020204030204" pitchFamily="34" charset="0"/>
              </a:rPr>
              <a:t>plt.plot</a:t>
            </a:r>
            <a:r>
              <a:rPr lang="es-ES" sz="600" dirty="0">
                <a:latin typeface="Calibri" panose="020F0502020204030204" pitchFamily="34" charset="0"/>
                <a:cs typeface="Calibri" panose="020F0502020204030204" pitchFamily="34" charset="0"/>
              </a:rPr>
              <a:t>(X.T)</a:t>
            </a:r>
          </a:p>
          <a:p>
            <a:endParaRPr lang="es-ES" sz="600" dirty="0">
              <a:latin typeface="Calibri" panose="020F0502020204030204" pitchFamily="34" charset="0"/>
              <a:cs typeface="Calibri" panose="020F0502020204030204" pitchFamily="34" charset="0"/>
            </a:endParaRPr>
          </a:p>
          <a:p>
            <a:r>
              <a:rPr lang="es-ES" sz="600" dirty="0" err="1">
                <a:latin typeface="Calibri" panose="020F0502020204030204" pitchFamily="34" charset="0"/>
                <a:cs typeface="Calibri" panose="020F0502020204030204" pitchFamily="34" charset="0"/>
              </a:rPr>
              <a:t>plt.subplot</a:t>
            </a:r>
            <a:r>
              <a:rPr lang="es-ES" sz="600" dirty="0">
                <a:latin typeface="Calibri" panose="020F0502020204030204" pitchFamily="34" charset="0"/>
                <a:cs typeface="Calibri" panose="020F0502020204030204" pitchFamily="34" charset="0"/>
              </a:rPr>
              <a:t>(3, 1, 3)</a:t>
            </a:r>
          </a:p>
          <a:p>
            <a:r>
              <a:rPr lang="es-ES" sz="600" dirty="0" err="1">
                <a:latin typeface="Calibri" panose="020F0502020204030204" pitchFamily="34" charset="0"/>
                <a:cs typeface="Calibri" panose="020F0502020204030204" pitchFamily="34" charset="0"/>
              </a:rPr>
              <a:t>plt.title</a:t>
            </a:r>
            <a:r>
              <a:rPr lang="es-ES" sz="600" dirty="0">
                <a:latin typeface="Calibri" panose="020F0502020204030204" pitchFamily="34" charset="0"/>
                <a:cs typeface="Calibri" panose="020F0502020204030204" pitchFamily="34" charset="0"/>
              </a:rPr>
              <a:t>("Señales Recuperadas (Estimadas)")</a:t>
            </a:r>
          </a:p>
          <a:p>
            <a:r>
              <a:rPr lang="es-ES" sz="600" dirty="0" err="1">
                <a:latin typeface="Calibri" panose="020F0502020204030204" pitchFamily="34" charset="0"/>
                <a:cs typeface="Calibri" panose="020F0502020204030204" pitchFamily="34" charset="0"/>
              </a:rPr>
              <a:t>plt.plot</a:t>
            </a:r>
            <a:r>
              <a:rPr lang="es-ES" sz="600" dirty="0">
                <a:latin typeface="Calibri" panose="020F0502020204030204" pitchFamily="34" charset="0"/>
                <a:cs typeface="Calibri" panose="020F0502020204030204" pitchFamily="34" charset="0"/>
              </a:rPr>
              <a:t>(X_.T)</a:t>
            </a:r>
          </a:p>
          <a:p>
            <a:endParaRPr lang="es-ES" sz="600" dirty="0">
              <a:latin typeface="Calibri" panose="020F0502020204030204" pitchFamily="34" charset="0"/>
              <a:cs typeface="Calibri" panose="020F0502020204030204" pitchFamily="34" charset="0"/>
            </a:endParaRPr>
          </a:p>
          <a:p>
            <a:r>
              <a:rPr lang="es-ES" sz="600" dirty="0" err="1">
                <a:latin typeface="Calibri" panose="020F0502020204030204" pitchFamily="34" charset="0"/>
                <a:cs typeface="Calibri" panose="020F0502020204030204" pitchFamily="34" charset="0"/>
              </a:rPr>
              <a:t>plt.tight_layout</a:t>
            </a:r>
            <a:r>
              <a:rPr lang="es-ES" sz="600" dirty="0">
                <a:latin typeface="Calibri" panose="020F0502020204030204" pitchFamily="34" charset="0"/>
                <a:cs typeface="Calibri" panose="020F0502020204030204" pitchFamily="34" charset="0"/>
              </a:rPr>
              <a:t>()</a:t>
            </a:r>
          </a:p>
          <a:p>
            <a:r>
              <a:rPr lang="es-ES" sz="600" dirty="0" err="1">
                <a:latin typeface="Calibri" panose="020F0502020204030204" pitchFamily="34" charset="0"/>
                <a:cs typeface="Calibri" panose="020F0502020204030204" pitchFamily="34" charset="0"/>
              </a:rPr>
              <a:t>plt.show</a:t>
            </a:r>
            <a:r>
              <a:rPr lang="es-ES" sz="600" dirty="0">
                <a:latin typeface="Calibri" panose="020F0502020204030204" pitchFamily="34" charset="0"/>
                <a:cs typeface="Calibri" panose="020F0502020204030204" pitchFamily="34" charset="0"/>
              </a:rPr>
              <a:t>()</a:t>
            </a:r>
          </a:p>
        </p:txBody>
      </p:sp>
      <p:pic>
        <p:nvPicPr>
          <p:cNvPr id="1026" name="Picture 2">
            <a:extLst>
              <a:ext uri="{FF2B5EF4-FFF2-40B4-BE49-F238E27FC236}">
                <a16:creationId xmlns:a16="http://schemas.microsoft.com/office/drawing/2014/main" id="{9238A6B7-6C3F-CBBF-C4C4-1F3AC62CBE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2643" y="2548206"/>
            <a:ext cx="5430803" cy="3605450"/>
          </a:xfrm>
          <a:prstGeom prst="rect">
            <a:avLst/>
          </a:prstGeom>
          <a:noFill/>
          <a:extLst>
            <a:ext uri="{909E8E84-426E-40DD-AFC4-6F175D3DCCD1}">
              <a14:hiddenFill xmlns:a14="http://schemas.microsoft.com/office/drawing/2010/main">
                <a:solidFill>
                  <a:srgbClr val="FFFFFF"/>
                </a:solidFill>
              </a14:hiddenFill>
            </a:ext>
          </a:extLst>
        </p:spPr>
      </p:pic>
      <p:sp>
        <p:nvSpPr>
          <p:cNvPr id="10" name=" 175">
            <a:extLst>
              <a:ext uri="{FF2B5EF4-FFF2-40B4-BE49-F238E27FC236}">
                <a16:creationId xmlns:a16="http://schemas.microsoft.com/office/drawing/2014/main" id="{A0B8A5A0-AADA-AAEC-DCB5-B78B4BF89F3A}"/>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1" name=" 3">
            <a:extLst>
              <a:ext uri="{FF2B5EF4-FFF2-40B4-BE49-F238E27FC236}">
                <a16:creationId xmlns:a16="http://schemas.microsoft.com/office/drawing/2014/main" id="{FD06E94B-ABBF-5660-7779-DF15119B6024}"/>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523981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57344"/>
            <a:ext cx="637974" cy="221110"/>
          </a:xfrm>
          <a:prstGeom prst="rect">
            <a:avLst/>
          </a:prstGeom>
          <a:noFill/>
        </p:spPr>
        <p:txBody>
          <a:bodyPr wrap="square">
            <a:spAutoFit/>
          </a:bodyPr>
          <a:lstStyle/>
          <a:p>
            <a:pPr algn="ctr"/>
            <a:r>
              <a:rPr lang="en-US" altLang="es-ES" sz="800" dirty="0"/>
              <a:t>-14-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766444" y="1495899"/>
            <a:ext cx="5478485" cy="646331"/>
          </a:xfrm>
          <a:prstGeom prst="rect">
            <a:avLst/>
          </a:prstGeom>
          <a:noFill/>
        </p:spPr>
        <p:txBody>
          <a:bodyPr wrap="square">
            <a:spAutoFit/>
          </a:bodyPr>
          <a:lstStyle/>
          <a:p>
            <a:pPr algn="ctr">
              <a:defRPr/>
            </a:pP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Artifact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Detection</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IV)</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4" name="Grupo 3">
            <a:extLst>
              <a:ext uri="{FF2B5EF4-FFF2-40B4-BE49-F238E27FC236}">
                <a16:creationId xmlns:a16="http://schemas.microsoft.com/office/drawing/2014/main" id="{B75D0DB4-75CA-F750-8AF9-16A56BAD663A}"/>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780800" y="738581"/>
                <a:ext cx="222480" cy="178920"/>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1"/>
                <a:stretch>
                  <a:fillRect/>
                </a:stretch>
              </p:blipFill>
              <p:spPr>
                <a:xfrm>
                  <a:off x="7763160" y="702581"/>
                  <a:ext cx="258120" cy="250560"/>
                </a:xfrm>
                <a:prstGeom prst="rect">
                  <a:avLst/>
                </a:prstGeom>
              </p:spPr>
            </p:pic>
          </mc:Fallback>
        </mc:AlternateContent>
      </p:grpSp>
      <p:sp>
        <p:nvSpPr>
          <p:cNvPr id="9" name="Rectángulo 8">
            <a:extLst>
              <a:ext uri="{FF2B5EF4-FFF2-40B4-BE49-F238E27FC236}">
                <a16:creationId xmlns:a16="http://schemas.microsoft.com/office/drawing/2014/main" id="{36636A4B-A022-1AC3-1CA9-A4A325F7B192}"/>
              </a:ext>
            </a:extLst>
          </p:cNvPr>
          <p:cNvSpPr/>
          <p:nvPr/>
        </p:nvSpPr>
        <p:spPr>
          <a:xfrm>
            <a:off x="2559865" y="1999814"/>
            <a:ext cx="1377301" cy="369332"/>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91440" tIns="45720" rIns="91440" bIns="45720">
            <a:spAutoFit/>
            <a:scene3d>
              <a:camera prst="orthographicFront"/>
              <a:lightRig rig="threePt" dir="t"/>
            </a:scene3d>
            <a:sp3d extrusionH="57150">
              <a:bevelT w="57150" h="38100" prst="artDeco"/>
            </a:sp3d>
          </a:bodyPr>
          <a:lstStyle/>
          <a:p>
            <a:pPr algn="ctr"/>
            <a:r>
              <a:rPr lang="es-ES" b="1" dirty="0">
                <a:ln w="22225">
                  <a:solidFill>
                    <a:schemeClr val="accent2"/>
                  </a:solidFill>
                  <a:prstDash val="solid"/>
                </a:ln>
                <a:solidFill>
                  <a:schemeClr val="accent2">
                    <a:lumMod val="40000"/>
                    <a:lumOff val="60000"/>
                  </a:schemeClr>
                </a:solidFill>
                <a:latin typeface="+mn-lt"/>
                <a:cs typeface="+mn-cs"/>
              </a:rPr>
              <a:t>Parpadeo</a:t>
            </a:r>
          </a:p>
        </p:txBody>
      </p:sp>
      <p:sp>
        <p:nvSpPr>
          <p:cNvPr id="10" name="Rectángulo 9">
            <a:extLst>
              <a:ext uri="{FF2B5EF4-FFF2-40B4-BE49-F238E27FC236}">
                <a16:creationId xmlns:a16="http://schemas.microsoft.com/office/drawing/2014/main" id="{A0DF807F-D254-8D67-F65D-FB786C030185}"/>
              </a:ext>
            </a:extLst>
          </p:cNvPr>
          <p:cNvSpPr/>
          <p:nvPr/>
        </p:nvSpPr>
        <p:spPr>
          <a:xfrm>
            <a:off x="325272" y="1828619"/>
            <a:ext cx="1152128" cy="369332"/>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91440" tIns="45720" rIns="91440" bIns="45720">
            <a:spAutoFit/>
            <a:scene3d>
              <a:camera prst="orthographicFront"/>
              <a:lightRig rig="threePt" dir="t"/>
            </a:scene3d>
            <a:sp3d extrusionH="57150">
              <a:bevelT w="57150" h="38100" prst="artDeco"/>
            </a:sp3d>
          </a:bodyPr>
          <a:lstStyle/>
          <a:p>
            <a:pPr algn="ctr"/>
            <a:r>
              <a:rPr lang="es-ES" b="1" cap="none" spc="0" dirty="0">
                <a:ln w="22225">
                  <a:solidFill>
                    <a:schemeClr val="accent2"/>
                  </a:solidFill>
                  <a:prstDash val="solid"/>
                </a:ln>
                <a:solidFill>
                  <a:schemeClr val="accent2">
                    <a:lumMod val="40000"/>
                    <a:lumOff val="60000"/>
                  </a:schemeClr>
                </a:solidFill>
                <a:effectLst/>
              </a:rPr>
              <a:t>Umbral</a:t>
            </a:r>
          </a:p>
        </p:txBody>
      </p:sp>
      <p:sp>
        <p:nvSpPr>
          <p:cNvPr id="12" name="Rectángulo 11">
            <a:extLst>
              <a:ext uri="{FF2B5EF4-FFF2-40B4-BE49-F238E27FC236}">
                <a16:creationId xmlns:a16="http://schemas.microsoft.com/office/drawing/2014/main" id="{CBF78A16-EBAD-7228-1CB6-16867427ED61}"/>
              </a:ext>
            </a:extLst>
          </p:cNvPr>
          <p:cNvSpPr/>
          <p:nvPr/>
        </p:nvSpPr>
        <p:spPr>
          <a:xfrm>
            <a:off x="5963116" y="2488949"/>
            <a:ext cx="2626237" cy="64633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91440" tIns="45720" rIns="91440" bIns="45720">
            <a:spAutoFit/>
            <a:scene3d>
              <a:camera prst="orthographicFront"/>
              <a:lightRig rig="threePt" dir="t"/>
            </a:scene3d>
            <a:sp3d extrusionH="57150">
              <a:bevelT w="57150" h="38100" prst="artDeco"/>
            </a:sp3d>
          </a:bodyPr>
          <a:lstStyle/>
          <a:p>
            <a:pPr algn="ctr"/>
            <a:r>
              <a:rPr lang="es-ES" b="1" dirty="0">
                <a:ln w="22225">
                  <a:solidFill>
                    <a:schemeClr val="accent2"/>
                  </a:solidFill>
                  <a:prstDash val="solid"/>
                </a:ln>
                <a:solidFill>
                  <a:schemeClr val="accent2">
                    <a:lumMod val="40000"/>
                    <a:lumOff val="60000"/>
                  </a:schemeClr>
                </a:solidFill>
                <a:latin typeface="+mn-lt"/>
                <a:cs typeface="+mn-cs"/>
              </a:rPr>
              <a:t>Covarianza/ Histograma</a:t>
            </a:r>
          </a:p>
        </p:txBody>
      </p:sp>
      <p:pic>
        <p:nvPicPr>
          <p:cNvPr id="2050" name="Picture 2">
            <a:extLst>
              <a:ext uri="{FF2B5EF4-FFF2-40B4-BE49-F238E27FC236}">
                <a16:creationId xmlns:a16="http://schemas.microsoft.com/office/drawing/2014/main" id="{DAB82173-B1B9-C516-57F7-A96E926E3CE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55235" y="3501009"/>
            <a:ext cx="2245118" cy="1781153"/>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E4014DA4-2DA2-E026-AE2F-5FA36EECB572}"/>
              </a:ext>
            </a:extLst>
          </p:cNvPr>
          <p:cNvSpPr txBox="1"/>
          <p:nvPr/>
        </p:nvSpPr>
        <p:spPr>
          <a:xfrm>
            <a:off x="5652119" y="3202626"/>
            <a:ext cx="3248233" cy="338554"/>
          </a:xfrm>
          <a:prstGeom prst="rect">
            <a:avLst/>
          </a:prstGeom>
          <a:noFill/>
        </p:spPr>
        <p:txBody>
          <a:bodyPr wrap="square">
            <a:spAutoFit/>
          </a:bodyPr>
          <a:lstStyle/>
          <a:p>
            <a:pPr algn="ctr"/>
            <a:r>
              <a:rPr lang="en-US" sz="800" b="0" dirty="0">
                <a:solidFill>
                  <a:srgbClr val="000000"/>
                </a:solidFill>
                <a:effectLst/>
                <a:latin typeface="Calibri Light" panose="020F0302020204030204" pitchFamily="34" charset="0"/>
                <a:cs typeface="Calibri Light" panose="020F0302020204030204" pitchFamily="34" charset="0"/>
              </a:rPr>
              <a:t>art, </a:t>
            </a:r>
            <a:r>
              <a:rPr lang="en-US" sz="800" b="0" dirty="0" err="1">
                <a:solidFill>
                  <a:srgbClr val="000000"/>
                </a:solidFill>
                <a:effectLst/>
                <a:latin typeface="Calibri Light" panose="020F0302020204030204" pitchFamily="34" charset="0"/>
                <a:cs typeface="Calibri Light" panose="020F0302020204030204" pitchFamily="34" charset="0"/>
              </a:rPr>
              <a:t>zscores</a:t>
            </a:r>
            <a:r>
              <a:rPr lang="en-US" sz="800" b="0" dirty="0">
                <a:solidFill>
                  <a:srgbClr val="000000"/>
                </a:solidFill>
                <a:effectLst/>
                <a:latin typeface="Calibri Light" panose="020F0302020204030204" pitchFamily="34" charset="0"/>
                <a:cs typeface="Calibri Light" panose="020F0302020204030204" pitchFamily="34" charset="0"/>
              </a:rPr>
              <a:t> = </a:t>
            </a:r>
            <a:r>
              <a:rPr lang="en-US" sz="800" b="1" dirty="0" err="1">
                <a:solidFill>
                  <a:srgbClr val="000000"/>
                </a:solidFill>
                <a:effectLst/>
                <a:latin typeface="Calibri Light" panose="020F0302020204030204" pitchFamily="34" charset="0"/>
                <a:cs typeface="Calibri Light" panose="020F0302020204030204" pitchFamily="34" charset="0"/>
              </a:rPr>
              <a:t>yasa</a:t>
            </a:r>
            <a:r>
              <a:rPr lang="en-US" sz="800" b="0" dirty="0" err="1">
                <a:solidFill>
                  <a:srgbClr val="000000"/>
                </a:solidFill>
                <a:effectLst/>
                <a:latin typeface="Calibri Light" panose="020F0302020204030204" pitchFamily="34" charset="0"/>
                <a:cs typeface="Calibri Light" panose="020F0302020204030204" pitchFamily="34" charset="0"/>
              </a:rPr>
              <a:t>.art_detect</a:t>
            </a:r>
            <a:r>
              <a:rPr lang="en-US" sz="800" b="0" dirty="0">
                <a:solidFill>
                  <a:srgbClr val="000000"/>
                </a:solidFill>
                <a:effectLst/>
                <a:latin typeface="Calibri Light" panose="020F0302020204030204" pitchFamily="34" charset="0"/>
                <a:cs typeface="Calibri Light" panose="020F0302020204030204" pitchFamily="34" charset="0"/>
              </a:rPr>
              <a:t> (data, sf, window = </a:t>
            </a:r>
            <a:r>
              <a:rPr lang="en-US" sz="800" b="0" dirty="0">
                <a:solidFill>
                  <a:srgbClr val="116644"/>
                </a:solidFill>
                <a:effectLst/>
                <a:latin typeface="Calibri Light" panose="020F0302020204030204" pitchFamily="34" charset="0"/>
                <a:cs typeface="Calibri Light" panose="020F0302020204030204" pitchFamily="34" charset="0"/>
              </a:rPr>
              <a:t>30</a:t>
            </a:r>
            <a:r>
              <a:rPr lang="en-US" sz="800" b="0" dirty="0">
                <a:solidFill>
                  <a:srgbClr val="000000"/>
                </a:solidFill>
                <a:effectLst/>
                <a:latin typeface="Calibri Light" panose="020F0302020204030204" pitchFamily="34" charset="0"/>
                <a:cs typeface="Calibri Light" panose="020F0302020204030204" pitchFamily="34" charset="0"/>
              </a:rPr>
              <a:t>, method = </a:t>
            </a:r>
            <a:r>
              <a:rPr lang="en-US" sz="800" b="0" dirty="0">
                <a:solidFill>
                  <a:srgbClr val="A31515"/>
                </a:solidFill>
                <a:effectLst/>
                <a:latin typeface="Calibri Light" panose="020F0302020204030204" pitchFamily="34" charset="0"/>
                <a:cs typeface="Calibri Light" panose="020F0302020204030204" pitchFamily="34" charset="0"/>
              </a:rPr>
              <a:t>'</a:t>
            </a:r>
            <a:r>
              <a:rPr lang="en-US" sz="800" b="0" dirty="0" err="1">
                <a:solidFill>
                  <a:srgbClr val="A31515"/>
                </a:solidFill>
                <a:effectLst/>
                <a:latin typeface="Calibri Light" panose="020F0302020204030204" pitchFamily="34" charset="0"/>
                <a:cs typeface="Calibri Light" panose="020F0302020204030204" pitchFamily="34" charset="0"/>
              </a:rPr>
              <a:t>covar</a:t>
            </a:r>
            <a:r>
              <a:rPr lang="en-US" sz="800" b="0" dirty="0">
                <a:solidFill>
                  <a:srgbClr val="A31515"/>
                </a:solidFill>
                <a:effectLst/>
                <a:latin typeface="Calibri Light" panose="020F0302020204030204" pitchFamily="34" charset="0"/>
                <a:cs typeface="Calibri Light" panose="020F0302020204030204" pitchFamily="34" charset="0"/>
              </a:rPr>
              <a:t>'</a:t>
            </a:r>
            <a:r>
              <a:rPr lang="en-US" sz="800" b="0" dirty="0">
                <a:solidFill>
                  <a:srgbClr val="000000"/>
                </a:solidFill>
                <a:effectLst/>
                <a:latin typeface="Calibri Light" panose="020F0302020204030204" pitchFamily="34" charset="0"/>
                <a:cs typeface="Calibri Light" panose="020F0302020204030204" pitchFamily="34" charset="0"/>
              </a:rPr>
              <a:t>, threshold = </a:t>
            </a:r>
            <a:r>
              <a:rPr lang="en-US" sz="800" b="0" dirty="0">
                <a:solidFill>
                  <a:srgbClr val="116644"/>
                </a:solidFill>
                <a:effectLst/>
                <a:latin typeface="Calibri Light" panose="020F0302020204030204" pitchFamily="34" charset="0"/>
                <a:cs typeface="Calibri Light" panose="020F0302020204030204" pitchFamily="34" charset="0"/>
              </a:rPr>
              <a:t>3</a:t>
            </a:r>
            <a:r>
              <a:rPr lang="en-US" sz="800" b="0" dirty="0">
                <a:solidFill>
                  <a:srgbClr val="000000"/>
                </a:solidFill>
                <a:effectLst/>
                <a:latin typeface="Calibri Light" panose="020F0302020204030204" pitchFamily="34" charset="0"/>
                <a:cs typeface="Calibri Light" panose="020F0302020204030204" pitchFamily="34" charset="0"/>
              </a:rPr>
              <a:t>)</a:t>
            </a:r>
          </a:p>
        </p:txBody>
      </p:sp>
      <p:sp>
        <p:nvSpPr>
          <p:cNvPr id="14" name="CuadroTexto 13">
            <a:extLst>
              <a:ext uri="{FF2B5EF4-FFF2-40B4-BE49-F238E27FC236}">
                <a16:creationId xmlns:a16="http://schemas.microsoft.com/office/drawing/2014/main" id="{C2700C55-BDD9-B60B-CAD0-9398C73F33E4}"/>
              </a:ext>
            </a:extLst>
          </p:cNvPr>
          <p:cNvSpPr txBox="1"/>
          <p:nvPr/>
        </p:nvSpPr>
        <p:spPr>
          <a:xfrm>
            <a:off x="336484" y="5180546"/>
            <a:ext cx="3361369" cy="1200329"/>
          </a:xfrm>
          <a:prstGeom prst="rect">
            <a:avLst/>
          </a:prstGeom>
          <a:noFill/>
        </p:spPr>
        <p:txBody>
          <a:bodyPr wrap="square">
            <a:spAutoFit/>
          </a:bodyPr>
          <a:lstStyle/>
          <a:p>
            <a:r>
              <a:rPr lang="es-ES" sz="900" dirty="0" err="1">
                <a:solidFill>
                  <a:schemeClr val="bg2">
                    <a:lumMod val="25000"/>
                  </a:schemeClr>
                </a:solidFill>
                <a:latin typeface="Calibri Light" panose="020F0302020204030204" pitchFamily="34" charset="0"/>
                <a:cs typeface="Calibri Light" panose="020F0302020204030204" pitchFamily="34" charset="0"/>
              </a:rPr>
              <a:t>def</a:t>
            </a:r>
            <a:r>
              <a:rPr lang="es-ES" sz="900" dirty="0">
                <a:latin typeface="Calibri Light" panose="020F0302020204030204" pitchFamily="34" charset="0"/>
                <a:cs typeface="Calibri Light" panose="020F0302020204030204" pitchFamily="34" charset="0"/>
              </a:rPr>
              <a:t> </a:t>
            </a:r>
            <a:r>
              <a:rPr lang="es-ES" sz="900" dirty="0" err="1">
                <a:solidFill>
                  <a:schemeClr val="accent1">
                    <a:lumMod val="60000"/>
                    <a:lumOff val="40000"/>
                  </a:schemeClr>
                </a:solidFill>
                <a:latin typeface="Calibri Light" panose="020F0302020204030204" pitchFamily="34" charset="0"/>
                <a:cs typeface="Calibri Light" panose="020F0302020204030204" pitchFamily="34" charset="0"/>
              </a:rPr>
              <a:t>annotate_artifacts</a:t>
            </a:r>
            <a:r>
              <a:rPr lang="es-ES" sz="900" dirty="0">
                <a:solidFill>
                  <a:schemeClr val="accent1">
                    <a:lumMod val="60000"/>
                    <a:lumOff val="40000"/>
                  </a:schemeClr>
                </a:solidFill>
                <a:latin typeface="Calibri Light" panose="020F0302020204030204" pitchFamily="34" charset="0"/>
                <a:cs typeface="Calibri Light" panose="020F0302020204030204" pitchFamily="34" charset="0"/>
              </a:rPr>
              <a:t> </a:t>
            </a:r>
            <a:r>
              <a:rPr lang="es-ES" sz="900" dirty="0">
                <a:latin typeface="Calibri Light" panose="020F0302020204030204" pitchFamily="34" charset="0"/>
                <a:cs typeface="Calibri Light" panose="020F0302020204030204" pitchFamily="34" charset="0"/>
              </a:rPr>
              <a:t>(raw, </a:t>
            </a:r>
            <a:r>
              <a:rPr lang="es-ES" sz="900" dirty="0" err="1">
                <a:latin typeface="Calibri Light" panose="020F0302020204030204" pitchFamily="34" charset="0"/>
                <a:cs typeface="Calibri Light" panose="020F0302020204030204" pitchFamily="34" charset="0"/>
              </a:rPr>
              <a:t>artifact_indices</a:t>
            </a:r>
            <a:r>
              <a:rPr lang="es-ES" sz="900" dirty="0">
                <a:latin typeface="Calibri Light" panose="020F0302020204030204" pitchFamily="34" charset="0"/>
                <a:cs typeface="Calibri Light" panose="020F0302020204030204" pitchFamily="34" charset="0"/>
              </a:rPr>
              <a:t>):</a:t>
            </a:r>
          </a:p>
          <a:p>
            <a:r>
              <a:rPr lang="es-ES" sz="900" dirty="0">
                <a:latin typeface="Calibri Light" panose="020F0302020204030204" pitchFamily="34" charset="0"/>
                <a:cs typeface="Calibri Light" panose="020F0302020204030204" pitchFamily="34" charset="0"/>
              </a:rPr>
              <a:t>    # Crear objeto de anotaciones</a:t>
            </a:r>
          </a:p>
          <a:p>
            <a:r>
              <a:rPr lang="es-ES" sz="900" dirty="0">
                <a:latin typeface="Calibri Light" panose="020F0302020204030204" pitchFamily="34" charset="0"/>
                <a:cs typeface="Calibri Light" panose="020F0302020204030204" pitchFamily="34" charset="0"/>
              </a:rPr>
              <a:t>    </a:t>
            </a:r>
            <a:r>
              <a:rPr lang="es-ES" sz="900" dirty="0" err="1">
                <a:latin typeface="Calibri Light" panose="020F0302020204030204" pitchFamily="34" charset="0"/>
                <a:cs typeface="Calibri Light" panose="020F0302020204030204" pitchFamily="34" charset="0"/>
              </a:rPr>
              <a:t>annotations</a:t>
            </a:r>
            <a:r>
              <a:rPr lang="es-ES" sz="900" dirty="0">
                <a:latin typeface="Calibri Light" panose="020F0302020204030204" pitchFamily="34" charset="0"/>
                <a:cs typeface="Calibri Light" panose="020F0302020204030204" pitchFamily="34" charset="0"/>
              </a:rPr>
              <a:t> = </a:t>
            </a:r>
            <a:r>
              <a:rPr lang="es-ES" sz="900" b="1" dirty="0" err="1">
                <a:latin typeface="Calibri Light" panose="020F0302020204030204" pitchFamily="34" charset="0"/>
                <a:cs typeface="Calibri Light" panose="020F0302020204030204" pitchFamily="34" charset="0"/>
              </a:rPr>
              <a:t>mne</a:t>
            </a:r>
            <a:r>
              <a:rPr lang="es-ES" sz="900" dirty="0" err="1">
                <a:latin typeface="Calibri Light" panose="020F0302020204030204" pitchFamily="34" charset="0"/>
                <a:cs typeface="Calibri Light" panose="020F0302020204030204" pitchFamily="34" charset="0"/>
              </a:rPr>
              <a:t>.</a:t>
            </a:r>
            <a:r>
              <a:rPr lang="es-ES" sz="900" b="1" dirty="0" err="1">
                <a:latin typeface="Calibri Light" panose="020F0302020204030204" pitchFamily="34" charset="0"/>
                <a:cs typeface="Calibri Light" panose="020F0302020204030204" pitchFamily="34" charset="0"/>
              </a:rPr>
              <a:t>Annotations</a:t>
            </a:r>
            <a:r>
              <a:rPr lang="es-ES" sz="900" dirty="0">
                <a:latin typeface="Calibri Light" panose="020F0302020204030204" pitchFamily="34" charset="0"/>
                <a:cs typeface="Calibri Light" panose="020F0302020204030204" pitchFamily="34" charset="0"/>
              </a:rPr>
              <a:t>(</a:t>
            </a:r>
            <a:r>
              <a:rPr lang="es-ES" sz="900" dirty="0" err="1">
                <a:latin typeface="Calibri Light" panose="020F0302020204030204" pitchFamily="34" charset="0"/>
                <a:cs typeface="Calibri Light" panose="020F0302020204030204" pitchFamily="34" charset="0"/>
              </a:rPr>
              <a:t>onset</a:t>
            </a:r>
            <a:r>
              <a:rPr lang="es-ES" sz="900" dirty="0">
                <a:latin typeface="Calibri Light" panose="020F0302020204030204" pitchFamily="34" charset="0"/>
                <a:cs typeface="Calibri Light" panose="020F0302020204030204" pitchFamily="34" charset="0"/>
              </a:rPr>
              <a:t>=</a:t>
            </a:r>
            <a:r>
              <a:rPr lang="es-ES" sz="900" b="1" dirty="0" err="1">
                <a:latin typeface="Calibri Light" panose="020F0302020204030204" pitchFamily="34" charset="0"/>
                <a:cs typeface="Calibri Light" panose="020F0302020204030204" pitchFamily="34" charset="0"/>
              </a:rPr>
              <a:t>raw</a:t>
            </a:r>
            <a:r>
              <a:rPr lang="es-ES" sz="900" dirty="0" err="1">
                <a:latin typeface="Calibri Light" panose="020F0302020204030204" pitchFamily="34" charset="0"/>
                <a:cs typeface="Calibri Light" panose="020F0302020204030204" pitchFamily="34" charset="0"/>
              </a:rPr>
              <a:t>.times</a:t>
            </a:r>
            <a:r>
              <a:rPr lang="es-ES" sz="900" dirty="0">
                <a:latin typeface="Calibri Light" panose="020F0302020204030204" pitchFamily="34" charset="0"/>
                <a:cs typeface="Calibri Light" panose="020F0302020204030204" pitchFamily="34" charset="0"/>
              </a:rPr>
              <a:t>[</a:t>
            </a:r>
            <a:r>
              <a:rPr lang="es-ES" sz="900" b="1" dirty="0" err="1">
                <a:latin typeface="Calibri Light" panose="020F0302020204030204" pitchFamily="34" charset="0"/>
                <a:cs typeface="Calibri Light" panose="020F0302020204030204" pitchFamily="34" charset="0"/>
              </a:rPr>
              <a:t>artifact_indices</a:t>
            </a:r>
            <a:r>
              <a:rPr lang="es-ES" sz="900" dirty="0">
                <a:latin typeface="Calibri Light" panose="020F0302020204030204" pitchFamily="34" charset="0"/>
                <a:cs typeface="Calibri Light" panose="020F0302020204030204" pitchFamily="34" charset="0"/>
              </a:rPr>
              <a:t>],</a:t>
            </a:r>
          </a:p>
          <a:p>
            <a:r>
              <a:rPr lang="es-ES" sz="900" dirty="0">
                <a:latin typeface="Calibri Light" panose="020F0302020204030204" pitchFamily="34" charset="0"/>
                <a:cs typeface="Calibri Light" panose="020F0302020204030204" pitchFamily="34" charset="0"/>
              </a:rPr>
              <a:t>                                  </a:t>
            </a:r>
            <a:r>
              <a:rPr lang="es-ES" sz="900" dirty="0" err="1">
                <a:latin typeface="Calibri Light" panose="020F0302020204030204" pitchFamily="34" charset="0"/>
                <a:cs typeface="Calibri Light" panose="020F0302020204030204" pitchFamily="34" charset="0"/>
              </a:rPr>
              <a:t>duration</a:t>
            </a:r>
            <a:r>
              <a:rPr lang="es-ES" sz="900" dirty="0">
                <a:latin typeface="Calibri Light" panose="020F0302020204030204" pitchFamily="34" charset="0"/>
                <a:cs typeface="Calibri Light" panose="020F0302020204030204" pitchFamily="34" charset="0"/>
              </a:rPr>
              <a:t> = </a:t>
            </a:r>
            <a:r>
              <a:rPr lang="es-ES" sz="900" dirty="0" err="1">
                <a:latin typeface="Calibri Light" panose="020F0302020204030204" pitchFamily="34" charset="0"/>
                <a:cs typeface="Calibri Light" panose="020F0302020204030204" pitchFamily="34" charset="0"/>
              </a:rPr>
              <a:t>np.zeros_like</a:t>
            </a:r>
            <a:r>
              <a:rPr lang="es-ES" sz="900" dirty="0">
                <a:latin typeface="Calibri Light" panose="020F0302020204030204" pitchFamily="34" charset="0"/>
                <a:cs typeface="Calibri Light" panose="020F0302020204030204" pitchFamily="34" charset="0"/>
              </a:rPr>
              <a:t>(</a:t>
            </a:r>
            <a:r>
              <a:rPr lang="es-ES" sz="900" dirty="0" err="1">
                <a:latin typeface="Calibri Light" panose="020F0302020204030204" pitchFamily="34" charset="0"/>
                <a:cs typeface="Calibri Light" panose="020F0302020204030204" pitchFamily="34" charset="0"/>
              </a:rPr>
              <a:t>artifact_indices</a:t>
            </a:r>
            <a:r>
              <a:rPr lang="es-ES" sz="900" dirty="0">
                <a:latin typeface="Calibri Light" panose="020F0302020204030204" pitchFamily="34" charset="0"/>
                <a:cs typeface="Calibri Light" panose="020F0302020204030204" pitchFamily="34" charset="0"/>
              </a:rPr>
              <a:t>),</a:t>
            </a:r>
          </a:p>
          <a:p>
            <a:r>
              <a:rPr lang="es-ES" sz="900" dirty="0">
                <a:latin typeface="Calibri Light" panose="020F0302020204030204" pitchFamily="34" charset="0"/>
                <a:cs typeface="Calibri Light" panose="020F0302020204030204" pitchFamily="34" charset="0"/>
              </a:rPr>
              <a:t>                                  </a:t>
            </a:r>
            <a:r>
              <a:rPr lang="es-ES" sz="900" dirty="0" err="1">
                <a:latin typeface="Calibri Light" panose="020F0302020204030204" pitchFamily="34" charset="0"/>
                <a:cs typeface="Calibri Light" panose="020F0302020204030204" pitchFamily="34" charset="0"/>
              </a:rPr>
              <a:t>description</a:t>
            </a:r>
            <a:r>
              <a:rPr lang="es-ES" sz="900" dirty="0">
                <a:latin typeface="Calibri Light" panose="020F0302020204030204" pitchFamily="34" charset="0"/>
                <a:cs typeface="Calibri Light" panose="020F0302020204030204" pitchFamily="34" charset="0"/>
              </a:rPr>
              <a:t> = 'Artifact')</a:t>
            </a:r>
          </a:p>
          <a:p>
            <a:endParaRPr lang="es-ES" sz="900" dirty="0">
              <a:latin typeface="Calibri Light" panose="020F0302020204030204" pitchFamily="34" charset="0"/>
              <a:cs typeface="Calibri Light" panose="020F0302020204030204" pitchFamily="34" charset="0"/>
            </a:endParaRPr>
          </a:p>
          <a:p>
            <a:r>
              <a:rPr lang="es-ES" sz="900" dirty="0">
                <a:latin typeface="Calibri Light" panose="020F0302020204030204" pitchFamily="34" charset="0"/>
                <a:cs typeface="Calibri Light" panose="020F0302020204030204" pitchFamily="34" charset="0"/>
              </a:rPr>
              <a:t>    # Añadir anotaciones al objeto raw</a:t>
            </a:r>
          </a:p>
          <a:p>
            <a:r>
              <a:rPr lang="es-ES" sz="900" dirty="0">
                <a:latin typeface="Calibri Light" panose="020F0302020204030204" pitchFamily="34" charset="0"/>
                <a:cs typeface="Calibri Light" panose="020F0302020204030204" pitchFamily="34" charset="0"/>
              </a:rPr>
              <a:t>    </a:t>
            </a:r>
            <a:r>
              <a:rPr lang="es-ES" sz="900" dirty="0" err="1">
                <a:latin typeface="Calibri Light" panose="020F0302020204030204" pitchFamily="34" charset="0"/>
                <a:cs typeface="Calibri Light" panose="020F0302020204030204" pitchFamily="34" charset="0"/>
              </a:rPr>
              <a:t>raw.</a:t>
            </a:r>
            <a:r>
              <a:rPr lang="es-ES" sz="900" b="1" dirty="0" err="1">
                <a:latin typeface="Calibri Light" panose="020F0302020204030204" pitchFamily="34" charset="0"/>
                <a:cs typeface="Calibri Light" panose="020F0302020204030204" pitchFamily="34" charset="0"/>
              </a:rPr>
              <a:t>set_annotations</a:t>
            </a:r>
            <a:r>
              <a:rPr lang="es-ES" sz="900" b="1" dirty="0">
                <a:latin typeface="Calibri Light" panose="020F0302020204030204" pitchFamily="34" charset="0"/>
                <a:cs typeface="Calibri Light" panose="020F0302020204030204" pitchFamily="34" charset="0"/>
              </a:rPr>
              <a:t> </a:t>
            </a:r>
            <a:r>
              <a:rPr lang="es-ES" sz="900" dirty="0">
                <a:latin typeface="Calibri Light" panose="020F0302020204030204" pitchFamily="34" charset="0"/>
                <a:cs typeface="Calibri Light" panose="020F0302020204030204" pitchFamily="34" charset="0"/>
              </a:rPr>
              <a:t>(</a:t>
            </a:r>
            <a:r>
              <a:rPr lang="es-ES" sz="900" dirty="0" err="1">
                <a:latin typeface="Calibri Light" panose="020F0302020204030204" pitchFamily="34" charset="0"/>
                <a:cs typeface="Calibri Light" panose="020F0302020204030204" pitchFamily="34" charset="0"/>
              </a:rPr>
              <a:t>annotations</a:t>
            </a:r>
            <a:r>
              <a:rPr lang="es-ES" sz="900" dirty="0">
                <a:latin typeface="Calibri Light" panose="020F0302020204030204" pitchFamily="34" charset="0"/>
                <a:cs typeface="Calibri Light" panose="020F0302020204030204" pitchFamily="34" charset="0"/>
              </a:rPr>
              <a:t>)</a:t>
            </a:r>
          </a:p>
        </p:txBody>
      </p:sp>
      <p:sp>
        <p:nvSpPr>
          <p:cNvPr id="16" name="Rectángulo 15">
            <a:extLst>
              <a:ext uri="{FF2B5EF4-FFF2-40B4-BE49-F238E27FC236}">
                <a16:creationId xmlns:a16="http://schemas.microsoft.com/office/drawing/2014/main" id="{4A6FD4B4-BE47-F378-7E8A-0D3351BFFE6A}"/>
              </a:ext>
            </a:extLst>
          </p:cNvPr>
          <p:cNvSpPr/>
          <p:nvPr/>
        </p:nvSpPr>
        <p:spPr>
          <a:xfrm>
            <a:off x="336484" y="4706215"/>
            <a:ext cx="3011380" cy="369332"/>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91440" tIns="45720" rIns="91440" bIns="45720">
            <a:spAutoFit/>
            <a:scene3d>
              <a:camera prst="orthographicFront"/>
              <a:lightRig rig="threePt" dir="t"/>
            </a:scene3d>
            <a:sp3d extrusionH="57150">
              <a:bevelT w="57150" h="38100" prst="artDeco"/>
            </a:sp3d>
          </a:bodyPr>
          <a:lstStyle/>
          <a:p>
            <a:pPr algn="ctr"/>
            <a:r>
              <a:rPr lang="es-ES" b="1" i="1" dirty="0">
                <a:ln w="22225">
                  <a:solidFill>
                    <a:schemeClr val="accent2"/>
                  </a:solidFill>
                  <a:prstDash val="solid"/>
                </a:ln>
                <a:solidFill>
                  <a:schemeClr val="accent2">
                    <a:lumMod val="40000"/>
                    <a:lumOff val="60000"/>
                  </a:schemeClr>
                </a:solidFill>
              </a:rPr>
              <a:t>A</a:t>
            </a:r>
            <a:r>
              <a:rPr lang="es-ES" b="1" i="1" cap="none" spc="0" dirty="0">
                <a:ln w="22225">
                  <a:solidFill>
                    <a:schemeClr val="accent2"/>
                  </a:solidFill>
                  <a:prstDash val="solid"/>
                </a:ln>
                <a:solidFill>
                  <a:schemeClr val="accent2">
                    <a:lumMod val="40000"/>
                    <a:lumOff val="60000"/>
                  </a:schemeClr>
                </a:solidFill>
                <a:effectLst/>
              </a:rPr>
              <a:t>nnotation PSG</a:t>
            </a:r>
          </a:p>
        </p:txBody>
      </p:sp>
      <p:pic>
        <p:nvPicPr>
          <p:cNvPr id="1026" name="Picture 2">
            <a:extLst>
              <a:ext uri="{FF2B5EF4-FFF2-40B4-BE49-F238E27FC236}">
                <a16:creationId xmlns:a16="http://schemas.microsoft.com/office/drawing/2014/main" id="{8D20B850-E3CD-9474-2EF6-25D8391B155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9739" y="2307296"/>
            <a:ext cx="1874255" cy="935311"/>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A6A45CFE-F3FC-9F71-60D3-8AB0198584B2}"/>
              </a:ext>
            </a:extLst>
          </p:cNvPr>
          <p:cNvPicPr>
            <a:picLocks noChangeAspect="1"/>
          </p:cNvPicPr>
          <p:nvPr/>
        </p:nvPicPr>
        <p:blipFill>
          <a:blip r:embed="rId14"/>
          <a:stretch>
            <a:fillRect/>
          </a:stretch>
        </p:blipFill>
        <p:spPr>
          <a:xfrm>
            <a:off x="568792" y="2999480"/>
            <a:ext cx="1383984" cy="1102824"/>
          </a:xfrm>
          <a:prstGeom prst="rect">
            <a:avLst/>
          </a:prstGeom>
        </p:spPr>
      </p:pic>
      <p:pic>
        <p:nvPicPr>
          <p:cNvPr id="1028" name="Picture 4">
            <a:extLst>
              <a:ext uri="{FF2B5EF4-FFF2-40B4-BE49-F238E27FC236}">
                <a16:creationId xmlns:a16="http://schemas.microsoft.com/office/drawing/2014/main" id="{22DB92EE-00BC-FFDF-FF87-A28D048888E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10158" y="3531066"/>
            <a:ext cx="2107377" cy="1679258"/>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B3E79F8E-F594-0CD5-F34D-2EB79297D520}"/>
              </a:ext>
            </a:extLst>
          </p:cNvPr>
          <p:cNvSpPr txBox="1"/>
          <p:nvPr/>
        </p:nvSpPr>
        <p:spPr>
          <a:xfrm>
            <a:off x="4719809" y="5647164"/>
            <a:ext cx="2467559" cy="369332"/>
          </a:xfrm>
          <a:prstGeom prst="rect">
            <a:avLst/>
          </a:prstGeom>
          <a:noFill/>
        </p:spPr>
        <p:txBody>
          <a:bodyPr wrap="square">
            <a:spAutoFit/>
          </a:bodyPr>
          <a:lstStyle>
            <a:defPPr>
              <a:defRPr lang="en-US"/>
            </a:defPPr>
            <a:lvl1pPr>
              <a:defRPr sz="900">
                <a:solidFill>
                  <a:schemeClr val="bg2">
                    <a:lumMod val="25000"/>
                  </a:schemeClr>
                </a:solidFill>
                <a:latin typeface="Calibri Light" panose="020F0302020204030204" pitchFamily="34" charset="0"/>
                <a:cs typeface="Calibri Light" panose="020F0302020204030204" pitchFamily="34" charset="0"/>
              </a:defRPr>
            </a:lvl1pPr>
          </a:lstStyle>
          <a:p>
            <a:r>
              <a:rPr lang="en-US" dirty="0"/>
              <a:t>0.27% of all epochs are expected to be rejected. 78.21% of all epochs were actually rejected.</a:t>
            </a:r>
            <a:endParaRPr lang="es-ES" dirty="0"/>
          </a:p>
        </p:txBody>
      </p:sp>
      <p:pic>
        <p:nvPicPr>
          <p:cNvPr id="19" name="Picture 2">
            <a:extLst>
              <a:ext uri="{FF2B5EF4-FFF2-40B4-BE49-F238E27FC236}">
                <a16:creationId xmlns:a16="http://schemas.microsoft.com/office/drawing/2014/main" id="{473361EC-92EB-B221-F8A7-BB4E901C762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65752" y="2452699"/>
            <a:ext cx="1444578" cy="11028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9982AB2-FF12-6C26-57D9-F6F1399BC97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154879" y="5268239"/>
            <a:ext cx="1498791" cy="105631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upo 30">
            <a:extLst>
              <a:ext uri="{FF2B5EF4-FFF2-40B4-BE49-F238E27FC236}">
                <a16:creationId xmlns:a16="http://schemas.microsoft.com/office/drawing/2014/main" id="{623081F1-A932-3EDE-9485-3E7FC0B04875}"/>
              </a:ext>
            </a:extLst>
          </p:cNvPr>
          <p:cNvGrpSpPr/>
          <p:nvPr/>
        </p:nvGrpSpPr>
        <p:grpSpPr>
          <a:xfrm>
            <a:off x="2046658" y="3263857"/>
            <a:ext cx="1354388" cy="1234987"/>
            <a:chOff x="1955160" y="3325432"/>
            <a:chExt cx="1354388" cy="1234987"/>
          </a:xfrm>
        </p:grpSpPr>
        <p:pic>
          <p:nvPicPr>
            <p:cNvPr id="19458" name="Picture 2">
              <a:extLst>
                <a:ext uri="{FF2B5EF4-FFF2-40B4-BE49-F238E27FC236}">
                  <a16:creationId xmlns:a16="http://schemas.microsoft.com/office/drawing/2014/main" id="{0422EFC8-FE1E-0EDE-4D57-60C7A42A6D6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103994" y="3325432"/>
              <a:ext cx="1192629" cy="972650"/>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n 28">
              <a:extLst>
                <a:ext uri="{FF2B5EF4-FFF2-40B4-BE49-F238E27FC236}">
                  <a16:creationId xmlns:a16="http://schemas.microsoft.com/office/drawing/2014/main" id="{DD3AFA13-A246-E920-976C-8B972B9A4FFB}"/>
                </a:ext>
              </a:extLst>
            </p:cNvPr>
            <p:cNvPicPr>
              <a:picLocks noChangeAspect="1"/>
            </p:cNvPicPr>
            <p:nvPr/>
          </p:nvPicPr>
          <p:blipFill>
            <a:blip r:embed="rId19"/>
            <a:stretch>
              <a:fillRect/>
            </a:stretch>
          </p:blipFill>
          <p:spPr>
            <a:xfrm>
              <a:off x="1955160" y="4166933"/>
              <a:ext cx="1354388" cy="393486"/>
            </a:xfrm>
            <a:prstGeom prst="rect">
              <a:avLst/>
            </a:prstGeom>
          </p:spPr>
        </p:pic>
      </p:grpSp>
      <p:sp>
        <p:nvSpPr>
          <p:cNvPr id="22" name=" 175">
            <a:extLst>
              <a:ext uri="{FF2B5EF4-FFF2-40B4-BE49-F238E27FC236}">
                <a16:creationId xmlns:a16="http://schemas.microsoft.com/office/drawing/2014/main" id="{F940F826-BFD4-B1C6-FD48-5FD580F360AF}"/>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23" name=" 3">
            <a:extLst>
              <a:ext uri="{FF2B5EF4-FFF2-40B4-BE49-F238E27FC236}">
                <a16:creationId xmlns:a16="http://schemas.microsoft.com/office/drawing/2014/main" id="{0CF281B7-8887-EFC4-EAD9-2D94A812F623}"/>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424240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71381"/>
            <a:ext cx="637974" cy="221110"/>
          </a:xfrm>
          <a:prstGeom prst="rect">
            <a:avLst/>
          </a:prstGeom>
          <a:noFill/>
        </p:spPr>
        <p:txBody>
          <a:bodyPr wrap="square">
            <a:spAutoFit/>
          </a:bodyPr>
          <a:lstStyle/>
          <a:p>
            <a:pPr algn="ctr"/>
            <a:r>
              <a:rPr lang="en-US" altLang="es-ES" sz="800" dirty="0"/>
              <a:t>-15-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extLst>
                <p:ext uri="{D42A27DB-BD31-4B8C-83A1-F6EECF244321}">
                  <p14:modId xmlns:p14="http://schemas.microsoft.com/office/powerpoint/2010/main" val="481272620"/>
                </p:ext>
              </p:extLst>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Feature</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extraction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1" name="Grupo 10">
            <a:extLst>
              <a:ext uri="{FF2B5EF4-FFF2-40B4-BE49-F238E27FC236}">
                <a16:creationId xmlns:a16="http://schemas.microsoft.com/office/drawing/2014/main" id="{284EADF1-39D3-5765-2759-BCFF61985BDC}"/>
              </a:ext>
            </a:extLst>
          </p:cNvPr>
          <p:cNvGrpSpPr/>
          <p:nvPr/>
        </p:nvGrpSpPr>
        <p:grpSpPr>
          <a:xfrm>
            <a:off x="7472548" y="644918"/>
            <a:ext cx="1427805" cy="531404"/>
            <a:chOff x="7472548" y="644918"/>
            <a:chExt cx="1427805" cy="531404"/>
          </a:xfrm>
        </p:grpSpPr>
        <p:grpSp>
          <p:nvGrpSpPr>
            <p:cNvPr id="4" name="Grupo 3">
              <a:extLst>
                <a:ext uri="{FF2B5EF4-FFF2-40B4-BE49-F238E27FC236}">
                  <a16:creationId xmlns:a16="http://schemas.microsoft.com/office/drawing/2014/main" id="{B75D0DB4-75CA-F750-8AF9-16A56BAD663A}"/>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8075209" y="716713"/>
                  <a:ext cx="730809" cy="247342"/>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0"/>
                  <a:stretch>
                    <a:fillRect/>
                  </a:stretch>
                </p:blipFill>
                <p:spPr>
                  <a:xfrm>
                    <a:off x="8057191" y="680710"/>
                    <a:ext cx="766485" cy="31898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81AA042C-6774-DE47-BFEC-35864B4E2366}"/>
                    </a:ext>
                  </a:extLst>
                </p14:cNvPr>
                <p14:cNvContentPartPr/>
                <p14:nvPr/>
              </p14:nvContentPartPr>
              <p14:xfrm>
                <a:off x="8057210" y="652860"/>
                <a:ext cx="822240" cy="292680"/>
              </p14:xfrm>
            </p:contentPart>
          </mc:Choice>
          <mc:Fallback xmlns="">
            <p:pic>
              <p:nvPicPr>
                <p:cNvPr id="10" name="Entrada de lápiz 9">
                  <a:extLst>
                    <a:ext uri="{FF2B5EF4-FFF2-40B4-BE49-F238E27FC236}">
                      <a16:creationId xmlns:a16="http://schemas.microsoft.com/office/drawing/2014/main" id="{81AA042C-6774-DE47-BFEC-35864B4E2366}"/>
                    </a:ext>
                  </a:extLst>
                </p:cNvPr>
                <p:cNvPicPr/>
                <p:nvPr/>
              </p:nvPicPr>
              <p:blipFill>
                <a:blip r:embed="rId12"/>
                <a:stretch>
                  <a:fillRect/>
                </a:stretch>
              </p:blipFill>
              <p:spPr>
                <a:xfrm>
                  <a:off x="8039570" y="616860"/>
                  <a:ext cx="857880" cy="364320"/>
                </a:xfrm>
                <a:prstGeom prst="rect">
                  <a:avLst/>
                </a:prstGeom>
              </p:spPr>
            </p:pic>
          </mc:Fallback>
        </mc:AlternateContent>
      </p:grpSp>
      <p:pic>
        <p:nvPicPr>
          <p:cNvPr id="29699" name="Picture 3" descr="Infografía de EEG y EOG">
            <a:extLst>
              <a:ext uri="{FF2B5EF4-FFF2-40B4-BE49-F238E27FC236}">
                <a16:creationId xmlns:a16="http://schemas.microsoft.com/office/drawing/2014/main" id="{02F9E611-6D04-D2FA-F9ED-863B522E29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29559" y="3429000"/>
            <a:ext cx="2176459" cy="217645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938E1266-949B-6003-C2E5-EC3E4BD0CCFE}"/>
              </a:ext>
            </a:extLst>
          </p:cNvPr>
          <p:cNvSpPr txBox="1"/>
          <p:nvPr/>
        </p:nvSpPr>
        <p:spPr>
          <a:xfrm>
            <a:off x="411215" y="1855369"/>
            <a:ext cx="3263066"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a:t>
            </a:r>
          </a:p>
        </p:txBody>
      </p:sp>
      <p:graphicFrame>
        <p:nvGraphicFramePr>
          <p:cNvPr id="14" name="Diagrama 13">
            <a:extLst>
              <a:ext uri="{FF2B5EF4-FFF2-40B4-BE49-F238E27FC236}">
                <a16:creationId xmlns:a16="http://schemas.microsoft.com/office/drawing/2014/main" id="{415C6088-387E-A356-5AE4-1B7312231B22}"/>
              </a:ext>
            </a:extLst>
          </p:cNvPr>
          <p:cNvGraphicFramePr/>
          <p:nvPr>
            <p:extLst>
              <p:ext uri="{D42A27DB-BD31-4B8C-83A1-F6EECF244321}">
                <p14:modId xmlns:p14="http://schemas.microsoft.com/office/powerpoint/2010/main" val="3831188025"/>
              </p:ext>
            </p:extLst>
          </p:nvPr>
        </p:nvGraphicFramePr>
        <p:xfrm>
          <a:off x="336204" y="2471440"/>
          <a:ext cx="5891980" cy="382079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2" name=" 175">
            <a:extLst>
              <a:ext uri="{FF2B5EF4-FFF2-40B4-BE49-F238E27FC236}">
                <a16:creationId xmlns:a16="http://schemas.microsoft.com/office/drawing/2014/main" id="{AB6F660B-0688-D0A9-DE9B-8DED8550E215}"/>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6" name=" 3">
            <a:extLst>
              <a:ext uri="{FF2B5EF4-FFF2-40B4-BE49-F238E27FC236}">
                <a16:creationId xmlns:a16="http://schemas.microsoft.com/office/drawing/2014/main" id="{66BC755F-4B0A-D3CB-43D2-92F984DB5E71}"/>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13955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60440"/>
            <a:ext cx="637974" cy="221110"/>
          </a:xfrm>
          <a:prstGeom prst="rect">
            <a:avLst/>
          </a:prstGeom>
          <a:noFill/>
        </p:spPr>
        <p:txBody>
          <a:bodyPr wrap="square">
            <a:spAutoFit/>
          </a:bodyPr>
          <a:lstStyle/>
          <a:p>
            <a:pPr algn="ctr"/>
            <a:r>
              <a:rPr lang="en-US" altLang="es-ES" sz="800" dirty="0"/>
              <a:t>-16-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extLst>
                <p:ext uri="{D42A27DB-BD31-4B8C-83A1-F6EECF244321}">
                  <p14:modId xmlns:p14="http://schemas.microsoft.com/office/powerpoint/2010/main" val="2841117275"/>
                </p:ext>
              </p:extLst>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Feature</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extraction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1" name="Grupo 10">
            <a:extLst>
              <a:ext uri="{FF2B5EF4-FFF2-40B4-BE49-F238E27FC236}">
                <a16:creationId xmlns:a16="http://schemas.microsoft.com/office/drawing/2014/main" id="{284EADF1-39D3-5765-2759-BCFF61985BDC}"/>
              </a:ext>
            </a:extLst>
          </p:cNvPr>
          <p:cNvGrpSpPr/>
          <p:nvPr/>
        </p:nvGrpSpPr>
        <p:grpSpPr>
          <a:xfrm>
            <a:off x="7472548" y="644918"/>
            <a:ext cx="1427805" cy="531404"/>
            <a:chOff x="7472548" y="644918"/>
            <a:chExt cx="1427805" cy="531404"/>
          </a:xfrm>
        </p:grpSpPr>
        <p:grpSp>
          <p:nvGrpSpPr>
            <p:cNvPr id="4" name="Grupo 3">
              <a:extLst>
                <a:ext uri="{FF2B5EF4-FFF2-40B4-BE49-F238E27FC236}">
                  <a16:creationId xmlns:a16="http://schemas.microsoft.com/office/drawing/2014/main" id="{B75D0DB4-75CA-F750-8AF9-16A56BAD663A}"/>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8075209" y="716713"/>
                  <a:ext cx="730809" cy="247342"/>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0"/>
                  <a:stretch>
                    <a:fillRect/>
                  </a:stretch>
                </p:blipFill>
                <p:spPr>
                  <a:xfrm>
                    <a:off x="8057191" y="680710"/>
                    <a:ext cx="766485" cy="31898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81AA042C-6774-DE47-BFEC-35864B4E2366}"/>
                    </a:ext>
                  </a:extLst>
                </p14:cNvPr>
                <p14:cNvContentPartPr/>
                <p14:nvPr/>
              </p14:nvContentPartPr>
              <p14:xfrm>
                <a:off x="8057210" y="652860"/>
                <a:ext cx="822240" cy="292680"/>
              </p14:xfrm>
            </p:contentPart>
          </mc:Choice>
          <mc:Fallback xmlns="">
            <p:pic>
              <p:nvPicPr>
                <p:cNvPr id="10" name="Entrada de lápiz 9">
                  <a:extLst>
                    <a:ext uri="{FF2B5EF4-FFF2-40B4-BE49-F238E27FC236}">
                      <a16:creationId xmlns:a16="http://schemas.microsoft.com/office/drawing/2014/main" id="{81AA042C-6774-DE47-BFEC-35864B4E2366}"/>
                    </a:ext>
                  </a:extLst>
                </p:cNvPr>
                <p:cNvPicPr/>
                <p:nvPr/>
              </p:nvPicPr>
              <p:blipFill>
                <a:blip r:embed="rId12"/>
                <a:stretch>
                  <a:fillRect/>
                </a:stretch>
              </p:blipFill>
              <p:spPr>
                <a:xfrm>
                  <a:off x="8039570" y="616860"/>
                  <a:ext cx="857880" cy="364320"/>
                </a:xfrm>
                <a:prstGeom prst="rect">
                  <a:avLst/>
                </a:prstGeom>
              </p:spPr>
            </p:pic>
          </mc:Fallback>
        </mc:AlternateContent>
      </p:grpSp>
      <p:graphicFrame>
        <p:nvGraphicFramePr>
          <p:cNvPr id="14" name="Tabla 13">
            <a:extLst>
              <a:ext uri="{FF2B5EF4-FFF2-40B4-BE49-F238E27FC236}">
                <a16:creationId xmlns:a16="http://schemas.microsoft.com/office/drawing/2014/main" id="{5C64B339-06EF-5AD3-7470-8D555295594A}"/>
              </a:ext>
            </a:extLst>
          </p:cNvPr>
          <p:cNvGraphicFramePr>
            <a:graphicFrameLocks noGrp="1"/>
          </p:cNvGraphicFramePr>
          <p:nvPr>
            <p:extLst>
              <p:ext uri="{D42A27DB-BD31-4B8C-83A1-F6EECF244321}">
                <p14:modId xmlns:p14="http://schemas.microsoft.com/office/powerpoint/2010/main" val="482443788"/>
              </p:ext>
            </p:extLst>
          </p:nvPr>
        </p:nvGraphicFramePr>
        <p:xfrm>
          <a:off x="490559" y="2578175"/>
          <a:ext cx="5856925" cy="3591545"/>
        </p:xfrm>
        <a:graphic>
          <a:graphicData uri="http://schemas.openxmlformats.org/drawingml/2006/table">
            <a:tbl>
              <a:tblPr firstRow="1">
                <a:effectLst>
                  <a:reflection blurRad="6350" stA="50000" endA="295" endPos="92000" dist="101600" dir="5400000" sy="-100000" algn="bl" rotWithShape="0"/>
                </a:effectLst>
              </a:tblPr>
              <a:tblGrid>
                <a:gridCol w="1002431">
                  <a:extLst>
                    <a:ext uri="{9D8B030D-6E8A-4147-A177-3AD203B41FA5}">
                      <a16:colId xmlns:a16="http://schemas.microsoft.com/office/drawing/2014/main" val="3096948160"/>
                    </a:ext>
                  </a:extLst>
                </a:gridCol>
                <a:gridCol w="959347">
                  <a:extLst>
                    <a:ext uri="{9D8B030D-6E8A-4147-A177-3AD203B41FA5}">
                      <a16:colId xmlns:a16="http://schemas.microsoft.com/office/drawing/2014/main" val="2679583099"/>
                    </a:ext>
                  </a:extLst>
                </a:gridCol>
                <a:gridCol w="876505">
                  <a:extLst>
                    <a:ext uri="{9D8B030D-6E8A-4147-A177-3AD203B41FA5}">
                      <a16:colId xmlns:a16="http://schemas.microsoft.com/office/drawing/2014/main" val="228559794"/>
                    </a:ext>
                  </a:extLst>
                </a:gridCol>
                <a:gridCol w="567398">
                  <a:extLst>
                    <a:ext uri="{9D8B030D-6E8A-4147-A177-3AD203B41FA5}">
                      <a16:colId xmlns:a16="http://schemas.microsoft.com/office/drawing/2014/main" val="4176418872"/>
                    </a:ext>
                  </a:extLst>
                </a:gridCol>
                <a:gridCol w="851421">
                  <a:extLst>
                    <a:ext uri="{9D8B030D-6E8A-4147-A177-3AD203B41FA5}">
                      <a16:colId xmlns:a16="http://schemas.microsoft.com/office/drawing/2014/main" val="4151994255"/>
                    </a:ext>
                  </a:extLst>
                </a:gridCol>
                <a:gridCol w="1599823">
                  <a:extLst>
                    <a:ext uri="{9D8B030D-6E8A-4147-A177-3AD203B41FA5}">
                      <a16:colId xmlns:a16="http://schemas.microsoft.com/office/drawing/2014/main" val="1823977782"/>
                    </a:ext>
                  </a:extLst>
                </a:gridCol>
              </a:tblGrid>
              <a:tr h="411925">
                <a:tc>
                  <a:txBody>
                    <a:bodyPr/>
                    <a:lstStyle/>
                    <a:p>
                      <a:pPr fontAlgn="b"/>
                      <a:r>
                        <a:rPr lang="es-ES" sz="900" b="1" dirty="0">
                          <a:effectLst/>
                        </a:rPr>
                        <a:t>Característica</a:t>
                      </a:r>
                    </a:p>
                  </a:txBody>
                  <a:tcPr marL="43680" marR="43680" marT="21840" marB="2184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a:gsLst>
                        <a:gs pos="29378">
                          <a:schemeClr val="accent1">
                            <a:lumMod val="75000"/>
                          </a:scheme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fontAlgn="b"/>
                      <a:r>
                        <a:rPr lang="es-ES" sz="900" b="1" dirty="0">
                          <a:effectLst/>
                        </a:rPr>
                        <a:t>Canal-O1-A2</a:t>
                      </a:r>
                    </a:p>
                  </a:txBody>
                  <a:tcPr marL="43680" marR="43680" marT="21840" marB="2184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a:gsLst>
                        <a:gs pos="29378">
                          <a:schemeClr val="accent1">
                            <a:lumMod val="75000"/>
                          </a:scheme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fontAlgn="b"/>
                      <a:r>
                        <a:rPr lang="es-ES" sz="900" b="1" dirty="0">
                          <a:effectLst/>
                        </a:rPr>
                        <a:t>Canal-F4-A1</a:t>
                      </a:r>
                    </a:p>
                  </a:txBody>
                  <a:tcPr marL="43680" marR="43680" marT="21840" marB="2184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a:gsLst>
                        <a:gs pos="29378">
                          <a:schemeClr val="accent1">
                            <a:lumMod val="75000"/>
                          </a:scheme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fontAlgn="b"/>
                      <a:r>
                        <a:rPr lang="es-ES" sz="900" b="1" dirty="0">
                          <a:effectLst/>
                        </a:rPr>
                        <a:t>...</a:t>
                      </a:r>
                    </a:p>
                  </a:txBody>
                  <a:tcPr marL="43680" marR="43680" marT="21840" marB="2184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a:gsLst>
                        <a:gs pos="29378">
                          <a:schemeClr val="accent1">
                            <a:lumMod val="75000"/>
                          </a:scheme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fontAlgn="b"/>
                      <a:r>
                        <a:rPr lang="es-ES" sz="900" b="1" dirty="0">
                          <a:effectLst/>
                        </a:rPr>
                        <a:t>Percentil50_ROC-A1</a:t>
                      </a:r>
                    </a:p>
                  </a:txBody>
                  <a:tcPr marL="43680" marR="43680" marT="21840" marB="2184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a:gsLst>
                        <a:gs pos="29378">
                          <a:schemeClr val="accent1">
                            <a:lumMod val="75000"/>
                          </a:scheme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fontAlgn="b"/>
                      <a:r>
                        <a:rPr lang="es-ES" sz="900" b="1" dirty="0">
                          <a:effectLst/>
                        </a:rPr>
                        <a:t>Percentil75_LOC-A2</a:t>
                      </a:r>
                    </a:p>
                  </a:txBody>
                  <a:tcPr marL="43680" marR="43680" marT="21840" marB="2184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a:gsLst>
                        <a:gs pos="29378">
                          <a:schemeClr val="accent1">
                            <a:lumMod val="75000"/>
                          </a:scheme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64108904"/>
                  </a:ext>
                </a:extLst>
              </a:tr>
              <a:tr h="316865">
                <a:tc>
                  <a:txBody>
                    <a:bodyPr/>
                    <a:lstStyle/>
                    <a:p>
                      <a:pPr fontAlgn="base"/>
                      <a:r>
                        <a:rPr lang="es-ES" sz="900" dirty="0">
                          <a:solidFill>
                            <a:schemeClr val="bg1"/>
                          </a:solidFill>
                          <a:effectLst/>
                        </a:rPr>
                        <a:t>Energy_s_nivel-1</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algn="ctr" fontAlgn="base"/>
                      <a:r>
                        <a:rPr lang="es-ES" sz="900">
                          <a:effectLst/>
                        </a:rPr>
                        <a:t>3.84e-12</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3.57e-12</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dirty="0">
                          <a:effectLst/>
                        </a:rPr>
                        <a:t>...</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dirty="0">
                          <a:effectLst/>
                        </a:rPr>
                        <a:t>-2.25e-07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dirty="0">
                          <a:effectLst/>
                        </a:rPr>
                        <a:t>1.93e-06</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994369965"/>
                  </a:ext>
                </a:extLst>
              </a:tr>
              <a:tr h="316865">
                <a:tc>
                  <a:txBody>
                    <a:bodyPr/>
                    <a:lstStyle/>
                    <a:p>
                      <a:pPr fontAlgn="base"/>
                      <a:r>
                        <a:rPr lang="es-ES" sz="900" dirty="0">
                          <a:solidFill>
                            <a:schemeClr val="bg1"/>
                          </a:solidFill>
                          <a:effectLst/>
                        </a:rPr>
                        <a:t>Energy_d_nivel-1</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algn="ctr" fontAlgn="base"/>
                      <a:r>
                        <a:rPr lang="es-ES" sz="900">
                          <a:effectLst/>
                        </a:rPr>
                        <a:t>8.56e-13</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8.82e-13</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-4.29e-08</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-8.23e-08</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964180031"/>
                  </a:ext>
                </a:extLst>
              </a:tr>
              <a:tr h="411925">
                <a:tc>
                  <a:txBody>
                    <a:bodyPr/>
                    <a:lstStyle/>
                    <a:p>
                      <a:pPr fontAlgn="base"/>
                      <a:r>
                        <a:rPr lang="es-ES" sz="900" dirty="0">
                          <a:solidFill>
                            <a:schemeClr val="bg1"/>
                          </a:solidFill>
                          <a:effectLst/>
                        </a:rPr>
                        <a:t>Percentage_energy_s_nivel-1</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algn="ctr" fontAlgn="base"/>
                      <a:r>
                        <a:rPr lang="es-ES" sz="900">
                          <a:effectLst/>
                        </a:rPr>
                        <a:t>18.53</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11.67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dirty="0">
                          <a:effectLst/>
                        </a:rPr>
                        <a:t>...</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1.01e-06</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dirty="0">
                          <a:effectLst/>
                        </a:rPr>
                        <a:t>8.23e-07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204111445"/>
                  </a:ext>
                </a:extLst>
              </a:tr>
              <a:tr h="411925">
                <a:tc>
                  <a:txBody>
                    <a:bodyPr/>
                    <a:lstStyle/>
                    <a:p>
                      <a:pPr fontAlgn="base"/>
                      <a:r>
                        <a:rPr lang="es-ES" sz="900" dirty="0">
                          <a:solidFill>
                            <a:schemeClr val="bg1"/>
                          </a:solidFill>
                          <a:effectLst/>
                        </a:rPr>
                        <a:t>Percentage_energy_d_nivel-1</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algn="ctr" fontAlgn="base"/>
                      <a:r>
                        <a:rPr lang="es-ES" sz="900">
                          <a:effectLst/>
                        </a:rPr>
                        <a:t>16.65</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59.47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dirty="0">
                          <a:effectLst/>
                        </a:rPr>
                        <a:t>...</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1.21e-06</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dirty="0">
                          <a:effectLst/>
                        </a:rPr>
                        <a:t>9.26e-07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977899780"/>
                  </a:ext>
                </a:extLst>
              </a:tr>
              <a:tr h="411925">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900" dirty="0">
                          <a:solidFill>
                            <a:schemeClr val="bg1"/>
                          </a:solidFill>
                          <a:effectLst/>
                        </a:rPr>
                        <a:t>...</a:t>
                      </a:r>
                    </a:p>
                    <a:p>
                      <a:pPr fontAlgn="base"/>
                      <a:endParaRPr lang="es-ES" sz="900" dirty="0">
                        <a:solidFill>
                          <a:schemeClr val="bg1"/>
                        </a:solidFill>
                        <a:effectLst/>
                      </a:endParaRP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s-ES" sz="900" dirty="0">
                          <a:effectLst/>
                        </a:rPr>
                        <a:t>...</a:t>
                      </a:r>
                    </a:p>
                    <a:p>
                      <a:pPr algn="ctr" fontAlgn="base"/>
                      <a:endParaRPr lang="es-ES" sz="900" dirty="0">
                        <a:effectLst/>
                      </a:endParaRP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s-ES" sz="900" dirty="0">
                          <a:effectLst/>
                        </a:rPr>
                        <a:t>...</a:t>
                      </a:r>
                    </a:p>
                    <a:p>
                      <a:pPr algn="ctr" fontAlgn="base"/>
                      <a:endParaRPr lang="es-ES" sz="900" dirty="0">
                        <a:effectLst/>
                      </a:endParaRP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s-ES" sz="900" dirty="0">
                          <a:effectLst/>
                        </a:rPr>
                        <a:t>...</a:t>
                      </a:r>
                    </a:p>
                    <a:p>
                      <a:pPr algn="ctr" fontAlgn="base"/>
                      <a:endParaRPr lang="es-ES" sz="900" dirty="0">
                        <a:effectLst/>
                      </a:endParaRP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s-ES" sz="900" dirty="0">
                          <a:effectLst/>
                        </a:rPr>
                        <a:t>...</a:t>
                      </a:r>
                    </a:p>
                    <a:p>
                      <a:pPr algn="ctr" fontAlgn="base"/>
                      <a:endParaRPr lang="es-ES" sz="900" dirty="0">
                        <a:effectLst/>
                      </a:endParaRP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dirty="0">
                          <a:effectLst/>
                        </a:rPr>
                        <a:t>...</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171942675"/>
                  </a:ext>
                </a:extLst>
              </a:tr>
              <a:tr h="263325">
                <a:tc>
                  <a:txBody>
                    <a:bodyPr/>
                    <a:lstStyle/>
                    <a:p>
                      <a:pPr fontAlgn="base"/>
                      <a:r>
                        <a:rPr lang="es-ES" sz="900" dirty="0">
                          <a:solidFill>
                            <a:schemeClr val="bg1"/>
                          </a:solidFill>
                          <a:effectLst/>
                        </a:rPr>
                        <a:t>Mean_s_nivel-1</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algn="ctr" fontAlgn="base"/>
                      <a:r>
                        <a:rPr lang="es-ES" sz="900">
                          <a:effectLst/>
                        </a:rPr>
                        <a:t>-6.67e-07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2.65e-07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1.07e-06</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9.80e-07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531350346"/>
                  </a:ext>
                </a:extLst>
              </a:tr>
              <a:tr h="316865">
                <a:tc>
                  <a:txBody>
                    <a:bodyPr/>
                    <a:lstStyle/>
                    <a:p>
                      <a:pPr fontAlgn="base"/>
                      <a:r>
                        <a:rPr lang="es-ES" sz="900">
                          <a:solidFill>
                            <a:schemeClr val="bg1"/>
                          </a:solidFill>
                          <a:effectLst/>
                        </a:rPr>
                        <a:t>Mean_d_nivel-1</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algn="ctr" fontAlgn="base"/>
                      <a:r>
                        <a:rPr lang="es-ES" sz="900">
                          <a:effectLst/>
                        </a:rPr>
                        <a:t>-3.26e-07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-9.38e-07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dirty="0">
                          <a:effectLst/>
                        </a:rPr>
                        <a:t>...</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1.21e-06</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8.66e-07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3406566211"/>
                  </a:ext>
                </a:extLst>
              </a:tr>
              <a:tr h="316865">
                <a:tc>
                  <a:txBody>
                    <a:bodyPr/>
                    <a:lstStyle/>
                    <a:p>
                      <a:pPr fontAlgn="base"/>
                      <a:r>
                        <a:rPr lang="es-ES" sz="900">
                          <a:solidFill>
                            <a:schemeClr val="bg1"/>
                          </a:solidFill>
                          <a:effectLst/>
                        </a:rPr>
                        <a:t>Std_deviation_s_nivel-1</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algn="ctr" fontAlgn="base"/>
                      <a:r>
                        <a:rPr lang="es-ES" sz="900">
                          <a:effectLst/>
                        </a:rPr>
                        <a:t>4.42e-07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6.30e-07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1.29e-06</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ase"/>
                      <a:r>
                        <a:rPr lang="es-ES" sz="900">
                          <a:effectLst/>
                        </a:rPr>
                        <a:t>9.66e-07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417568083"/>
                  </a:ext>
                </a:extLst>
              </a:tr>
              <a:tr h="411925">
                <a:tc>
                  <a:txBody>
                    <a:bodyPr/>
                    <a:lstStyle/>
                    <a:p>
                      <a:pPr fontAlgn="base"/>
                      <a:r>
                        <a:rPr lang="es-ES" sz="900" dirty="0">
                          <a:solidFill>
                            <a:schemeClr val="bg1"/>
                          </a:solidFill>
                          <a:effectLst/>
                        </a:rPr>
                        <a:t>Std_deviation_d_nivel-1</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algn="ctr" fontAlgn="base"/>
                      <a:r>
                        <a:rPr lang="es-ES" sz="900">
                          <a:effectLst/>
                        </a:rPr>
                        <a:t>1.91e-07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noFill/>
                  </a:tcPr>
                </a:tc>
                <a:tc>
                  <a:txBody>
                    <a:bodyPr/>
                    <a:lstStyle/>
                    <a:p>
                      <a:pPr algn="ctr" fontAlgn="base"/>
                      <a:r>
                        <a:rPr lang="es-ES" sz="900">
                          <a:effectLst/>
                        </a:rPr>
                        <a:t>2.49e-07</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noFill/>
                  </a:tcPr>
                </a:tc>
                <a:tc>
                  <a:txBody>
                    <a:bodyPr/>
                    <a:lstStyle/>
                    <a:p>
                      <a:pPr algn="ctr" fontAlgn="base"/>
                      <a:r>
                        <a:rPr lang="es-ES" sz="900">
                          <a:effectLst/>
                        </a:rPr>
                        <a:t>...</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noFill/>
                  </a:tcPr>
                </a:tc>
                <a:tc>
                  <a:txBody>
                    <a:bodyPr/>
                    <a:lstStyle/>
                    <a:p>
                      <a:pPr algn="ctr" fontAlgn="base"/>
                      <a:r>
                        <a:rPr lang="es-ES" sz="900">
                          <a:effectLst/>
                        </a:rPr>
                        <a:t>1.04e-06</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noFill/>
                  </a:tcPr>
                </a:tc>
                <a:tc>
                  <a:txBody>
                    <a:bodyPr/>
                    <a:lstStyle/>
                    <a:p>
                      <a:pPr algn="ctr" fontAlgn="base"/>
                      <a:r>
                        <a:rPr lang="es-ES" sz="900" dirty="0">
                          <a:effectLst/>
                        </a:rPr>
                        <a:t>1.01e-06</a:t>
                      </a:r>
                    </a:p>
                  </a:txBody>
                  <a:tcPr marL="43680" marR="43680" marT="21840" marB="2184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3416573076"/>
                  </a:ext>
                </a:extLst>
              </a:tr>
            </a:tbl>
          </a:graphicData>
        </a:graphic>
      </p:graphicFrame>
      <p:pic>
        <p:nvPicPr>
          <p:cNvPr id="1028" name="Picture 4" descr="matriz de extracción de características de señales de EEG y EOG">
            <a:extLst>
              <a:ext uri="{FF2B5EF4-FFF2-40B4-BE49-F238E27FC236}">
                <a16:creationId xmlns:a16="http://schemas.microsoft.com/office/drawing/2014/main" id="{02EBA479-343C-BFAC-85F5-B6A44C9DE0F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32237" y="3312961"/>
            <a:ext cx="2467750" cy="24677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F33BAA84-B251-1C1A-B2B0-8B4D526DDEF8}"/>
              </a:ext>
            </a:extLst>
          </p:cNvPr>
          <p:cNvSpPr txBox="1"/>
          <p:nvPr/>
        </p:nvSpPr>
        <p:spPr>
          <a:xfrm>
            <a:off x="296813" y="2224426"/>
            <a:ext cx="8656706" cy="369332"/>
          </a:xfrm>
          <a:prstGeom prst="rect">
            <a:avLst/>
          </a:prstGeom>
          <a:noFill/>
        </p:spPr>
        <p:txBody>
          <a:bodyPr wrap="square">
            <a:spAutoFit/>
          </a:bodyPr>
          <a:lstStyle/>
          <a:p>
            <a:pPr algn="ctr"/>
            <a:r>
              <a:rPr lang="es-ES" b="1" dirty="0">
                <a:ln w="22225">
                  <a:solidFill>
                    <a:schemeClr val="accent2"/>
                  </a:solidFill>
                  <a:prstDash val="solid"/>
                </a:ln>
                <a:solidFill>
                  <a:schemeClr val="accent2">
                    <a:lumMod val="40000"/>
                    <a:lumOff val="60000"/>
                  </a:schemeClr>
                </a:solidFill>
                <a:latin typeface="+mn-lt"/>
                <a:cs typeface="+mn-cs"/>
              </a:rPr>
              <a:t>XX rows (samples) × (592 columns (Features) x EEG+EOG (Channels )</a:t>
            </a:r>
          </a:p>
        </p:txBody>
      </p:sp>
      <p:sp>
        <p:nvSpPr>
          <p:cNvPr id="12" name="CuadroTexto 11">
            <a:extLst>
              <a:ext uri="{FF2B5EF4-FFF2-40B4-BE49-F238E27FC236}">
                <a16:creationId xmlns:a16="http://schemas.microsoft.com/office/drawing/2014/main" id="{F16DEC89-4681-9C1C-B9FC-4A643F26D8A0}"/>
              </a:ext>
            </a:extLst>
          </p:cNvPr>
          <p:cNvSpPr txBox="1"/>
          <p:nvPr/>
        </p:nvSpPr>
        <p:spPr>
          <a:xfrm>
            <a:off x="411587" y="1844824"/>
            <a:ext cx="3263066"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a:t>
            </a:r>
          </a:p>
        </p:txBody>
      </p:sp>
      <p:sp>
        <p:nvSpPr>
          <p:cNvPr id="13" name="Rectangle 1">
            <a:extLst>
              <a:ext uri="{FF2B5EF4-FFF2-40B4-BE49-F238E27FC236}">
                <a16:creationId xmlns:a16="http://schemas.microsoft.com/office/drawing/2014/main" id="{EF6D49E3-A56D-AA8F-3170-F1F6D0C5B7DE}"/>
              </a:ext>
            </a:extLst>
          </p:cNvPr>
          <p:cNvSpPr>
            <a:spLocks noChangeArrowheads="1"/>
          </p:cNvSpPr>
          <p:nvPr/>
        </p:nvSpPr>
        <p:spPr bwMode="auto">
          <a:xfrm>
            <a:off x="0" y="0"/>
            <a:ext cx="9144000" cy="45720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100" b="0" i="0" u="none" strike="noStrike" cap="none" normalizeH="0" baseline="0" dirty="0">
                <a:ln>
                  <a:noFill/>
                </a:ln>
                <a:solidFill>
                  <a:srgbClr val="202124"/>
                </a:solidFill>
                <a:effectLst/>
                <a:latin typeface="inherit"/>
              </a:rPr>
              <a:t>samples</a:t>
            </a:r>
            <a:r>
              <a:rPr kumimoji="0" lang="es-ES" altLang="es-ES" sz="800" b="0" i="0" u="none" strike="noStrike" cap="none" normalizeH="0" baseline="0" dirty="0">
                <a:ln>
                  <a:noFill/>
                </a:ln>
                <a:solidFill>
                  <a:schemeClr val="tx1"/>
                </a:solidFill>
                <a:effectLst/>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6" name=" 175">
            <a:extLst>
              <a:ext uri="{FF2B5EF4-FFF2-40B4-BE49-F238E27FC236}">
                <a16:creationId xmlns:a16="http://schemas.microsoft.com/office/drawing/2014/main" id="{202B01A7-455F-908E-0E87-58504FC5527C}"/>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8" name=" 3">
            <a:extLst>
              <a:ext uri="{FF2B5EF4-FFF2-40B4-BE49-F238E27FC236}">
                <a16:creationId xmlns:a16="http://schemas.microsoft.com/office/drawing/2014/main" id="{E3313A98-8223-54FC-59FC-6B5078BB0F16}"/>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087125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75346"/>
            <a:ext cx="637974" cy="221110"/>
          </a:xfrm>
          <a:prstGeom prst="rect">
            <a:avLst/>
          </a:prstGeom>
          <a:noFill/>
        </p:spPr>
        <p:txBody>
          <a:bodyPr wrap="square">
            <a:spAutoFit/>
          </a:bodyPr>
          <a:lstStyle/>
          <a:p>
            <a:pPr algn="ctr"/>
            <a:r>
              <a:rPr lang="en-US" altLang="es-ES" sz="800" dirty="0"/>
              <a:t>-17-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Feature</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extraction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1" name="Grupo 10">
            <a:extLst>
              <a:ext uri="{FF2B5EF4-FFF2-40B4-BE49-F238E27FC236}">
                <a16:creationId xmlns:a16="http://schemas.microsoft.com/office/drawing/2014/main" id="{284EADF1-39D3-5765-2759-BCFF61985BDC}"/>
              </a:ext>
            </a:extLst>
          </p:cNvPr>
          <p:cNvGrpSpPr/>
          <p:nvPr/>
        </p:nvGrpSpPr>
        <p:grpSpPr>
          <a:xfrm>
            <a:off x="7472548" y="644918"/>
            <a:ext cx="1427805" cy="531404"/>
            <a:chOff x="7472548" y="644918"/>
            <a:chExt cx="1427805" cy="531404"/>
          </a:xfrm>
        </p:grpSpPr>
        <p:grpSp>
          <p:nvGrpSpPr>
            <p:cNvPr id="4" name="Grupo 3">
              <a:extLst>
                <a:ext uri="{FF2B5EF4-FFF2-40B4-BE49-F238E27FC236}">
                  <a16:creationId xmlns:a16="http://schemas.microsoft.com/office/drawing/2014/main" id="{B75D0DB4-75CA-F750-8AF9-16A56BAD663A}"/>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8075209" y="716713"/>
                  <a:ext cx="730809" cy="247342"/>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0"/>
                  <a:stretch>
                    <a:fillRect/>
                  </a:stretch>
                </p:blipFill>
                <p:spPr>
                  <a:xfrm>
                    <a:off x="8057191" y="680710"/>
                    <a:ext cx="766485" cy="31898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81AA042C-6774-DE47-BFEC-35864B4E2366}"/>
                    </a:ext>
                  </a:extLst>
                </p14:cNvPr>
                <p14:cNvContentPartPr/>
                <p14:nvPr/>
              </p14:nvContentPartPr>
              <p14:xfrm>
                <a:off x="8057210" y="652860"/>
                <a:ext cx="822240" cy="292680"/>
              </p14:xfrm>
            </p:contentPart>
          </mc:Choice>
          <mc:Fallback xmlns="">
            <p:pic>
              <p:nvPicPr>
                <p:cNvPr id="10" name="Entrada de lápiz 9">
                  <a:extLst>
                    <a:ext uri="{FF2B5EF4-FFF2-40B4-BE49-F238E27FC236}">
                      <a16:creationId xmlns:a16="http://schemas.microsoft.com/office/drawing/2014/main" id="{81AA042C-6774-DE47-BFEC-35864B4E2366}"/>
                    </a:ext>
                  </a:extLst>
                </p:cNvPr>
                <p:cNvPicPr/>
                <p:nvPr/>
              </p:nvPicPr>
              <p:blipFill>
                <a:blip r:embed="rId12"/>
                <a:stretch>
                  <a:fillRect/>
                </a:stretch>
              </p:blipFill>
              <p:spPr>
                <a:xfrm>
                  <a:off x="8039570" y="616860"/>
                  <a:ext cx="857880" cy="364320"/>
                </a:xfrm>
                <a:prstGeom prst="rect">
                  <a:avLst/>
                </a:prstGeom>
              </p:spPr>
            </p:pic>
          </mc:Fallback>
        </mc:AlternateContent>
      </p:grpSp>
      <p:sp>
        <p:nvSpPr>
          <p:cNvPr id="13" name="CuadroTexto 12">
            <a:extLst>
              <a:ext uri="{FF2B5EF4-FFF2-40B4-BE49-F238E27FC236}">
                <a16:creationId xmlns:a16="http://schemas.microsoft.com/office/drawing/2014/main" id="{938E1266-949B-6003-C2E5-EC3E4BD0CCFE}"/>
              </a:ext>
            </a:extLst>
          </p:cNvPr>
          <p:cNvSpPr txBox="1"/>
          <p:nvPr/>
        </p:nvSpPr>
        <p:spPr>
          <a:xfrm>
            <a:off x="395536" y="1844824"/>
            <a:ext cx="4688147"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yasa library</a:t>
            </a:r>
          </a:p>
        </p:txBody>
      </p:sp>
      <p:graphicFrame>
        <p:nvGraphicFramePr>
          <p:cNvPr id="14" name="Diagrama 13">
            <a:extLst>
              <a:ext uri="{FF2B5EF4-FFF2-40B4-BE49-F238E27FC236}">
                <a16:creationId xmlns:a16="http://schemas.microsoft.com/office/drawing/2014/main" id="{415C6088-387E-A356-5AE4-1B7312231B22}"/>
              </a:ext>
            </a:extLst>
          </p:cNvPr>
          <p:cNvGraphicFramePr/>
          <p:nvPr>
            <p:extLst>
              <p:ext uri="{D42A27DB-BD31-4B8C-83A1-F6EECF244321}">
                <p14:modId xmlns:p14="http://schemas.microsoft.com/office/powerpoint/2010/main" val="3907366403"/>
              </p:ext>
            </p:extLst>
          </p:nvPr>
        </p:nvGraphicFramePr>
        <p:xfrm>
          <a:off x="673565" y="3060137"/>
          <a:ext cx="5593876" cy="32329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23" name="Grupo 22">
            <a:extLst>
              <a:ext uri="{FF2B5EF4-FFF2-40B4-BE49-F238E27FC236}">
                <a16:creationId xmlns:a16="http://schemas.microsoft.com/office/drawing/2014/main" id="{A57BE296-969E-0F75-8B03-5037002463DF}"/>
              </a:ext>
            </a:extLst>
          </p:cNvPr>
          <p:cNvGrpSpPr/>
          <p:nvPr/>
        </p:nvGrpSpPr>
        <p:grpSpPr>
          <a:xfrm>
            <a:off x="1199623" y="3351626"/>
            <a:ext cx="707400" cy="296640"/>
            <a:chOff x="1199623" y="3351626"/>
            <a:chExt cx="707400" cy="296640"/>
          </a:xfrm>
        </p:grpSpPr>
        <mc:AlternateContent xmlns:mc="http://schemas.openxmlformats.org/markup-compatibility/2006" xmlns:p14="http://schemas.microsoft.com/office/powerpoint/2010/main">
          <mc:Choice Requires="p14">
            <p:contentPart p14:bwMode="auto" r:id="rId18">
              <p14:nvContentPartPr>
                <p14:cNvPr id="16" name="Entrada de lápiz 15">
                  <a:extLst>
                    <a:ext uri="{FF2B5EF4-FFF2-40B4-BE49-F238E27FC236}">
                      <a16:creationId xmlns:a16="http://schemas.microsoft.com/office/drawing/2014/main" id="{DCB93012-98D3-F024-5D0A-29D1EB918562}"/>
                    </a:ext>
                  </a:extLst>
                </p14:cNvPr>
                <p14:cNvContentPartPr/>
                <p14:nvPr/>
              </p14:nvContentPartPr>
              <p14:xfrm>
                <a:off x="1870663" y="3568706"/>
                <a:ext cx="36360" cy="33120"/>
              </p14:xfrm>
            </p:contentPart>
          </mc:Choice>
          <mc:Fallback xmlns="">
            <p:pic>
              <p:nvPicPr>
                <p:cNvPr id="16" name="Entrada de lápiz 15">
                  <a:extLst>
                    <a:ext uri="{FF2B5EF4-FFF2-40B4-BE49-F238E27FC236}">
                      <a16:creationId xmlns:a16="http://schemas.microsoft.com/office/drawing/2014/main" id="{DCB93012-98D3-F024-5D0A-29D1EB918562}"/>
                    </a:ext>
                  </a:extLst>
                </p:cNvPr>
                <p:cNvPicPr/>
                <p:nvPr/>
              </p:nvPicPr>
              <p:blipFill>
                <a:blip r:embed="rId19"/>
                <a:stretch>
                  <a:fillRect/>
                </a:stretch>
              </p:blipFill>
              <p:spPr>
                <a:xfrm>
                  <a:off x="1864543" y="3562586"/>
                  <a:ext cx="486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Entrada de lápiz 18">
                  <a:extLst>
                    <a:ext uri="{FF2B5EF4-FFF2-40B4-BE49-F238E27FC236}">
                      <a16:creationId xmlns:a16="http://schemas.microsoft.com/office/drawing/2014/main" id="{F5278049-A710-EF75-D09E-E0AA4D873ED1}"/>
                    </a:ext>
                  </a:extLst>
                </p14:cNvPr>
                <p14:cNvContentPartPr/>
                <p14:nvPr/>
              </p14:nvContentPartPr>
              <p14:xfrm>
                <a:off x="1269463" y="3640346"/>
                <a:ext cx="1800" cy="7920"/>
              </p14:xfrm>
            </p:contentPart>
          </mc:Choice>
          <mc:Fallback xmlns="">
            <p:pic>
              <p:nvPicPr>
                <p:cNvPr id="19" name="Entrada de lápiz 18">
                  <a:extLst>
                    <a:ext uri="{FF2B5EF4-FFF2-40B4-BE49-F238E27FC236}">
                      <a16:creationId xmlns:a16="http://schemas.microsoft.com/office/drawing/2014/main" id="{F5278049-A710-EF75-D09E-E0AA4D873ED1}"/>
                    </a:ext>
                  </a:extLst>
                </p:cNvPr>
                <p:cNvPicPr/>
                <p:nvPr/>
              </p:nvPicPr>
              <p:blipFill>
                <a:blip r:embed="rId21"/>
                <a:stretch>
                  <a:fillRect/>
                </a:stretch>
              </p:blipFill>
              <p:spPr>
                <a:xfrm>
                  <a:off x="1263343" y="3634226"/>
                  <a:ext cx="14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Entrada de lápiz 19">
                  <a:extLst>
                    <a:ext uri="{FF2B5EF4-FFF2-40B4-BE49-F238E27FC236}">
                      <a16:creationId xmlns:a16="http://schemas.microsoft.com/office/drawing/2014/main" id="{E442C55B-FFF5-D904-F1D7-232D353C480D}"/>
                    </a:ext>
                  </a:extLst>
                </p14:cNvPr>
                <p14:cNvContentPartPr/>
                <p14:nvPr/>
              </p14:nvContentPartPr>
              <p14:xfrm>
                <a:off x="1199623" y="3351626"/>
                <a:ext cx="10080" cy="59400"/>
              </p14:xfrm>
            </p:contentPart>
          </mc:Choice>
          <mc:Fallback xmlns="">
            <p:pic>
              <p:nvPicPr>
                <p:cNvPr id="20" name="Entrada de lápiz 19">
                  <a:extLst>
                    <a:ext uri="{FF2B5EF4-FFF2-40B4-BE49-F238E27FC236}">
                      <a16:creationId xmlns:a16="http://schemas.microsoft.com/office/drawing/2014/main" id="{E442C55B-FFF5-D904-F1D7-232D353C480D}"/>
                    </a:ext>
                  </a:extLst>
                </p:cNvPr>
                <p:cNvPicPr/>
                <p:nvPr/>
              </p:nvPicPr>
              <p:blipFill>
                <a:blip r:embed="rId23"/>
                <a:stretch>
                  <a:fillRect/>
                </a:stretch>
              </p:blipFill>
              <p:spPr>
                <a:xfrm>
                  <a:off x="1193503" y="3345506"/>
                  <a:ext cx="22320" cy="7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5" name="Entrada de lápiz 24">
                <a:extLst>
                  <a:ext uri="{FF2B5EF4-FFF2-40B4-BE49-F238E27FC236}">
                    <a16:creationId xmlns:a16="http://schemas.microsoft.com/office/drawing/2014/main" id="{40275DA6-DE26-9187-CAB3-F797937C1959}"/>
                  </a:ext>
                </a:extLst>
              </p14:cNvPr>
              <p14:cNvContentPartPr/>
              <p14:nvPr/>
            </p14:nvContentPartPr>
            <p14:xfrm>
              <a:off x="3470503" y="2939066"/>
              <a:ext cx="41040" cy="42120"/>
            </p14:xfrm>
          </p:contentPart>
        </mc:Choice>
        <mc:Fallback xmlns="">
          <p:pic>
            <p:nvPicPr>
              <p:cNvPr id="25" name="Entrada de lápiz 24">
                <a:extLst>
                  <a:ext uri="{FF2B5EF4-FFF2-40B4-BE49-F238E27FC236}">
                    <a16:creationId xmlns:a16="http://schemas.microsoft.com/office/drawing/2014/main" id="{40275DA6-DE26-9187-CAB3-F797937C1959}"/>
                  </a:ext>
                </a:extLst>
              </p:cNvPr>
              <p:cNvPicPr/>
              <p:nvPr/>
            </p:nvPicPr>
            <p:blipFill>
              <a:blip r:embed="rId25"/>
              <a:stretch>
                <a:fillRect/>
              </a:stretch>
            </p:blipFill>
            <p:spPr>
              <a:xfrm>
                <a:off x="3464383" y="2932946"/>
                <a:ext cx="53280" cy="54360"/>
              </a:xfrm>
              <a:prstGeom prst="rect">
                <a:avLst/>
              </a:prstGeom>
            </p:spPr>
          </p:pic>
        </mc:Fallback>
      </mc:AlternateContent>
      <p:sp>
        <p:nvSpPr>
          <p:cNvPr id="34" name="CuadroTexto 33">
            <a:extLst>
              <a:ext uri="{FF2B5EF4-FFF2-40B4-BE49-F238E27FC236}">
                <a16:creationId xmlns:a16="http://schemas.microsoft.com/office/drawing/2014/main" id="{4B317847-AFE4-19CF-C7E8-6FC96C8BC41C}"/>
              </a:ext>
            </a:extLst>
          </p:cNvPr>
          <p:cNvSpPr txBox="1"/>
          <p:nvPr/>
        </p:nvSpPr>
        <p:spPr>
          <a:xfrm>
            <a:off x="673565" y="2640071"/>
            <a:ext cx="8372726" cy="276999"/>
          </a:xfrm>
          <a:prstGeom prst="rect">
            <a:avLst/>
          </a:prstGeom>
          <a:noFill/>
        </p:spPr>
        <p:txBody>
          <a:bodyPr wrap="square">
            <a:spAutoFit/>
          </a:bodyPr>
          <a:lstStyle/>
          <a:p>
            <a:r>
              <a:rPr lang="es-ES" sz="1200" b="1" i="1" dirty="0">
                <a:solidFill>
                  <a:schemeClr val="tx2">
                    <a:lumMod val="60000"/>
                    <a:lumOff val="40000"/>
                  </a:schemeClr>
                </a:solidFill>
                <a:effectLst/>
                <a:latin typeface="Calibri Light" panose="020F0302020204030204" pitchFamily="34" charset="0"/>
                <a:cs typeface="Calibri Light" panose="020F0302020204030204" pitchFamily="34" charset="0"/>
              </a:rPr>
              <a:t>clase </a:t>
            </a:r>
            <a:r>
              <a:rPr lang="es-ES" sz="1200" b="1" i="0" dirty="0">
                <a:solidFill>
                  <a:schemeClr val="tx2">
                    <a:lumMod val="60000"/>
                    <a:lumOff val="40000"/>
                  </a:schemeClr>
                </a:solidFill>
                <a:effectLst/>
                <a:latin typeface="Calibri Light" panose="020F0302020204030204" pitchFamily="34" charset="0"/>
                <a:cs typeface="Calibri Light" panose="020F0302020204030204" pitchFamily="34" charset="0"/>
              </a:rPr>
              <a:t>yasa. </a:t>
            </a:r>
            <a:r>
              <a:rPr lang="es-ES" sz="1200" b="1" i="0" dirty="0" err="1">
                <a:solidFill>
                  <a:schemeClr val="tx2">
                    <a:lumMod val="75000"/>
                  </a:schemeClr>
                </a:solidFill>
                <a:effectLst/>
                <a:latin typeface="Calibri Light" panose="020F0302020204030204" pitchFamily="34" charset="0"/>
                <a:cs typeface="Calibri Light" panose="020F0302020204030204" pitchFamily="34" charset="0"/>
              </a:rPr>
              <a:t>SleepStaging</a:t>
            </a:r>
            <a:r>
              <a:rPr lang="es-ES" sz="1200" b="1" i="0" dirty="0">
                <a:solidFill>
                  <a:schemeClr val="tx2">
                    <a:lumMod val="75000"/>
                  </a:schemeClr>
                </a:solidFill>
                <a:effectLst/>
                <a:latin typeface="Calibri Light" panose="020F0302020204030204" pitchFamily="34" charset="0"/>
                <a:cs typeface="Calibri Light" panose="020F0302020204030204" pitchFamily="34" charset="0"/>
              </a:rPr>
              <a:t> </a:t>
            </a:r>
            <a:r>
              <a:rPr lang="es-ES" sz="1200" b="1" i="0" dirty="0">
                <a:solidFill>
                  <a:schemeClr val="tx2">
                    <a:lumMod val="60000"/>
                    <a:lumOff val="40000"/>
                  </a:schemeClr>
                </a:solidFill>
                <a:effectLst/>
                <a:latin typeface="Calibri Light" panose="020F0302020204030204" pitchFamily="34" charset="0"/>
                <a:cs typeface="Calibri Light" panose="020F0302020204030204" pitchFamily="34" charset="0"/>
              </a:rPr>
              <a:t> ( </a:t>
            </a:r>
            <a:r>
              <a:rPr lang="es-ES" sz="1200" b="1" i="1" dirty="0">
                <a:solidFill>
                  <a:schemeClr val="tx2">
                    <a:lumMod val="60000"/>
                    <a:lumOff val="40000"/>
                  </a:schemeClr>
                </a:solidFill>
                <a:effectLst/>
                <a:latin typeface="Calibri Light" panose="020F0302020204030204" pitchFamily="34" charset="0"/>
                <a:cs typeface="Calibri Light" panose="020F0302020204030204" pitchFamily="34" charset="0"/>
              </a:rPr>
              <a:t>raw </a:t>
            </a:r>
            <a:r>
              <a:rPr lang="es-ES" sz="1200" b="1" i="0" dirty="0">
                <a:solidFill>
                  <a:schemeClr val="tx2">
                    <a:lumMod val="60000"/>
                    <a:lumOff val="40000"/>
                  </a:schemeClr>
                </a:solidFill>
                <a:effectLst/>
                <a:latin typeface="Calibri Light" panose="020F0302020204030204" pitchFamily="34" charset="0"/>
                <a:cs typeface="Calibri Light" panose="020F0302020204030204" pitchFamily="34" charset="0"/>
              </a:rPr>
              <a:t>,</a:t>
            </a:r>
            <a:r>
              <a:rPr lang="es-ES" sz="1200" b="1" i="1" dirty="0">
                <a:solidFill>
                  <a:schemeClr val="tx2">
                    <a:lumMod val="60000"/>
                    <a:lumOff val="40000"/>
                  </a:schemeClr>
                </a:solidFill>
                <a:effectLst/>
                <a:latin typeface="Calibri Light" panose="020F0302020204030204" pitchFamily="34" charset="0"/>
                <a:cs typeface="Calibri Light" panose="020F0302020204030204" pitchFamily="34" charset="0"/>
              </a:rPr>
              <a:t> </a:t>
            </a:r>
            <a:r>
              <a:rPr lang="es-ES" sz="1200" b="1" i="1" dirty="0" err="1">
                <a:solidFill>
                  <a:schemeClr val="accent2">
                    <a:lumMod val="75000"/>
                  </a:schemeClr>
                </a:solidFill>
                <a:effectLst/>
                <a:latin typeface="Calibri Light" panose="020F0302020204030204" pitchFamily="34" charset="0"/>
                <a:cs typeface="Calibri Light" panose="020F0302020204030204" pitchFamily="34" charset="0"/>
              </a:rPr>
              <a:t>eeg_name</a:t>
            </a:r>
            <a:r>
              <a:rPr lang="es-ES" sz="1200" b="1" i="1" dirty="0">
                <a:solidFill>
                  <a:schemeClr val="accent2">
                    <a:lumMod val="75000"/>
                  </a:schemeClr>
                </a:solidFill>
                <a:effectLst/>
                <a:latin typeface="Calibri Light" panose="020F0302020204030204" pitchFamily="34" charset="0"/>
                <a:cs typeface="Calibri Light" panose="020F0302020204030204" pitchFamily="34" charset="0"/>
              </a:rPr>
              <a:t> </a:t>
            </a:r>
            <a:r>
              <a:rPr lang="es-ES" sz="1200" b="1" i="1" dirty="0">
                <a:solidFill>
                  <a:schemeClr val="tx2">
                    <a:lumMod val="60000"/>
                    <a:lumOff val="40000"/>
                  </a:schemeClr>
                </a:solidFill>
                <a:effectLst/>
                <a:latin typeface="Calibri Light" panose="020F0302020204030204" pitchFamily="34" charset="0"/>
                <a:cs typeface="Calibri Light" panose="020F0302020204030204" pitchFamily="34" charset="0"/>
              </a:rPr>
              <a:t>= </a:t>
            </a:r>
            <a:r>
              <a:rPr lang="es-ES" sz="1200" b="0" dirty="0">
                <a:solidFill>
                  <a:srgbClr val="A31515"/>
                </a:solidFill>
                <a:effectLst/>
                <a:latin typeface="Calibri Light" panose="020F0302020204030204" pitchFamily="34" charset="0"/>
                <a:cs typeface="Calibri Light" panose="020F0302020204030204" pitchFamily="34" charset="0"/>
              </a:rPr>
              <a:t>'C4-A1'</a:t>
            </a:r>
            <a:r>
              <a:rPr lang="es-ES" sz="1200" b="1" i="0" dirty="0">
                <a:solidFill>
                  <a:schemeClr val="tx2">
                    <a:lumMod val="60000"/>
                    <a:lumOff val="40000"/>
                  </a:schemeClr>
                </a:solidFill>
                <a:effectLst/>
                <a:latin typeface="Calibri Light" panose="020F0302020204030204" pitchFamily="34" charset="0"/>
                <a:cs typeface="Calibri Light" panose="020F0302020204030204" pitchFamily="34" charset="0"/>
              </a:rPr>
              <a:t>,</a:t>
            </a:r>
            <a:r>
              <a:rPr lang="es-ES" sz="1200" b="1" i="1" dirty="0">
                <a:solidFill>
                  <a:schemeClr val="tx2">
                    <a:lumMod val="60000"/>
                    <a:lumOff val="40000"/>
                  </a:schemeClr>
                </a:solidFill>
                <a:effectLst/>
                <a:latin typeface="Calibri Light" panose="020F0302020204030204" pitchFamily="34" charset="0"/>
                <a:cs typeface="Calibri Light" panose="020F0302020204030204" pitchFamily="34" charset="0"/>
              </a:rPr>
              <a:t>  </a:t>
            </a:r>
            <a:r>
              <a:rPr lang="es-ES" sz="1200" b="1" i="1" dirty="0" err="1">
                <a:solidFill>
                  <a:schemeClr val="accent2">
                    <a:lumMod val="75000"/>
                  </a:schemeClr>
                </a:solidFill>
                <a:effectLst/>
                <a:latin typeface="Calibri Light" panose="020F0302020204030204" pitchFamily="34" charset="0"/>
                <a:cs typeface="Calibri Light" panose="020F0302020204030204" pitchFamily="34" charset="0"/>
              </a:rPr>
              <a:t>eog_name</a:t>
            </a:r>
            <a:r>
              <a:rPr lang="es-ES" sz="1200" b="1" i="1" dirty="0">
                <a:solidFill>
                  <a:schemeClr val="accent2">
                    <a:lumMod val="75000"/>
                  </a:schemeClr>
                </a:solidFill>
                <a:effectLst/>
                <a:latin typeface="Calibri Light" panose="020F0302020204030204" pitchFamily="34" charset="0"/>
                <a:cs typeface="Calibri Light" panose="020F0302020204030204" pitchFamily="34" charset="0"/>
              </a:rPr>
              <a:t> </a:t>
            </a:r>
            <a:r>
              <a:rPr lang="es-ES" sz="1200" b="1" i="1" dirty="0">
                <a:solidFill>
                  <a:schemeClr val="tx2">
                    <a:lumMod val="60000"/>
                    <a:lumOff val="40000"/>
                  </a:schemeClr>
                </a:solidFill>
                <a:effectLst/>
                <a:latin typeface="Calibri Light" panose="020F0302020204030204" pitchFamily="34" charset="0"/>
                <a:cs typeface="Calibri Light" panose="020F0302020204030204" pitchFamily="34" charset="0"/>
              </a:rPr>
              <a:t>= </a:t>
            </a:r>
            <a:r>
              <a:rPr lang="es-ES" sz="1200" b="0" dirty="0">
                <a:solidFill>
                  <a:srgbClr val="A31515"/>
                </a:solidFill>
                <a:effectLst/>
                <a:latin typeface="Calibri Light" panose="020F0302020204030204" pitchFamily="34" charset="0"/>
                <a:cs typeface="Calibri Light" panose="020F0302020204030204" pitchFamily="34" charset="0"/>
              </a:rPr>
              <a:t>'LOC-A2'</a:t>
            </a:r>
            <a:r>
              <a:rPr lang="es-ES" sz="1200" b="1" i="0" dirty="0">
                <a:solidFill>
                  <a:schemeClr val="tx2">
                    <a:lumMod val="60000"/>
                    <a:lumOff val="40000"/>
                  </a:schemeClr>
                </a:solidFill>
                <a:effectLst/>
                <a:latin typeface="Calibri Light" panose="020F0302020204030204" pitchFamily="34" charset="0"/>
                <a:cs typeface="Calibri Light" panose="020F0302020204030204" pitchFamily="34" charset="0"/>
              </a:rPr>
              <a:t>,</a:t>
            </a:r>
            <a:r>
              <a:rPr lang="es-ES" sz="1200" b="1" i="1" dirty="0">
                <a:solidFill>
                  <a:schemeClr val="tx2">
                    <a:lumMod val="60000"/>
                    <a:lumOff val="40000"/>
                  </a:schemeClr>
                </a:solidFill>
                <a:effectLst/>
                <a:latin typeface="Calibri Light" panose="020F0302020204030204" pitchFamily="34" charset="0"/>
                <a:cs typeface="Calibri Light" panose="020F0302020204030204" pitchFamily="34" charset="0"/>
              </a:rPr>
              <a:t> </a:t>
            </a:r>
            <a:r>
              <a:rPr lang="es-ES" sz="1200" b="1" i="1" dirty="0" err="1">
                <a:solidFill>
                  <a:schemeClr val="accent2">
                    <a:lumMod val="75000"/>
                  </a:schemeClr>
                </a:solidFill>
                <a:effectLst/>
                <a:latin typeface="Calibri Light" panose="020F0302020204030204" pitchFamily="34" charset="0"/>
                <a:cs typeface="Calibri Light" panose="020F0302020204030204" pitchFamily="34" charset="0"/>
              </a:rPr>
              <a:t>emg_name</a:t>
            </a:r>
            <a:r>
              <a:rPr lang="es-ES" sz="1200" b="1" i="1" dirty="0">
                <a:solidFill>
                  <a:schemeClr val="accent2">
                    <a:lumMod val="75000"/>
                  </a:schemeClr>
                </a:solidFill>
                <a:effectLst/>
                <a:latin typeface="Calibri Light" panose="020F0302020204030204" pitchFamily="34" charset="0"/>
                <a:cs typeface="Calibri Light" panose="020F0302020204030204" pitchFamily="34" charset="0"/>
              </a:rPr>
              <a:t> </a:t>
            </a:r>
            <a:r>
              <a:rPr lang="es-ES" sz="1200" b="1" i="1" dirty="0">
                <a:solidFill>
                  <a:schemeClr val="tx2">
                    <a:lumMod val="60000"/>
                    <a:lumOff val="40000"/>
                  </a:schemeClr>
                </a:solidFill>
                <a:effectLst/>
                <a:latin typeface="Calibri Light" panose="020F0302020204030204" pitchFamily="34" charset="0"/>
                <a:cs typeface="Calibri Light" panose="020F0302020204030204" pitchFamily="34" charset="0"/>
              </a:rPr>
              <a:t>= </a:t>
            </a:r>
            <a:r>
              <a:rPr lang="es-ES" sz="1200" b="0" dirty="0">
                <a:solidFill>
                  <a:srgbClr val="A31515"/>
                </a:solidFill>
                <a:effectLst/>
                <a:latin typeface="Calibri Light" panose="020F0302020204030204" pitchFamily="34" charset="0"/>
                <a:cs typeface="Calibri Light" panose="020F0302020204030204" pitchFamily="34" charset="0"/>
              </a:rPr>
              <a:t>'X1’</a:t>
            </a:r>
            <a:r>
              <a:rPr lang="es-ES" sz="1200" dirty="0">
                <a:solidFill>
                  <a:srgbClr val="000000"/>
                </a:solidFill>
                <a:latin typeface="Calibri Light" panose="020F0302020204030204" pitchFamily="34" charset="0"/>
                <a:cs typeface="Calibri Light" panose="020F0302020204030204" pitchFamily="34" charset="0"/>
              </a:rPr>
              <a:t> </a:t>
            </a:r>
            <a:r>
              <a:rPr lang="es-ES" sz="1200" b="1" i="0" dirty="0">
                <a:solidFill>
                  <a:schemeClr val="tx2">
                    <a:lumMod val="60000"/>
                    <a:lumOff val="40000"/>
                  </a:schemeClr>
                </a:solidFill>
                <a:effectLst/>
                <a:latin typeface="Calibri Light" panose="020F0302020204030204" pitchFamily="34" charset="0"/>
                <a:cs typeface="Calibri Light" panose="020F0302020204030204" pitchFamily="34" charset="0"/>
              </a:rPr>
              <a:t>,</a:t>
            </a:r>
            <a:r>
              <a:rPr lang="es-ES" sz="1200" b="1" i="1" dirty="0">
                <a:solidFill>
                  <a:schemeClr val="tx2">
                    <a:lumMod val="60000"/>
                    <a:lumOff val="40000"/>
                  </a:schemeClr>
                </a:solidFill>
                <a:effectLst/>
                <a:latin typeface="Calibri Light" panose="020F0302020204030204" pitchFamily="34" charset="0"/>
                <a:cs typeface="Calibri Light" panose="020F0302020204030204" pitchFamily="34" charset="0"/>
              </a:rPr>
              <a:t> metadatos = Ninguno</a:t>
            </a:r>
            <a:r>
              <a:rPr lang="es-ES" sz="1200" b="1" i="0" dirty="0">
                <a:solidFill>
                  <a:schemeClr val="tx2">
                    <a:lumMod val="60000"/>
                    <a:lumOff val="40000"/>
                  </a:schemeClr>
                </a:solidFill>
                <a:effectLst/>
                <a:latin typeface="Calibri Light" panose="020F0302020204030204" pitchFamily="34" charset="0"/>
                <a:cs typeface="Calibri Light" panose="020F0302020204030204" pitchFamily="34" charset="0"/>
              </a:rPr>
              <a:t> )</a:t>
            </a:r>
            <a:endParaRPr lang="es-ES" sz="1200" dirty="0">
              <a:solidFill>
                <a:schemeClr val="tx2">
                  <a:lumMod val="60000"/>
                  <a:lumOff val="40000"/>
                </a:schemeClr>
              </a:solidFill>
              <a:latin typeface="Calibri Light" panose="020F0302020204030204" pitchFamily="34" charset="0"/>
              <a:cs typeface="Calibri Light" panose="020F0302020204030204" pitchFamily="34" charset="0"/>
            </a:endParaRPr>
          </a:p>
        </p:txBody>
      </p:sp>
      <p:pic>
        <p:nvPicPr>
          <p:cNvPr id="2050" name="Picture 2" descr="matriz de extracción de características de señales de EEG y EOG">
            <a:extLst>
              <a:ext uri="{FF2B5EF4-FFF2-40B4-BE49-F238E27FC236}">
                <a16:creationId xmlns:a16="http://schemas.microsoft.com/office/drawing/2014/main" id="{87920C49-A17A-10C4-53B6-B679A6BF8E10}"/>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312852" y="3223596"/>
            <a:ext cx="2597125" cy="25971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 175">
            <a:extLst>
              <a:ext uri="{FF2B5EF4-FFF2-40B4-BE49-F238E27FC236}">
                <a16:creationId xmlns:a16="http://schemas.microsoft.com/office/drawing/2014/main" id="{17CEB8D2-5E64-268C-EB9E-C9EE09BF5202}"/>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8" name=" 3">
            <a:extLst>
              <a:ext uri="{FF2B5EF4-FFF2-40B4-BE49-F238E27FC236}">
                <a16:creationId xmlns:a16="http://schemas.microsoft.com/office/drawing/2014/main" id="{070EA142-2631-C6F9-29C2-9D7A5540E7F3}"/>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568264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22846" y="6557344"/>
            <a:ext cx="637974" cy="221110"/>
          </a:xfrm>
          <a:prstGeom prst="rect">
            <a:avLst/>
          </a:prstGeom>
          <a:noFill/>
        </p:spPr>
        <p:txBody>
          <a:bodyPr wrap="square">
            <a:spAutoFit/>
          </a:bodyPr>
          <a:lstStyle/>
          <a:p>
            <a:pPr algn="ctr"/>
            <a:r>
              <a:rPr lang="en-US" altLang="es-ES" sz="800" dirty="0"/>
              <a:t>-18-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Feature</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extraction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(IV)</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2" name="CuadroTexto 11">
            <a:extLst>
              <a:ext uri="{FF2B5EF4-FFF2-40B4-BE49-F238E27FC236}">
                <a16:creationId xmlns:a16="http://schemas.microsoft.com/office/drawing/2014/main" id="{F16DEC89-4681-9C1C-B9FC-4A643F26D8A0}"/>
              </a:ext>
            </a:extLst>
          </p:cNvPr>
          <p:cNvSpPr txBox="1"/>
          <p:nvPr/>
        </p:nvSpPr>
        <p:spPr>
          <a:xfrm>
            <a:off x="395536" y="1844824"/>
            <a:ext cx="4572000"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a:t>
            </a:r>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yasa</a:t>
            </a:r>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library</a:t>
            </a:r>
          </a:p>
        </p:txBody>
      </p:sp>
      <p:grpSp>
        <p:nvGrpSpPr>
          <p:cNvPr id="19" name="Grupo 18">
            <a:extLst>
              <a:ext uri="{FF2B5EF4-FFF2-40B4-BE49-F238E27FC236}">
                <a16:creationId xmlns:a16="http://schemas.microsoft.com/office/drawing/2014/main" id="{84F11DFA-0588-5271-E38F-DBB0570E2404}"/>
              </a:ext>
            </a:extLst>
          </p:cNvPr>
          <p:cNvGrpSpPr/>
          <p:nvPr/>
        </p:nvGrpSpPr>
        <p:grpSpPr>
          <a:xfrm>
            <a:off x="7452320" y="628020"/>
            <a:ext cx="1427805" cy="531404"/>
            <a:chOff x="7472548" y="644918"/>
            <a:chExt cx="1427805" cy="531404"/>
          </a:xfrm>
        </p:grpSpPr>
        <p:grpSp>
          <p:nvGrpSpPr>
            <p:cNvPr id="22" name="Grupo 21">
              <a:extLst>
                <a:ext uri="{FF2B5EF4-FFF2-40B4-BE49-F238E27FC236}">
                  <a16:creationId xmlns:a16="http://schemas.microsoft.com/office/drawing/2014/main" id="{954E17B3-B989-5E0D-A544-9990276ACC79}"/>
                </a:ext>
              </a:extLst>
            </p:cNvPr>
            <p:cNvGrpSpPr/>
            <p:nvPr/>
          </p:nvGrpSpPr>
          <p:grpSpPr>
            <a:xfrm>
              <a:off x="7472548" y="644918"/>
              <a:ext cx="1427805" cy="531404"/>
              <a:chOff x="7472548" y="644918"/>
              <a:chExt cx="1427805" cy="531404"/>
            </a:xfrm>
          </p:grpSpPr>
          <p:pic>
            <p:nvPicPr>
              <p:cNvPr id="24" name="Imagen 23">
                <a:extLst>
                  <a:ext uri="{FF2B5EF4-FFF2-40B4-BE49-F238E27FC236}">
                    <a16:creationId xmlns:a16="http://schemas.microsoft.com/office/drawing/2014/main" id="{F5139CF0-59F4-833D-B7C3-7324C4C6E9BB}"/>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25" name="Entrada de lápiz 24">
                    <a:extLst>
                      <a:ext uri="{FF2B5EF4-FFF2-40B4-BE49-F238E27FC236}">
                        <a16:creationId xmlns:a16="http://schemas.microsoft.com/office/drawing/2014/main" id="{E13A08A0-D8BB-4A91-7CE3-CB0C66F21503}"/>
                      </a:ext>
                    </a:extLst>
                  </p14:cNvPr>
                  <p14:cNvContentPartPr/>
                  <p14:nvPr/>
                </p14:nvContentPartPr>
                <p14:xfrm>
                  <a:off x="8075209" y="716713"/>
                  <a:ext cx="730809" cy="247342"/>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1"/>
                  <a:stretch>
                    <a:fillRect/>
                  </a:stretch>
                </p:blipFill>
                <p:spPr>
                  <a:xfrm>
                    <a:off x="8057191" y="680710"/>
                    <a:ext cx="766485" cy="31898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3" name="Entrada de lápiz 22">
                  <a:extLst>
                    <a:ext uri="{FF2B5EF4-FFF2-40B4-BE49-F238E27FC236}">
                      <a16:creationId xmlns:a16="http://schemas.microsoft.com/office/drawing/2014/main" id="{BC8469BD-2745-C1AC-FFE5-A3E5057E3F93}"/>
                    </a:ext>
                  </a:extLst>
                </p14:cNvPr>
                <p14:cNvContentPartPr/>
                <p14:nvPr/>
              </p14:nvContentPartPr>
              <p14:xfrm>
                <a:off x="8057210" y="652860"/>
                <a:ext cx="822240" cy="292680"/>
              </p14:xfrm>
            </p:contentPart>
          </mc:Choice>
          <mc:Fallback xmlns="">
            <p:pic>
              <p:nvPicPr>
                <p:cNvPr id="10" name="Entrada de lápiz 9">
                  <a:extLst>
                    <a:ext uri="{FF2B5EF4-FFF2-40B4-BE49-F238E27FC236}">
                      <a16:creationId xmlns:a16="http://schemas.microsoft.com/office/drawing/2014/main" id="{81AA042C-6774-DE47-BFEC-35864B4E2366}"/>
                    </a:ext>
                  </a:extLst>
                </p:cNvPr>
                <p:cNvPicPr/>
                <p:nvPr/>
              </p:nvPicPr>
              <p:blipFill>
                <a:blip r:embed="rId13"/>
                <a:stretch>
                  <a:fillRect/>
                </a:stretch>
              </p:blipFill>
              <p:spPr>
                <a:xfrm>
                  <a:off x="8039570" y="616860"/>
                  <a:ext cx="857880" cy="364320"/>
                </a:xfrm>
                <a:prstGeom prst="rect">
                  <a:avLst/>
                </a:prstGeom>
              </p:spPr>
            </p:pic>
          </mc:Fallback>
        </mc:AlternateContent>
      </p:grpSp>
      <p:sp>
        <p:nvSpPr>
          <p:cNvPr id="4" name="CuadroTexto 3">
            <a:extLst>
              <a:ext uri="{FF2B5EF4-FFF2-40B4-BE49-F238E27FC236}">
                <a16:creationId xmlns:a16="http://schemas.microsoft.com/office/drawing/2014/main" id="{85F0DA03-1534-94BF-2867-91164AC2D608}"/>
              </a:ext>
            </a:extLst>
          </p:cNvPr>
          <p:cNvSpPr txBox="1"/>
          <p:nvPr/>
        </p:nvSpPr>
        <p:spPr>
          <a:xfrm>
            <a:off x="341864" y="2506671"/>
            <a:ext cx="8656706" cy="369332"/>
          </a:xfrm>
          <a:prstGeom prst="rect">
            <a:avLst/>
          </a:prstGeom>
          <a:noFill/>
        </p:spPr>
        <p:txBody>
          <a:bodyPr wrap="square">
            <a:spAutoFit/>
          </a:bodyPr>
          <a:lstStyle/>
          <a:p>
            <a:pPr algn="ctr"/>
            <a:r>
              <a:rPr lang="es-ES" b="1" dirty="0">
                <a:ln w="22225">
                  <a:solidFill>
                    <a:schemeClr val="accent2"/>
                  </a:solidFill>
                  <a:prstDash val="solid"/>
                </a:ln>
                <a:solidFill>
                  <a:schemeClr val="accent2">
                    <a:lumMod val="40000"/>
                    <a:lumOff val="60000"/>
                  </a:schemeClr>
                </a:solidFill>
                <a:latin typeface="+mn-lt"/>
                <a:cs typeface="+mn-cs"/>
              </a:rPr>
              <a:t> XX rows (samples) × (149 columns (Features) x EEG, EOG (Channels )</a:t>
            </a:r>
          </a:p>
        </p:txBody>
      </p:sp>
      <p:graphicFrame>
        <p:nvGraphicFramePr>
          <p:cNvPr id="10" name="Tabla 9">
            <a:extLst>
              <a:ext uri="{FF2B5EF4-FFF2-40B4-BE49-F238E27FC236}">
                <a16:creationId xmlns:a16="http://schemas.microsoft.com/office/drawing/2014/main" id="{49A02E2A-997E-7962-C528-814B0FCB9941}"/>
              </a:ext>
            </a:extLst>
          </p:cNvPr>
          <p:cNvGraphicFramePr>
            <a:graphicFrameLocks noGrp="1"/>
          </p:cNvGraphicFramePr>
          <p:nvPr>
            <p:extLst>
              <p:ext uri="{D42A27DB-BD31-4B8C-83A1-F6EECF244321}">
                <p14:modId xmlns:p14="http://schemas.microsoft.com/office/powerpoint/2010/main" val="2185770972"/>
              </p:ext>
            </p:extLst>
          </p:nvPr>
        </p:nvGraphicFramePr>
        <p:xfrm>
          <a:off x="204362" y="3006748"/>
          <a:ext cx="8735276" cy="1989588"/>
        </p:xfrm>
        <a:graphic>
          <a:graphicData uri="http://schemas.openxmlformats.org/drawingml/2006/table">
            <a:tbl>
              <a:tblPr>
                <a:effectLst>
                  <a:innerShdw blurRad="63500" dist="50800" dir="18900000">
                    <a:prstClr val="black">
                      <a:alpha val="50000"/>
                    </a:prstClr>
                  </a:innerShdw>
                </a:effectLst>
              </a:tblPr>
              <a:tblGrid>
                <a:gridCol w="397058">
                  <a:extLst>
                    <a:ext uri="{9D8B030D-6E8A-4147-A177-3AD203B41FA5}">
                      <a16:colId xmlns:a16="http://schemas.microsoft.com/office/drawing/2014/main" val="2680194861"/>
                    </a:ext>
                  </a:extLst>
                </a:gridCol>
                <a:gridCol w="397058">
                  <a:extLst>
                    <a:ext uri="{9D8B030D-6E8A-4147-A177-3AD203B41FA5}">
                      <a16:colId xmlns:a16="http://schemas.microsoft.com/office/drawing/2014/main" val="1051126982"/>
                    </a:ext>
                  </a:extLst>
                </a:gridCol>
                <a:gridCol w="397058">
                  <a:extLst>
                    <a:ext uri="{9D8B030D-6E8A-4147-A177-3AD203B41FA5}">
                      <a16:colId xmlns:a16="http://schemas.microsoft.com/office/drawing/2014/main" val="3956533626"/>
                    </a:ext>
                  </a:extLst>
                </a:gridCol>
                <a:gridCol w="397058">
                  <a:extLst>
                    <a:ext uri="{9D8B030D-6E8A-4147-A177-3AD203B41FA5}">
                      <a16:colId xmlns:a16="http://schemas.microsoft.com/office/drawing/2014/main" val="2088247355"/>
                    </a:ext>
                  </a:extLst>
                </a:gridCol>
                <a:gridCol w="397058">
                  <a:extLst>
                    <a:ext uri="{9D8B030D-6E8A-4147-A177-3AD203B41FA5}">
                      <a16:colId xmlns:a16="http://schemas.microsoft.com/office/drawing/2014/main" val="1239429202"/>
                    </a:ext>
                  </a:extLst>
                </a:gridCol>
                <a:gridCol w="397058">
                  <a:extLst>
                    <a:ext uri="{9D8B030D-6E8A-4147-A177-3AD203B41FA5}">
                      <a16:colId xmlns:a16="http://schemas.microsoft.com/office/drawing/2014/main" val="547356767"/>
                    </a:ext>
                  </a:extLst>
                </a:gridCol>
                <a:gridCol w="397058">
                  <a:extLst>
                    <a:ext uri="{9D8B030D-6E8A-4147-A177-3AD203B41FA5}">
                      <a16:colId xmlns:a16="http://schemas.microsoft.com/office/drawing/2014/main" val="360677846"/>
                    </a:ext>
                  </a:extLst>
                </a:gridCol>
                <a:gridCol w="397058">
                  <a:extLst>
                    <a:ext uri="{9D8B030D-6E8A-4147-A177-3AD203B41FA5}">
                      <a16:colId xmlns:a16="http://schemas.microsoft.com/office/drawing/2014/main" val="1496729016"/>
                    </a:ext>
                  </a:extLst>
                </a:gridCol>
                <a:gridCol w="397058">
                  <a:extLst>
                    <a:ext uri="{9D8B030D-6E8A-4147-A177-3AD203B41FA5}">
                      <a16:colId xmlns:a16="http://schemas.microsoft.com/office/drawing/2014/main" val="1984535295"/>
                    </a:ext>
                  </a:extLst>
                </a:gridCol>
                <a:gridCol w="397058">
                  <a:extLst>
                    <a:ext uri="{9D8B030D-6E8A-4147-A177-3AD203B41FA5}">
                      <a16:colId xmlns:a16="http://schemas.microsoft.com/office/drawing/2014/main" val="2108429062"/>
                    </a:ext>
                  </a:extLst>
                </a:gridCol>
                <a:gridCol w="397058">
                  <a:extLst>
                    <a:ext uri="{9D8B030D-6E8A-4147-A177-3AD203B41FA5}">
                      <a16:colId xmlns:a16="http://schemas.microsoft.com/office/drawing/2014/main" val="2747747434"/>
                    </a:ext>
                  </a:extLst>
                </a:gridCol>
                <a:gridCol w="397058">
                  <a:extLst>
                    <a:ext uri="{9D8B030D-6E8A-4147-A177-3AD203B41FA5}">
                      <a16:colId xmlns:a16="http://schemas.microsoft.com/office/drawing/2014/main" val="1525042105"/>
                    </a:ext>
                  </a:extLst>
                </a:gridCol>
                <a:gridCol w="397058">
                  <a:extLst>
                    <a:ext uri="{9D8B030D-6E8A-4147-A177-3AD203B41FA5}">
                      <a16:colId xmlns:a16="http://schemas.microsoft.com/office/drawing/2014/main" val="1206634159"/>
                    </a:ext>
                  </a:extLst>
                </a:gridCol>
                <a:gridCol w="397058">
                  <a:extLst>
                    <a:ext uri="{9D8B030D-6E8A-4147-A177-3AD203B41FA5}">
                      <a16:colId xmlns:a16="http://schemas.microsoft.com/office/drawing/2014/main" val="2728741133"/>
                    </a:ext>
                  </a:extLst>
                </a:gridCol>
                <a:gridCol w="397058">
                  <a:extLst>
                    <a:ext uri="{9D8B030D-6E8A-4147-A177-3AD203B41FA5}">
                      <a16:colId xmlns:a16="http://schemas.microsoft.com/office/drawing/2014/main" val="1130728903"/>
                    </a:ext>
                  </a:extLst>
                </a:gridCol>
                <a:gridCol w="397058">
                  <a:extLst>
                    <a:ext uri="{9D8B030D-6E8A-4147-A177-3AD203B41FA5}">
                      <a16:colId xmlns:a16="http://schemas.microsoft.com/office/drawing/2014/main" val="1203890270"/>
                    </a:ext>
                  </a:extLst>
                </a:gridCol>
                <a:gridCol w="397058">
                  <a:extLst>
                    <a:ext uri="{9D8B030D-6E8A-4147-A177-3AD203B41FA5}">
                      <a16:colId xmlns:a16="http://schemas.microsoft.com/office/drawing/2014/main" val="1774431061"/>
                    </a:ext>
                  </a:extLst>
                </a:gridCol>
                <a:gridCol w="397058">
                  <a:extLst>
                    <a:ext uri="{9D8B030D-6E8A-4147-A177-3AD203B41FA5}">
                      <a16:colId xmlns:a16="http://schemas.microsoft.com/office/drawing/2014/main" val="1940787597"/>
                    </a:ext>
                  </a:extLst>
                </a:gridCol>
                <a:gridCol w="397058">
                  <a:extLst>
                    <a:ext uri="{9D8B030D-6E8A-4147-A177-3AD203B41FA5}">
                      <a16:colId xmlns:a16="http://schemas.microsoft.com/office/drawing/2014/main" val="2454232322"/>
                    </a:ext>
                  </a:extLst>
                </a:gridCol>
                <a:gridCol w="397058">
                  <a:extLst>
                    <a:ext uri="{9D8B030D-6E8A-4147-A177-3AD203B41FA5}">
                      <a16:colId xmlns:a16="http://schemas.microsoft.com/office/drawing/2014/main" val="1883222949"/>
                    </a:ext>
                  </a:extLst>
                </a:gridCol>
                <a:gridCol w="397058">
                  <a:extLst>
                    <a:ext uri="{9D8B030D-6E8A-4147-A177-3AD203B41FA5}">
                      <a16:colId xmlns:a16="http://schemas.microsoft.com/office/drawing/2014/main" val="839273399"/>
                    </a:ext>
                  </a:extLst>
                </a:gridCol>
                <a:gridCol w="397058">
                  <a:extLst>
                    <a:ext uri="{9D8B030D-6E8A-4147-A177-3AD203B41FA5}">
                      <a16:colId xmlns:a16="http://schemas.microsoft.com/office/drawing/2014/main" val="3269767778"/>
                    </a:ext>
                  </a:extLst>
                </a:gridCol>
              </a:tblGrid>
              <a:tr h="738899">
                <a:tc>
                  <a:txBody>
                    <a:bodyPr/>
                    <a:lstStyle/>
                    <a:p>
                      <a:pPr marL="0" algn="l" rtl="0" eaLnBrk="1" fontAlgn="b" latinLnBrk="0" hangingPunct="1"/>
                      <a:endParaRPr kumimoji="0" lang="es-ES" sz="900" b="1" kern="1200" dirty="0">
                        <a:solidFill>
                          <a:schemeClr val="tx1"/>
                        </a:solidFill>
                        <a:effectLst/>
                        <a:latin typeface="+mn-lt"/>
                        <a:ea typeface="+mn-ea"/>
                        <a:cs typeface="+mn-cs"/>
                      </a:endParaRP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err="1">
                          <a:solidFill>
                            <a:schemeClr val="tx1"/>
                          </a:solidFill>
                          <a:effectLst/>
                          <a:latin typeface="+mn-lt"/>
                          <a:ea typeface="+mn-ea"/>
                          <a:cs typeface="+mn-cs"/>
                        </a:rPr>
                        <a:t>abspow</a:t>
                      </a:r>
                      <a:endParaRPr kumimoji="0" lang="es-ES" sz="600" b="1" kern="1200" dirty="0">
                        <a:solidFill>
                          <a:schemeClr val="tx1"/>
                        </a:solidFill>
                        <a:effectLst/>
                        <a:latin typeface="+mn-lt"/>
                        <a:ea typeface="+mn-ea"/>
                        <a:cs typeface="+mn-cs"/>
                      </a:endParaRP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abspow_c7min_norm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abspow_p2min_norm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err="1">
                          <a:solidFill>
                            <a:schemeClr val="tx1"/>
                          </a:solidFill>
                          <a:effectLst/>
                          <a:latin typeface="+mn-lt"/>
                          <a:ea typeface="+mn-ea"/>
                          <a:cs typeface="+mn-cs"/>
                        </a:rPr>
                        <a:t>alpha</a:t>
                      </a:r>
                      <a:endParaRPr kumimoji="0" lang="es-ES" sz="600" b="1" kern="1200" dirty="0">
                        <a:solidFill>
                          <a:schemeClr val="tx1"/>
                        </a:solidFill>
                        <a:effectLst/>
                        <a:latin typeface="+mn-lt"/>
                        <a:ea typeface="+mn-ea"/>
                        <a:cs typeface="+mn-cs"/>
                      </a:endParaRP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alpha_c7min_norm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alpha_p2min_norm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at</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at_c7min_norm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at_p2min_norm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beta</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skew_c7min_norm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skew_p2min_norm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err="1">
                          <a:solidFill>
                            <a:schemeClr val="tx1"/>
                          </a:solidFill>
                          <a:effectLst/>
                          <a:latin typeface="+mn-lt"/>
                          <a:ea typeface="+mn-ea"/>
                          <a:cs typeface="+mn-cs"/>
                        </a:rPr>
                        <a:t>std</a:t>
                      </a:r>
                      <a:endParaRPr kumimoji="0" lang="es-ES" sz="600" b="1" kern="1200" dirty="0">
                        <a:solidFill>
                          <a:schemeClr val="tx1"/>
                        </a:solidFill>
                        <a:effectLst/>
                        <a:latin typeface="+mn-lt"/>
                        <a:ea typeface="+mn-ea"/>
                        <a:cs typeface="+mn-cs"/>
                      </a:endParaRP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std_c7min_norm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std_p2min_norm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theta</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theta_c7min_norm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a:solidFill>
                            <a:schemeClr val="tx1"/>
                          </a:solidFill>
                          <a:effectLst/>
                          <a:latin typeface="+mn-lt"/>
                          <a:ea typeface="+mn-ea"/>
                          <a:cs typeface="+mn-cs"/>
                        </a:rPr>
                        <a:t>theta_p2min_norm</a:t>
                      </a: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err="1">
                          <a:solidFill>
                            <a:schemeClr val="tx1"/>
                          </a:solidFill>
                          <a:effectLst/>
                          <a:latin typeface="+mn-lt"/>
                          <a:ea typeface="+mn-ea"/>
                          <a:cs typeface="+mn-cs"/>
                        </a:rPr>
                        <a:t>time_hour</a:t>
                      </a:r>
                      <a:endParaRPr kumimoji="0" lang="es-ES" sz="600" b="1" kern="1200" dirty="0">
                        <a:solidFill>
                          <a:schemeClr val="tx1"/>
                        </a:solidFill>
                        <a:effectLst/>
                        <a:latin typeface="+mn-lt"/>
                        <a:ea typeface="+mn-ea"/>
                        <a:cs typeface="+mn-cs"/>
                      </a:endParaRPr>
                    </a:p>
                  </a:txBody>
                  <a:tcPr marL="38610" marR="38610" marT="19305" marB="19305"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algn="l" rtl="0" eaLnBrk="1" fontAlgn="b" latinLnBrk="0" hangingPunct="1"/>
                      <a:r>
                        <a:rPr kumimoji="0" lang="es-ES" sz="600" b="1" kern="1200" dirty="0" err="1">
                          <a:solidFill>
                            <a:schemeClr val="tx1"/>
                          </a:solidFill>
                          <a:effectLst/>
                          <a:latin typeface="+mn-lt"/>
                          <a:ea typeface="+mn-ea"/>
                          <a:cs typeface="+mn-cs"/>
                        </a:rPr>
                        <a:t>time_norm</a:t>
                      </a:r>
                      <a:endParaRPr kumimoji="0" lang="es-ES" sz="600" b="1" kern="1200" dirty="0">
                        <a:solidFill>
                          <a:schemeClr val="tx1"/>
                        </a:solidFill>
                        <a:effectLst/>
                        <a:latin typeface="+mn-lt"/>
                        <a:ea typeface="+mn-ea"/>
                        <a:cs typeface="+mn-cs"/>
                      </a:endParaRPr>
                    </a:p>
                  </a:txBody>
                  <a:tcPr marL="38610" marR="38610" marT="19305" marB="19305" anchor="ctr">
                    <a:lnL>
                      <a:noFill/>
                    </a:ln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470945784"/>
                  </a:ext>
                </a:extLst>
              </a:tr>
              <a:tr h="360040">
                <a:tc>
                  <a:txBody>
                    <a:bodyPr/>
                    <a:lstStyle/>
                    <a:p>
                      <a:pPr fontAlgn="ctr"/>
                      <a:r>
                        <a:rPr lang="es-ES" sz="800" b="1">
                          <a:solidFill>
                            <a:schemeClr val="bg1"/>
                          </a:solidFill>
                          <a:effectLst/>
                        </a:rPr>
                        <a:t>eeg</a:t>
                      </a:r>
                    </a:p>
                  </a:txBody>
                  <a:tcPr marL="38610" marR="38610" marT="19305" marB="19305" anchor="ctr">
                    <a:lnL>
                      <a:noFill/>
                    </a:lnL>
                    <a:lnR>
                      <a:noFill/>
                    </a:lnR>
                    <a:lnT>
                      <a:noFill/>
                    </a:lnT>
                    <a:lnB>
                      <a:noFill/>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algn="ctr" fontAlgn="ctr"/>
                      <a:r>
                        <a:rPr lang="es-ES" sz="700" dirty="0">
                          <a:effectLst/>
                        </a:rPr>
                        <a:t>2.217383</a:t>
                      </a:r>
                    </a:p>
                  </a:txBody>
                  <a:tcPr marL="38610" marR="38610" marT="19305" marB="19305" anchor="ctr">
                    <a:lnL>
                      <a:noFill/>
                    </a:lnL>
                    <a:lnR>
                      <a:noFill/>
                    </a:lnR>
                    <a:lnT>
                      <a:noFill/>
                    </a:lnT>
                    <a:lnB>
                      <a:noFill/>
                    </a:lnB>
                    <a:noFill/>
                  </a:tcPr>
                </a:tc>
                <a:tc>
                  <a:txBody>
                    <a:bodyPr/>
                    <a:lstStyle/>
                    <a:p>
                      <a:pPr algn="ctr" fontAlgn="ctr"/>
                      <a:r>
                        <a:rPr lang="es-ES" sz="700">
                          <a:effectLst/>
                        </a:rPr>
                        <a:t>0.207680</a:t>
                      </a:r>
                    </a:p>
                  </a:txBody>
                  <a:tcPr marL="38610" marR="38610" marT="19305" marB="19305" anchor="ctr">
                    <a:lnL>
                      <a:noFill/>
                    </a:lnL>
                    <a:lnR>
                      <a:noFill/>
                    </a:lnR>
                    <a:lnT>
                      <a:noFill/>
                    </a:lnT>
                    <a:lnB>
                      <a:noFill/>
                    </a:lnB>
                    <a:noFill/>
                  </a:tcPr>
                </a:tc>
                <a:tc>
                  <a:txBody>
                    <a:bodyPr/>
                    <a:lstStyle/>
                    <a:p>
                      <a:pPr algn="ctr" fontAlgn="ctr"/>
                      <a:r>
                        <a:rPr lang="es-ES" sz="700" dirty="0">
                          <a:effectLst/>
                        </a:rPr>
                        <a:t>0.001994</a:t>
                      </a:r>
                    </a:p>
                  </a:txBody>
                  <a:tcPr marL="38610" marR="38610" marT="19305" marB="19305" anchor="ctr">
                    <a:lnL>
                      <a:noFill/>
                    </a:lnL>
                    <a:lnR>
                      <a:noFill/>
                    </a:lnR>
                    <a:lnT>
                      <a:noFill/>
                    </a:lnT>
                    <a:lnB>
                      <a:noFill/>
                    </a:lnB>
                    <a:noFill/>
                  </a:tcPr>
                </a:tc>
                <a:tc>
                  <a:txBody>
                    <a:bodyPr/>
                    <a:lstStyle/>
                    <a:p>
                      <a:pPr algn="ctr" fontAlgn="ctr"/>
                      <a:r>
                        <a:rPr lang="es-ES" sz="700">
                          <a:effectLst/>
                        </a:rPr>
                        <a:t>0.306759</a:t>
                      </a:r>
                    </a:p>
                  </a:txBody>
                  <a:tcPr marL="38610" marR="38610" marT="19305" marB="19305" anchor="ctr">
                    <a:lnL>
                      <a:noFill/>
                    </a:lnL>
                    <a:lnR>
                      <a:noFill/>
                    </a:lnR>
                    <a:lnT>
                      <a:noFill/>
                    </a:lnT>
                    <a:lnB>
                      <a:noFill/>
                    </a:lnB>
                    <a:noFill/>
                  </a:tcPr>
                </a:tc>
                <a:tc>
                  <a:txBody>
                    <a:bodyPr/>
                    <a:lstStyle/>
                    <a:p>
                      <a:pPr algn="ctr" fontAlgn="ctr"/>
                      <a:r>
                        <a:rPr lang="es-ES" sz="700">
                          <a:effectLst/>
                        </a:rPr>
                        <a:t>0.378277</a:t>
                      </a:r>
                    </a:p>
                  </a:txBody>
                  <a:tcPr marL="38610" marR="38610" marT="19305" marB="19305" anchor="ctr">
                    <a:lnL>
                      <a:noFill/>
                    </a:lnL>
                    <a:lnR>
                      <a:noFill/>
                    </a:lnR>
                    <a:lnT>
                      <a:noFill/>
                    </a:lnT>
                    <a:lnB>
                      <a:noFill/>
                    </a:lnB>
                    <a:noFill/>
                  </a:tcPr>
                </a:tc>
                <a:tc>
                  <a:txBody>
                    <a:bodyPr/>
                    <a:lstStyle/>
                    <a:p>
                      <a:pPr algn="ctr" fontAlgn="ctr"/>
                      <a:r>
                        <a:rPr lang="es-ES" sz="700">
                          <a:effectLst/>
                        </a:rPr>
                        <a:t>0.850549</a:t>
                      </a:r>
                    </a:p>
                  </a:txBody>
                  <a:tcPr marL="38610" marR="38610" marT="19305" marB="19305" anchor="ctr">
                    <a:lnL>
                      <a:noFill/>
                    </a:lnL>
                    <a:lnR>
                      <a:noFill/>
                    </a:lnR>
                    <a:lnT>
                      <a:noFill/>
                    </a:lnT>
                    <a:lnB>
                      <a:noFill/>
                    </a:lnB>
                    <a:noFill/>
                  </a:tcPr>
                </a:tc>
                <a:tc>
                  <a:txBody>
                    <a:bodyPr/>
                    <a:lstStyle/>
                    <a:p>
                      <a:pPr algn="ctr" fontAlgn="ctr"/>
                      <a:r>
                        <a:rPr lang="es-ES" sz="700">
                          <a:effectLst/>
                        </a:rPr>
                        <a:t>4.186395</a:t>
                      </a:r>
                    </a:p>
                  </a:txBody>
                  <a:tcPr marL="38610" marR="38610" marT="19305" marB="19305" anchor="ctr">
                    <a:lnL>
                      <a:noFill/>
                    </a:lnL>
                    <a:lnR>
                      <a:noFill/>
                    </a:lnR>
                    <a:lnT>
                      <a:noFill/>
                    </a:lnT>
                    <a:lnB>
                      <a:noFill/>
                    </a:lnB>
                    <a:noFill/>
                  </a:tcPr>
                </a:tc>
                <a:tc>
                  <a:txBody>
                    <a:bodyPr/>
                    <a:lstStyle/>
                    <a:p>
                      <a:pPr algn="ctr" fontAlgn="ctr"/>
                      <a:r>
                        <a:rPr lang="es-ES" sz="700">
                          <a:effectLst/>
                        </a:rPr>
                        <a:t>0.938804</a:t>
                      </a:r>
                    </a:p>
                  </a:txBody>
                  <a:tcPr marL="38610" marR="38610" marT="19305" marB="19305" anchor="ctr">
                    <a:lnL>
                      <a:noFill/>
                    </a:lnL>
                    <a:lnR>
                      <a:noFill/>
                    </a:lnR>
                    <a:lnT>
                      <a:noFill/>
                    </a:lnT>
                    <a:lnB>
                      <a:noFill/>
                    </a:lnB>
                    <a:noFill/>
                  </a:tcPr>
                </a:tc>
                <a:tc>
                  <a:txBody>
                    <a:bodyPr/>
                    <a:lstStyle/>
                    <a:p>
                      <a:pPr algn="ctr" fontAlgn="ctr"/>
                      <a:r>
                        <a:rPr lang="es-ES" sz="700" dirty="0">
                          <a:effectLst/>
                        </a:rPr>
                        <a:t>2.029416</a:t>
                      </a:r>
                    </a:p>
                  </a:txBody>
                  <a:tcPr marL="38610" marR="38610" marT="19305" marB="19305" anchor="ctr">
                    <a:lnL>
                      <a:noFill/>
                    </a:lnL>
                    <a:lnR>
                      <a:noFill/>
                    </a:lnR>
                    <a:lnT>
                      <a:noFill/>
                    </a:lnT>
                    <a:lnB>
                      <a:noFill/>
                    </a:lnB>
                    <a:noFill/>
                  </a:tcPr>
                </a:tc>
                <a:tc>
                  <a:txBody>
                    <a:bodyPr/>
                    <a:lstStyle/>
                    <a:p>
                      <a:pPr algn="ctr" fontAlgn="ctr"/>
                      <a:r>
                        <a:rPr lang="es-ES" sz="700" dirty="0">
                          <a:effectLst/>
                        </a:rPr>
                        <a:t>0.126715</a:t>
                      </a:r>
                    </a:p>
                  </a:txBody>
                  <a:tcPr marL="38610" marR="38610" marT="19305" marB="19305" anchor="ctr">
                    <a:lnL>
                      <a:noFill/>
                    </a:lnL>
                    <a:lnR>
                      <a:noFill/>
                    </a:lnR>
                    <a:lnT>
                      <a:noFill/>
                    </a:lnT>
                    <a:lnB>
                      <a:noFill/>
                    </a:lnB>
                    <a:noFill/>
                  </a:tcPr>
                </a:tc>
                <a:tc>
                  <a:txBody>
                    <a:bodyPr/>
                    <a:lstStyle/>
                    <a:p>
                      <a:pPr algn="ctr" fontAlgn="ctr"/>
                      <a:r>
                        <a:rPr lang="es-ES" sz="700" dirty="0">
                          <a:effectLst/>
                        </a:rPr>
                        <a:t>...</a:t>
                      </a:r>
                    </a:p>
                  </a:txBody>
                  <a:tcPr marL="38610" marR="38610" marT="19305" marB="19305" anchor="ctr">
                    <a:lnL>
                      <a:noFill/>
                    </a:lnL>
                    <a:lnR>
                      <a:noFill/>
                    </a:lnR>
                    <a:lnT>
                      <a:noFill/>
                    </a:lnT>
                    <a:lnB>
                      <a:noFill/>
                    </a:lnB>
                    <a:noFill/>
                  </a:tcPr>
                </a:tc>
                <a:tc>
                  <a:txBody>
                    <a:bodyPr/>
                    <a:lstStyle/>
                    <a:p>
                      <a:pPr algn="ctr" fontAlgn="ctr"/>
                      <a:r>
                        <a:rPr lang="es-ES" sz="700" dirty="0">
                          <a:effectLst/>
                        </a:rPr>
                        <a:t>-0.450356</a:t>
                      </a:r>
                    </a:p>
                  </a:txBody>
                  <a:tcPr marL="38610" marR="38610" marT="19305" marB="19305" anchor="ctr">
                    <a:lnL>
                      <a:noFill/>
                    </a:lnL>
                    <a:lnR>
                      <a:noFill/>
                    </a:lnR>
                    <a:lnT>
                      <a:noFill/>
                    </a:lnT>
                    <a:lnB>
                      <a:noFill/>
                    </a:lnB>
                    <a:noFill/>
                  </a:tcPr>
                </a:tc>
                <a:tc>
                  <a:txBody>
                    <a:bodyPr/>
                    <a:lstStyle/>
                    <a:p>
                      <a:pPr algn="ctr" fontAlgn="ctr"/>
                      <a:r>
                        <a:rPr lang="es-ES" sz="700" dirty="0">
                          <a:effectLst/>
                        </a:rPr>
                        <a:t>-0.518535</a:t>
                      </a:r>
                    </a:p>
                  </a:txBody>
                  <a:tcPr marL="38610" marR="38610" marT="19305" marB="19305" anchor="ctr">
                    <a:lnL>
                      <a:noFill/>
                    </a:lnL>
                    <a:lnR>
                      <a:noFill/>
                    </a:lnR>
                    <a:lnT>
                      <a:noFill/>
                    </a:lnT>
                    <a:lnB>
                      <a:noFill/>
                    </a:lnB>
                    <a:noFill/>
                  </a:tcPr>
                </a:tc>
                <a:tc>
                  <a:txBody>
                    <a:bodyPr/>
                    <a:lstStyle/>
                    <a:p>
                      <a:pPr algn="ctr" fontAlgn="ctr"/>
                      <a:r>
                        <a:rPr lang="es-ES" sz="700">
                          <a:effectLst/>
                        </a:rPr>
                        <a:t>3.657893</a:t>
                      </a:r>
                    </a:p>
                  </a:txBody>
                  <a:tcPr marL="38610" marR="38610" marT="19305" marB="19305" anchor="ctr">
                    <a:lnL>
                      <a:noFill/>
                    </a:lnL>
                    <a:lnR>
                      <a:noFill/>
                    </a:lnR>
                    <a:lnT>
                      <a:noFill/>
                    </a:lnT>
                    <a:lnB>
                      <a:noFill/>
                    </a:lnB>
                    <a:noFill/>
                  </a:tcPr>
                </a:tc>
                <a:tc>
                  <a:txBody>
                    <a:bodyPr/>
                    <a:lstStyle/>
                    <a:p>
                      <a:pPr algn="ctr" fontAlgn="ctr"/>
                      <a:r>
                        <a:rPr lang="es-ES" sz="700">
                          <a:effectLst/>
                        </a:rPr>
                        <a:t>1.719164</a:t>
                      </a:r>
                    </a:p>
                  </a:txBody>
                  <a:tcPr marL="38610" marR="38610" marT="19305" marB="19305" anchor="ctr">
                    <a:lnL>
                      <a:noFill/>
                    </a:lnL>
                    <a:lnR>
                      <a:noFill/>
                    </a:lnR>
                    <a:lnT>
                      <a:noFill/>
                    </a:lnT>
                    <a:lnB>
                      <a:noFill/>
                    </a:lnB>
                    <a:noFill/>
                  </a:tcPr>
                </a:tc>
                <a:tc>
                  <a:txBody>
                    <a:bodyPr/>
                    <a:lstStyle/>
                    <a:p>
                      <a:pPr algn="ctr" fontAlgn="ctr"/>
                      <a:r>
                        <a:rPr lang="es-ES" sz="700">
                          <a:effectLst/>
                        </a:rPr>
                        <a:t>2.064860</a:t>
                      </a:r>
                    </a:p>
                  </a:txBody>
                  <a:tcPr marL="38610" marR="38610" marT="19305" marB="19305" anchor="ctr">
                    <a:lnL>
                      <a:noFill/>
                    </a:lnL>
                    <a:lnR>
                      <a:noFill/>
                    </a:lnR>
                    <a:lnT>
                      <a:noFill/>
                    </a:lnT>
                    <a:lnB>
                      <a:noFill/>
                    </a:lnB>
                    <a:noFill/>
                  </a:tcPr>
                </a:tc>
                <a:tc>
                  <a:txBody>
                    <a:bodyPr/>
                    <a:lstStyle/>
                    <a:p>
                      <a:pPr algn="ctr" fontAlgn="ctr"/>
                      <a:r>
                        <a:rPr lang="es-ES" sz="700">
                          <a:effectLst/>
                        </a:rPr>
                        <a:t>0.026997</a:t>
                      </a:r>
                    </a:p>
                  </a:txBody>
                  <a:tcPr marL="38610" marR="38610" marT="19305" marB="19305" anchor="ctr">
                    <a:lnL>
                      <a:noFill/>
                    </a:lnL>
                    <a:lnR>
                      <a:noFill/>
                    </a:lnR>
                    <a:lnT>
                      <a:noFill/>
                    </a:lnT>
                    <a:lnB>
                      <a:noFill/>
                    </a:lnB>
                    <a:noFill/>
                  </a:tcPr>
                </a:tc>
                <a:tc>
                  <a:txBody>
                    <a:bodyPr/>
                    <a:lstStyle/>
                    <a:p>
                      <a:pPr algn="ctr" fontAlgn="ctr"/>
                      <a:r>
                        <a:rPr lang="es-ES" sz="700">
                          <a:effectLst/>
                        </a:rPr>
                        <a:t>-0.751876</a:t>
                      </a:r>
                    </a:p>
                  </a:txBody>
                  <a:tcPr marL="38610" marR="38610" marT="19305" marB="19305" anchor="ctr">
                    <a:lnL>
                      <a:noFill/>
                    </a:lnL>
                    <a:lnR>
                      <a:noFill/>
                    </a:lnR>
                    <a:lnT>
                      <a:noFill/>
                    </a:lnT>
                    <a:lnB>
                      <a:noFill/>
                    </a:lnB>
                    <a:noFill/>
                  </a:tcPr>
                </a:tc>
                <a:tc>
                  <a:txBody>
                    <a:bodyPr/>
                    <a:lstStyle/>
                    <a:p>
                      <a:pPr algn="ctr" fontAlgn="ctr"/>
                      <a:r>
                        <a:rPr lang="es-ES" sz="700">
                          <a:effectLst/>
                        </a:rPr>
                        <a:t>-0.772705</a:t>
                      </a:r>
                    </a:p>
                  </a:txBody>
                  <a:tcPr marL="38610" marR="38610" marT="19305" marB="19305" anchor="ctr">
                    <a:lnL>
                      <a:noFill/>
                    </a:lnL>
                    <a:lnR>
                      <a:noFill/>
                    </a:lnR>
                    <a:lnT>
                      <a:noFill/>
                    </a:lnT>
                    <a:lnB>
                      <a:noFill/>
                    </a:lnB>
                    <a:noFill/>
                  </a:tcPr>
                </a:tc>
                <a:tc>
                  <a:txBody>
                    <a:bodyPr/>
                    <a:lstStyle/>
                    <a:p>
                      <a:pPr algn="ctr" fontAlgn="ctr"/>
                      <a:r>
                        <a:rPr lang="es-ES" sz="700">
                          <a:effectLst/>
                        </a:rPr>
                        <a:t>0.000000</a:t>
                      </a:r>
                    </a:p>
                  </a:txBody>
                  <a:tcPr marL="38610" marR="38610" marT="19305" marB="19305" anchor="ctr">
                    <a:lnL>
                      <a:noFill/>
                    </a:lnL>
                    <a:lnR>
                      <a:noFill/>
                    </a:lnR>
                    <a:lnT>
                      <a:noFill/>
                    </a:lnT>
                    <a:lnB>
                      <a:noFill/>
                    </a:lnB>
                    <a:noFill/>
                  </a:tcPr>
                </a:tc>
                <a:tc>
                  <a:txBody>
                    <a:bodyPr/>
                    <a:lstStyle/>
                    <a:p>
                      <a:pPr algn="ctr" fontAlgn="ctr"/>
                      <a:r>
                        <a:rPr lang="es-ES" sz="700" dirty="0">
                          <a:effectLst/>
                        </a:rPr>
                        <a:t>0.000000</a:t>
                      </a:r>
                    </a:p>
                  </a:txBody>
                  <a:tcPr marL="38610" marR="38610" marT="19305" marB="19305" anchor="ctr">
                    <a:lnL>
                      <a:noFill/>
                    </a:lnL>
                    <a:lnR>
                      <a:noFill/>
                    </a:lnR>
                    <a:lnB>
                      <a:noFill/>
                    </a:lnB>
                    <a:noFill/>
                  </a:tcPr>
                </a:tc>
                <a:extLst>
                  <a:ext uri="{0D108BD9-81ED-4DB2-BD59-A6C34878D82A}">
                    <a16:rowId xmlns:a16="http://schemas.microsoft.com/office/drawing/2014/main" val="1173469234"/>
                  </a:ext>
                </a:extLst>
              </a:tr>
              <a:tr h="504546">
                <a:tc>
                  <a:txBody>
                    <a:bodyPr/>
                    <a:lstStyle/>
                    <a:p>
                      <a:pPr fontAlgn="ctr"/>
                      <a:r>
                        <a:rPr lang="es-ES" sz="800" b="1">
                          <a:solidFill>
                            <a:schemeClr val="bg1"/>
                          </a:solidFill>
                          <a:effectLst/>
                        </a:rPr>
                        <a:t>eog</a:t>
                      </a:r>
                    </a:p>
                  </a:txBody>
                  <a:tcPr marL="38610" marR="38610" marT="19305" marB="19305" anchor="ctr">
                    <a:lnL>
                      <a:noFill/>
                    </a:lnL>
                    <a:lnR>
                      <a:noFill/>
                    </a:lnR>
                    <a:lnT>
                      <a:noFill/>
                    </a:lnT>
                    <a:lnB>
                      <a:noFill/>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algn="ctr" fontAlgn="ctr"/>
                      <a:r>
                        <a:rPr lang="es-ES" sz="700">
                          <a:effectLst/>
                        </a:rPr>
                        <a:t>2.517489</a:t>
                      </a:r>
                    </a:p>
                  </a:txBody>
                  <a:tcPr marL="38610" marR="38610" marT="19305" marB="19305" anchor="ctr">
                    <a:lnL>
                      <a:noFill/>
                    </a:lnL>
                    <a:lnR>
                      <a:noFill/>
                    </a:lnR>
                    <a:lnT>
                      <a:noFill/>
                    </a:lnT>
                    <a:lnB>
                      <a:noFill/>
                    </a:lnB>
                    <a:noFill/>
                  </a:tcPr>
                </a:tc>
                <a:tc>
                  <a:txBody>
                    <a:bodyPr/>
                    <a:lstStyle/>
                    <a:p>
                      <a:pPr algn="ctr" fontAlgn="ctr"/>
                      <a:r>
                        <a:rPr lang="es-ES" sz="700">
                          <a:effectLst/>
                        </a:rPr>
                        <a:t>0.033908</a:t>
                      </a:r>
                    </a:p>
                  </a:txBody>
                  <a:tcPr marL="38610" marR="38610" marT="19305" marB="19305" anchor="ctr">
                    <a:lnL>
                      <a:noFill/>
                    </a:lnL>
                    <a:lnR>
                      <a:noFill/>
                    </a:lnR>
                    <a:lnT>
                      <a:noFill/>
                    </a:lnT>
                    <a:lnB>
                      <a:noFill/>
                    </a:lnB>
                    <a:noFill/>
                  </a:tcPr>
                </a:tc>
                <a:tc>
                  <a:txBody>
                    <a:bodyPr/>
                    <a:lstStyle/>
                    <a:p>
                      <a:pPr algn="ctr" fontAlgn="ctr"/>
                      <a:r>
                        <a:rPr lang="es-ES" sz="700">
                          <a:effectLst/>
                        </a:rPr>
                        <a:t>0.055935</a:t>
                      </a:r>
                    </a:p>
                  </a:txBody>
                  <a:tcPr marL="38610" marR="38610" marT="19305" marB="19305" anchor="ctr">
                    <a:lnL>
                      <a:noFill/>
                    </a:lnL>
                    <a:lnR>
                      <a:noFill/>
                    </a:lnR>
                    <a:lnT>
                      <a:noFill/>
                    </a:lnT>
                    <a:lnB>
                      <a:noFill/>
                    </a:lnB>
                    <a:noFill/>
                  </a:tcPr>
                </a:tc>
                <a:tc>
                  <a:txBody>
                    <a:bodyPr/>
                    <a:lstStyle/>
                    <a:p>
                      <a:pPr algn="ctr" fontAlgn="ctr"/>
                      <a:r>
                        <a:rPr lang="es-ES" sz="700" dirty="0">
                          <a:effectLst/>
                        </a:rPr>
                        <a:t>0.134619</a:t>
                      </a:r>
                    </a:p>
                  </a:txBody>
                  <a:tcPr marL="38610" marR="38610" marT="19305" marB="19305" anchor="ctr">
                    <a:lnL>
                      <a:noFill/>
                    </a:lnL>
                    <a:lnR>
                      <a:noFill/>
                    </a:lnR>
                    <a:lnT>
                      <a:noFill/>
                    </a:lnT>
                    <a:lnB>
                      <a:noFill/>
                    </a:lnB>
                    <a:noFill/>
                  </a:tcPr>
                </a:tc>
                <a:tc>
                  <a:txBody>
                    <a:bodyPr/>
                    <a:lstStyle/>
                    <a:p>
                      <a:pPr algn="ctr" fontAlgn="ctr"/>
                      <a:r>
                        <a:rPr lang="es-ES" sz="700">
                          <a:effectLst/>
                        </a:rPr>
                        <a:t>0.103857</a:t>
                      </a:r>
                    </a:p>
                  </a:txBody>
                  <a:tcPr marL="38610" marR="38610" marT="19305" marB="19305" anchor="ctr">
                    <a:lnL>
                      <a:noFill/>
                    </a:lnL>
                    <a:lnR>
                      <a:noFill/>
                    </a:lnR>
                    <a:lnT>
                      <a:noFill/>
                    </a:lnT>
                    <a:lnB>
                      <a:noFill/>
                    </a:lnB>
                    <a:noFill/>
                  </a:tcPr>
                </a:tc>
                <a:tc>
                  <a:txBody>
                    <a:bodyPr/>
                    <a:lstStyle/>
                    <a:p>
                      <a:pPr algn="ctr" fontAlgn="ctr"/>
                      <a:r>
                        <a:rPr lang="es-ES" sz="700">
                          <a:effectLst/>
                        </a:rPr>
                        <a:t>0.145556</a:t>
                      </a:r>
                    </a:p>
                  </a:txBody>
                  <a:tcPr marL="38610" marR="38610" marT="19305" marB="19305" anchor="ctr">
                    <a:lnL>
                      <a:noFill/>
                    </a:lnL>
                    <a:lnR>
                      <a:noFill/>
                    </a:lnR>
                    <a:lnT>
                      <a:noFill/>
                    </a:lnT>
                    <a:lnB>
                      <a:noFill/>
                    </a:lnB>
                    <a:noFill/>
                  </a:tcPr>
                </a:tc>
                <a:tc>
                  <a:txBody>
                    <a:bodyPr/>
                    <a:lstStyle/>
                    <a:p>
                      <a:pPr algn="ctr" fontAlgn="ctr"/>
                      <a:r>
                        <a:rPr lang="es-ES" sz="700" dirty="0">
                          <a:effectLst/>
                        </a:rPr>
                        <a:t>1.014488</a:t>
                      </a:r>
                    </a:p>
                  </a:txBody>
                  <a:tcPr marL="38610" marR="38610" marT="19305" marB="19305" anchor="ctr">
                    <a:lnL>
                      <a:noFill/>
                    </a:lnL>
                    <a:lnR>
                      <a:noFill/>
                    </a:lnR>
                    <a:lnT>
                      <a:noFill/>
                    </a:lnT>
                    <a:lnB>
                      <a:noFill/>
                    </a:lnB>
                    <a:noFill/>
                  </a:tcPr>
                </a:tc>
                <a:tc>
                  <a:txBody>
                    <a:bodyPr/>
                    <a:lstStyle/>
                    <a:p>
                      <a:pPr algn="ctr" fontAlgn="ctr"/>
                      <a:r>
                        <a:rPr lang="es-ES" sz="700" dirty="0">
                          <a:effectLst/>
                        </a:rPr>
                        <a:t>0.047966</a:t>
                      </a:r>
                    </a:p>
                  </a:txBody>
                  <a:tcPr marL="38610" marR="38610" marT="19305" marB="19305" anchor="ctr">
                    <a:lnL>
                      <a:noFill/>
                    </a:lnL>
                    <a:lnR>
                      <a:noFill/>
                    </a:lnR>
                    <a:lnT>
                      <a:noFill/>
                    </a:lnT>
                    <a:lnB>
                      <a:noFill/>
                    </a:lnB>
                    <a:noFill/>
                  </a:tcPr>
                </a:tc>
                <a:tc>
                  <a:txBody>
                    <a:bodyPr/>
                    <a:lstStyle/>
                    <a:p>
                      <a:pPr algn="ctr" fontAlgn="ctr"/>
                      <a:r>
                        <a:rPr lang="es-ES" sz="700" dirty="0">
                          <a:effectLst/>
                        </a:rPr>
                        <a:t>0.122808</a:t>
                      </a:r>
                    </a:p>
                  </a:txBody>
                  <a:tcPr marL="38610" marR="38610" marT="19305" marB="19305" anchor="ctr">
                    <a:lnL>
                      <a:noFill/>
                    </a:lnL>
                    <a:lnR>
                      <a:noFill/>
                    </a:lnR>
                    <a:lnT>
                      <a:noFill/>
                    </a:lnT>
                    <a:lnB>
                      <a:noFill/>
                    </a:lnB>
                    <a:noFill/>
                  </a:tcPr>
                </a:tc>
                <a:tc>
                  <a:txBody>
                    <a:bodyPr/>
                    <a:lstStyle/>
                    <a:p>
                      <a:pPr algn="ctr" fontAlgn="ctr"/>
                      <a:r>
                        <a:rPr lang="es-ES" sz="700" dirty="0">
                          <a:effectLst/>
                        </a:rPr>
                        <a:t>0.021424</a:t>
                      </a:r>
                    </a:p>
                  </a:txBody>
                  <a:tcPr marL="38610" marR="38610" marT="19305" marB="19305" anchor="ctr">
                    <a:lnL>
                      <a:noFill/>
                    </a:lnL>
                    <a:lnR>
                      <a:noFill/>
                    </a:lnR>
                    <a:lnT>
                      <a:noFill/>
                    </a:lnT>
                    <a:lnB>
                      <a:noFill/>
                    </a:lnB>
                    <a:noFill/>
                  </a:tcPr>
                </a:tc>
                <a:tc>
                  <a:txBody>
                    <a:bodyPr/>
                    <a:lstStyle/>
                    <a:p>
                      <a:pPr algn="ctr" fontAlgn="ctr"/>
                      <a:r>
                        <a:rPr lang="es-ES" sz="700" dirty="0">
                          <a:effectLst/>
                        </a:rPr>
                        <a:t>...</a:t>
                      </a:r>
                    </a:p>
                  </a:txBody>
                  <a:tcPr marL="38610" marR="38610" marT="19305" marB="19305" anchor="ctr">
                    <a:lnL>
                      <a:noFill/>
                    </a:lnL>
                    <a:lnR>
                      <a:noFill/>
                    </a:lnR>
                    <a:lnT>
                      <a:noFill/>
                    </a:lnT>
                    <a:lnB>
                      <a:noFill/>
                    </a:lnB>
                    <a:noFill/>
                  </a:tcPr>
                </a:tc>
                <a:tc>
                  <a:txBody>
                    <a:bodyPr/>
                    <a:lstStyle/>
                    <a:p>
                      <a:pPr algn="ctr" fontAlgn="ctr"/>
                      <a:r>
                        <a:rPr lang="es-ES" sz="700" dirty="0">
                          <a:effectLst/>
                        </a:rPr>
                        <a:t>-0.127470</a:t>
                      </a:r>
                    </a:p>
                  </a:txBody>
                  <a:tcPr marL="38610" marR="38610" marT="19305" marB="19305" anchor="ctr">
                    <a:lnL>
                      <a:noFill/>
                    </a:lnL>
                    <a:lnR>
                      <a:noFill/>
                    </a:lnR>
                    <a:lnT>
                      <a:noFill/>
                    </a:lnT>
                    <a:lnB>
                      <a:noFill/>
                    </a:lnB>
                    <a:noFill/>
                  </a:tcPr>
                </a:tc>
                <a:tc>
                  <a:txBody>
                    <a:bodyPr/>
                    <a:lstStyle/>
                    <a:p>
                      <a:pPr algn="ctr" fontAlgn="ctr"/>
                      <a:r>
                        <a:rPr lang="es-ES" sz="700" dirty="0">
                          <a:effectLst/>
                        </a:rPr>
                        <a:t>-0.462168</a:t>
                      </a:r>
                    </a:p>
                  </a:txBody>
                  <a:tcPr marL="38610" marR="38610" marT="19305" marB="19305" anchor="ctr">
                    <a:lnL>
                      <a:noFill/>
                    </a:lnL>
                    <a:lnR>
                      <a:noFill/>
                    </a:lnR>
                    <a:lnT>
                      <a:noFill/>
                    </a:lnT>
                    <a:lnB>
                      <a:noFill/>
                    </a:lnB>
                    <a:noFill/>
                  </a:tcPr>
                </a:tc>
                <a:tc>
                  <a:txBody>
                    <a:bodyPr/>
                    <a:lstStyle/>
                    <a:p>
                      <a:pPr algn="ctr" fontAlgn="ctr"/>
                      <a:r>
                        <a:rPr lang="es-ES" sz="700" dirty="0">
                          <a:effectLst/>
                        </a:rPr>
                        <a:t>0.920967</a:t>
                      </a:r>
                    </a:p>
                  </a:txBody>
                  <a:tcPr marL="38610" marR="38610" marT="19305" marB="19305" anchor="ctr">
                    <a:lnL>
                      <a:noFill/>
                    </a:lnL>
                    <a:lnR>
                      <a:noFill/>
                    </a:lnR>
                    <a:lnT>
                      <a:noFill/>
                    </a:lnT>
                    <a:lnB>
                      <a:noFill/>
                    </a:lnB>
                    <a:noFill/>
                  </a:tcPr>
                </a:tc>
                <a:tc>
                  <a:txBody>
                    <a:bodyPr/>
                    <a:lstStyle/>
                    <a:p>
                      <a:pPr algn="ctr" fontAlgn="ctr"/>
                      <a:r>
                        <a:rPr lang="es-ES" sz="700" dirty="0">
                          <a:effectLst/>
                        </a:rPr>
                        <a:t>-0.285169</a:t>
                      </a:r>
                    </a:p>
                  </a:txBody>
                  <a:tcPr marL="38610" marR="38610" marT="19305" marB="19305" anchor="ctr">
                    <a:lnL>
                      <a:noFill/>
                    </a:lnL>
                    <a:lnR>
                      <a:noFill/>
                    </a:lnR>
                    <a:lnT>
                      <a:noFill/>
                    </a:lnT>
                    <a:lnB>
                      <a:noFill/>
                    </a:lnB>
                    <a:noFill/>
                  </a:tcPr>
                </a:tc>
                <a:tc>
                  <a:txBody>
                    <a:bodyPr/>
                    <a:lstStyle/>
                    <a:p>
                      <a:pPr algn="ctr" fontAlgn="ctr"/>
                      <a:r>
                        <a:rPr lang="es-ES" sz="700" dirty="0">
                          <a:effectLst/>
                        </a:rPr>
                        <a:t>-0.200311</a:t>
                      </a:r>
                    </a:p>
                  </a:txBody>
                  <a:tcPr marL="38610" marR="38610" marT="19305" marB="19305" anchor="ctr">
                    <a:lnL>
                      <a:noFill/>
                    </a:lnL>
                    <a:lnR>
                      <a:noFill/>
                    </a:lnR>
                    <a:lnT>
                      <a:noFill/>
                    </a:lnT>
                    <a:lnB>
                      <a:noFill/>
                    </a:lnB>
                    <a:noFill/>
                  </a:tcPr>
                </a:tc>
                <a:tc>
                  <a:txBody>
                    <a:bodyPr/>
                    <a:lstStyle/>
                    <a:p>
                      <a:pPr algn="ctr" fontAlgn="ctr"/>
                      <a:r>
                        <a:rPr lang="es-ES" sz="700" dirty="0">
                          <a:effectLst/>
                        </a:rPr>
                        <a:t>0.166790</a:t>
                      </a:r>
                    </a:p>
                  </a:txBody>
                  <a:tcPr marL="38610" marR="38610" marT="19305" marB="19305" anchor="ctr">
                    <a:lnL>
                      <a:noFill/>
                    </a:lnL>
                    <a:lnR>
                      <a:noFill/>
                    </a:lnR>
                    <a:lnT>
                      <a:noFill/>
                    </a:lnT>
                    <a:lnB>
                      <a:noFill/>
                    </a:lnB>
                    <a:noFill/>
                  </a:tcPr>
                </a:tc>
                <a:tc>
                  <a:txBody>
                    <a:bodyPr/>
                    <a:lstStyle/>
                    <a:p>
                      <a:pPr algn="ctr" fontAlgn="ctr"/>
                      <a:r>
                        <a:rPr lang="es-ES" sz="700" dirty="0">
                          <a:effectLst/>
                        </a:rPr>
                        <a:t>0.272841</a:t>
                      </a:r>
                    </a:p>
                  </a:txBody>
                  <a:tcPr marL="38610" marR="38610" marT="19305" marB="19305" anchor="ctr">
                    <a:lnL>
                      <a:noFill/>
                    </a:lnL>
                    <a:lnR>
                      <a:noFill/>
                    </a:lnR>
                    <a:lnT>
                      <a:noFill/>
                    </a:lnT>
                    <a:lnB>
                      <a:noFill/>
                    </a:lnB>
                    <a:noFill/>
                  </a:tcPr>
                </a:tc>
                <a:tc>
                  <a:txBody>
                    <a:bodyPr/>
                    <a:lstStyle/>
                    <a:p>
                      <a:pPr algn="ctr" fontAlgn="ctr"/>
                      <a:r>
                        <a:rPr lang="es-ES" sz="700" dirty="0">
                          <a:effectLst/>
                        </a:rPr>
                        <a:t>0.290148</a:t>
                      </a:r>
                    </a:p>
                  </a:txBody>
                  <a:tcPr marL="38610" marR="38610" marT="19305" marB="19305" anchor="ctr">
                    <a:lnL>
                      <a:noFill/>
                    </a:lnL>
                    <a:lnR>
                      <a:noFill/>
                    </a:lnR>
                    <a:lnT>
                      <a:noFill/>
                    </a:lnT>
                    <a:lnB>
                      <a:noFill/>
                    </a:lnB>
                    <a:noFill/>
                  </a:tcPr>
                </a:tc>
                <a:tc>
                  <a:txBody>
                    <a:bodyPr/>
                    <a:lstStyle/>
                    <a:p>
                      <a:pPr algn="ctr" fontAlgn="ctr"/>
                      <a:r>
                        <a:rPr lang="es-ES" sz="700" dirty="0">
                          <a:effectLst/>
                        </a:rPr>
                        <a:t>7.658333</a:t>
                      </a:r>
                    </a:p>
                  </a:txBody>
                  <a:tcPr marL="38610" marR="38610" marT="19305" marB="19305" anchor="ctr">
                    <a:lnL>
                      <a:noFill/>
                    </a:lnL>
                    <a:lnR>
                      <a:noFill/>
                    </a:lnR>
                    <a:lnT>
                      <a:noFill/>
                    </a:lnT>
                    <a:lnB>
                      <a:noFill/>
                    </a:lnB>
                    <a:noFill/>
                  </a:tcPr>
                </a:tc>
                <a:tc>
                  <a:txBody>
                    <a:bodyPr/>
                    <a:lstStyle/>
                    <a:p>
                      <a:pPr algn="ctr" fontAlgn="ctr"/>
                      <a:r>
                        <a:rPr lang="es-ES" sz="700" dirty="0">
                          <a:effectLst/>
                        </a:rPr>
                        <a:t>0.964323</a:t>
                      </a:r>
                    </a:p>
                  </a:txBody>
                  <a:tcPr marL="38610" marR="38610" marT="19305" marB="19305" anchor="ctr">
                    <a:lnL>
                      <a:noFill/>
                    </a:lnL>
                    <a:lnR>
                      <a:noFill/>
                    </a:lnR>
                    <a:lnT>
                      <a:noFill/>
                    </a:lnT>
                    <a:lnB>
                      <a:noFill/>
                    </a:lnB>
                    <a:noFill/>
                  </a:tcPr>
                </a:tc>
                <a:extLst>
                  <a:ext uri="{0D108BD9-81ED-4DB2-BD59-A6C34878D82A}">
                    <a16:rowId xmlns:a16="http://schemas.microsoft.com/office/drawing/2014/main" val="1127037445"/>
                  </a:ext>
                </a:extLst>
              </a:tr>
              <a:tr h="386103">
                <a:tc>
                  <a:txBody>
                    <a:bodyPr/>
                    <a:lstStyle/>
                    <a:p>
                      <a:pPr fontAlgn="ctr"/>
                      <a:r>
                        <a:rPr lang="es-ES" sz="800" b="1" dirty="0" err="1">
                          <a:solidFill>
                            <a:schemeClr val="bg1"/>
                          </a:solidFill>
                          <a:effectLst/>
                        </a:rPr>
                        <a:t>emg</a:t>
                      </a:r>
                      <a:endParaRPr lang="es-ES" sz="800" b="1" dirty="0">
                        <a:solidFill>
                          <a:schemeClr val="bg1"/>
                        </a:solidFill>
                        <a:effectLst/>
                      </a:endParaRPr>
                    </a:p>
                  </a:txBody>
                  <a:tcPr marL="38610" marR="38610" marT="19305" marB="19305" anchor="ctr">
                    <a:lnL>
                      <a:noFill/>
                    </a:lnL>
                    <a:lnR>
                      <a:noFill/>
                    </a:lnR>
                    <a:lnT>
                      <a:noFill/>
                    </a:lnT>
                    <a:lnB>
                      <a:noFill/>
                    </a:lnB>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dirty="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dirty="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a:effectLst/>
                        </a:rPr>
                        <a:t>...</a:t>
                      </a:r>
                    </a:p>
                  </a:txBody>
                  <a:tcPr marL="38610" marR="38610" marT="19305" marB="19305" anchor="ctr">
                    <a:lnL>
                      <a:noFill/>
                    </a:lnL>
                    <a:lnR>
                      <a:noFill/>
                    </a:lnR>
                    <a:lnT>
                      <a:noFill/>
                    </a:lnT>
                    <a:lnB>
                      <a:noFill/>
                    </a:lnB>
                    <a:noFill/>
                  </a:tcPr>
                </a:tc>
                <a:tc>
                  <a:txBody>
                    <a:bodyPr/>
                    <a:lstStyle/>
                    <a:p>
                      <a:pPr algn="ctr" fontAlgn="ctr"/>
                      <a:r>
                        <a:rPr lang="es-ES" sz="700" dirty="0">
                          <a:effectLst/>
                        </a:rPr>
                        <a:t>...</a:t>
                      </a:r>
                    </a:p>
                  </a:txBody>
                  <a:tcPr marL="38610" marR="38610" marT="19305" marB="19305" anchor="ctr">
                    <a:lnL>
                      <a:noFill/>
                    </a:lnL>
                    <a:lnR>
                      <a:noFill/>
                    </a:lnR>
                    <a:lnT>
                      <a:noFill/>
                    </a:lnT>
                    <a:lnB>
                      <a:noFill/>
                    </a:lnB>
                    <a:noFill/>
                  </a:tcPr>
                </a:tc>
                <a:tc>
                  <a:txBody>
                    <a:bodyPr/>
                    <a:lstStyle/>
                    <a:p>
                      <a:pPr algn="ctr" fontAlgn="ctr"/>
                      <a:r>
                        <a:rPr lang="es-ES" sz="700" dirty="0">
                          <a:effectLst/>
                        </a:rPr>
                        <a:t>...</a:t>
                      </a:r>
                    </a:p>
                  </a:txBody>
                  <a:tcPr marL="38610" marR="38610" marT="19305" marB="19305" anchor="ctr">
                    <a:lnL>
                      <a:noFill/>
                    </a:lnL>
                    <a:lnR>
                      <a:noFill/>
                    </a:lnR>
                    <a:lnT>
                      <a:noFill/>
                    </a:lnT>
                    <a:lnB>
                      <a:noFill/>
                    </a:lnB>
                    <a:noFill/>
                  </a:tcPr>
                </a:tc>
                <a:extLst>
                  <a:ext uri="{0D108BD9-81ED-4DB2-BD59-A6C34878D82A}">
                    <a16:rowId xmlns:a16="http://schemas.microsoft.com/office/drawing/2014/main" val="1146184585"/>
                  </a:ext>
                </a:extLst>
              </a:tr>
            </a:tbl>
          </a:graphicData>
        </a:graphic>
      </p:graphicFrame>
      <p:sp>
        <p:nvSpPr>
          <p:cNvPr id="11" name="Rectangle 1">
            <a:extLst>
              <a:ext uri="{FF2B5EF4-FFF2-40B4-BE49-F238E27FC236}">
                <a16:creationId xmlns:a16="http://schemas.microsoft.com/office/drawing/2014/main" id="{5042A0E9-DD4B-F449-A88B-8F12130386FD}"/>
              </a:ext>
            </a:extLst>
          </p:cNvPr>
          <p:cNvSpPr>
            <a:spLocks noChangeArrowheads="1"/>
          </p:cNvSpPr>
          <p:nvPr/>
        </p:nvSpPr>
        <p:spPr bwMode="auto">
          <a:xfrm>
            <a:off x="-6253427" y="2017713"/>
            <a:ext cx="2090331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4436" rIns="91440" bIns="45720" numCol="1" anchor="ctr" anchorCtr="0" compatLnSpc="1">
            <a:prstTxWarp prst="textNoShape">
              <a:avLst/>
            </a:prstTxWarp>
            <a:spAutoFit/>
          </a:bodyPr>
          <a:lstStyle/>
          <a:p>
            <a:endParaRPr lang="es-ES"/>
          </a:p>
        </p:txBody>
      </p:sp>
      <p:pic>
        <p:nvPicPr>
          <p:cNvPr id="3077" name="Picture 5" descr="creame una imagen horizontal de una matriz de extracción de características de señales de EEG y EOG">
            <a:extLst>
              <a:ext uri="{FF2B5EF4-FFF2-40B4-BE49-F238E27FC236}">
                <a16:creationId xmlns:a16="http://schemas.microsoft.com/office/drawing/2014/main" id="{00A7D442-2213-F755-A35D-0853F175393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8215" y="5049913"/>
            <a:ext cx="1474315" cy="134423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reame una imagen horizontal de una matriz de extracción de características de señales de EEG y EOG. Imagen 1 de 4">
            <a:extLst>
              <a:ext uri="{FF2B5EF4-FFF2-40B4-BE49-F238E27FC236}">
                <a16:creationId xmlns:a16="http://schemas.microsoft.com/office/drawing/2014/main" id="{FEA8224A-67BA-8BC9-AFD6-D58BC5671A0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391" y="5020450"/>
            <a:ext cx="1523218" cy="1319652"/>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creame una imagen horizontal de una matriz de extracción de características de señales de EEG y EOG. Imagen 4 de 4">
            <a:extLst>
              <a:ext uri="{FF2B5EF4-FFF2-40B4-BE49-F238E27FC236}">
                <a16:creationId xmlns:a16="http://schemas.microsoft.com/office/drawing/2014/main" id="{16CC11E2-298B-4FA5-B656-031A26BAF8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90711" y="4996336"/>
            <a:ext cx="1523217" cy="1311142"/>
          </a:xfrm>
          <a:prstGeom prst="rect">
            <a:avLst/>
          </a:prstGeom>
          <a:noFill/>
          <a:extLst>
            <a:ext uri="{909E8E84-426E-40DD-AFC4-6F175D3DCCD1}">
              <a14:hiddenFill xmlns:a14="http://schemas.microsoft.com/office/drawing/2010/main">
                <a:solidFill>
                  <a:srgbClr val="FFFFFF"/>
                </a:solidFill>
              </a14:hiddenFill>
            </a:ext>
          </a:extLst>
        </p:spPr>
      </p:pic>
      <p:sp>
        <p:nvSpPr>
          <p:cNvPr id="7" name=" 175">
            <a:extLst>
              <a:ext uri="{FF2B5EF4-FFF2-40B4-BE49-F238E27FC236}">
                <a16:creationId xmlns:a16="http://schemas.microsoft.com/office/drawing/2014/main" id="{63A4A8C3-210C-03DC-5F82-3F8081BB84C6}"/>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8" name=" 3">
            <a:extLst>
              <a:ext uri="{FF2B5EF4-FFF2-40B4-BE49-F238E27FC236}">
                <a16:creationId xmlns:a16="http://schemas.microsoft.com/office/drawing/2014/main" id="{7F01D46A-AF3E-88CB-F6AF-2F098D150C09}"/>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549205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descr="Diagrama&#10;&#10;Descripción generada automáticamente">
            <a:extLst>
              <a:ext uri="{FF2B5EF4-FFF2-40B4-BE49-F238E27FC236}">
                <a16:creationId xmlns:a16="http://schemas.microsoft.com/office/drawing/2014/main" id="{A0CF29E3-AEAB-0F6C-D0A7-BAFE2347C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57" y="1682380"/>
            <a:ext cx="4151428" cy="4718704"/>
          </a:xfrm>
          <a:prstGeom prst="rect">
            <a:avLst/>
          </a:prstGeom>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57344"/>
            <a:ext cx="637974" cy="221110"/>
          </a:xfrm>
          <a:prstGeom prst="rect">
            <a:avLst/>
          </a:prstGeom>
          <a:noFill/>
        </p:spPr>
        <p:txBody>
          <a:bodyPr wrap="square">
            <a:spAutoFit/>
          </a:bodyPr>
          <a:lstStyle/>
          <a:p>
            <a:pPr algn="ctr"/>
            <a:r>
              <a:rPr lang="en-US" altLang="es-ES" sz="800" dirty="0"/>
              <a:t>-19-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extLst>
                <p:ext uri="{D42A27DB-BD31-4B8C-83A1-F6EECF244321}">
                  <p14:modId xmlns:p14="http://schemas.microsoft.com/office/powerpoint/2010/main" val="560986327"/>
                </p:ext>
              </p:extLst>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s-E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AUTOMATIC</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 FEATURE</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SELECTOR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6A41A4F5-0D08-7E88-059A-C7BB0935CC8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29" name="Grupo 28">
            <a:extLst>
              <a:ext uri="{FF2B5EF4-FFF2-40B4-BE49-F238E27FC236}">
                <a16:creationId xmlns:a16="http://schemas.microsoft.com/office/drawing/2014/main" id="{E9FB5786-E510-8E5F-810D-424171CFC928}"/>
              </a:ext>
            </a:extLst>
          </p:cNvPr>
          <p:cNvGrpSpPr/>
          <p:nvPr/>
        </p:nvGrpSpPr>
        <p:grpSpPr>
          <a:xfrm>
            <a:off x="7472549" y="617785"/>
            <a:ext cx="1427805" cy="531404"/>
            <a:chOff x="7472549" y="617785"/>
            <a:chExt cx="1427805" cy="531404"/>
          </a:xfrm>
        </p:grpSpPr>
        <p:pic>
          <p:nvPicPr>
            <p:cNvPr id="30" name="Imagen 29">
              <a:extLst>
                <a:ext uri="{FF2B5EF4-FFF2-40B4-BE49-F238E27FC236}">
                  <a16:creationId xmlns:a16="http://schemas.microsoft.com/office/drawing/2014/main" id="{C97C0F9D-D819-1501-A024-57FC360F6A40}"/>
                </a:ext>
              </a:extLst>
            </p:cNvPr>
            <p:cNvPicPr>
              <a:picLocks noChangeAspect="1"/>
            </p:cNvPicPr>
            <p:nvPr/>
          </p:nvPicPr>
          <p:blipFill>
            <a:blip r:embed="rId9">
              <a:alphaModFix amt="48000"/>
            </a:blip>
            <a:stretch>
              <a:fillRect/>
            </a:stretch>
          </p:blipFill>
          <p:spPr>
            <a:xfrm>
              <a:off x="7472549" y="617785"/>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0">
              <p14:nvContentPartPr>
                <p14:cNvPr id="31" name="Entrada de lápiz 30">
                  <a:extLst>
                    <a:ext uri="{FF2B5EF4-FFF2-40B4-BE49-F238E27FC236}">
                      <a16:creationId xmlns:a16="http://schemas.microsoft.com/office/drawing/2014/main" id="{E31DCDCC-2A1F-943B-55EA-B41503BFEF37}"/>
                    </a:ext>
                  </a:extLst>
                </p14:cNvPr>
                <p14:cNvContentPartPr/>
                <p14:nvPr/>
              </p14:nvContentPartPr>
              <p14:xfrm>
                <a:off x="7898418" y="1031569"/>
                <a:ext cx="490005" cy="45719"/>
              </p14:xfrm>
            </p:contentPart>
          </mc:Choice>
          <mc:Fallback xmlns="">
            <p:pic>
              <p:nvPicPr>
                <p:cNvPr id="31" name="Entrada de lápiz 30">
                  <a:extLst>
                    <a:ext uri="{FF2B5EF4-FFF2-40B4-BE49-F238E27FC236}">
                      <a16:creationId xmlns:a16="http://schemas.microsoft.com/office/drawing/2014/main" id="{E31DCDCC-2A1F-943B-55EA-B41503BFEF37}"/>
                    </a:ext>
                  </a:extLst>
                </p:cNvPr>
                <p:cNvPicPr/>
                <p:nvPr/>
              </p:nvPicPr>
              <p:blipFill>
                <a:blip r:embed="rId11"/>
                <a:stretch>
                  <a:fillRect/>
                </a:stretch>
              </p:blipFill>
              <p:spPr>
                <a:xfrm>
                  <a:off x="7880416" y="995851"/>
                  <a:ext cx="525648" cy="116798"/>
                </a:xfrm>
                <a:prstGeom prst="rect">
                  <a:avLst/>
                </a:prstGeom>
              </p:spPr>
            </p:pic>
          </mc:Fallback>
        </mc:AlternateContent>
      </p:grpSp>
      <p:pic>
        <p:nvPicPr>
          <p:cNvPr id="4" name="Imagen 3">
            <a:extLst>
              <a:ext uri="{FF2B5EF4-FFF2-40B4-BE49-F238E27FC236}">
                <a16:creationId xmlns:a16="http://schemas.microsoft.com/office/drawing/2014/main" id="{8EDFE563-E4B0-9A82-6005-C9A2A89B2742}"/>
              </a:ext>
            </a:extLst>
          </p:cNvPr>
          <p:cNvPicPr>
            <a:picLocks noChangeAspect="1"/>
          </p:cNvPicPr>
          <p:nvPr/>
        </p:nvPicPr>
        <p:blipFill>
          <a:blip r:embed="rId12"/>
          <a:stretch>
            <a:fillRect/>
          </a:stretch>
        </p:blipFill>
        <p:spPr>
          <a:xfrm>
            <a:off x="5016928" y="2470219"/>
            <a:ext cx="3498857" cy="3498857"/>
          </a:xfrm>
          <a:prstGeom prst="ellipse">
            <a:avLst/>
          </a:prstGeom>
          <a:ln>
            <a:noFill/>
          </a:ln>
          <a:effectLst>
            <a:softEdge rad="112500"/>
          </a:effectLst>
        </p:spPr>
      </p:pic>
      <p:sp>
        <p:nvSpPr>
          <p:cNvPr id="7" name=" 175">
            <a:extLst>
              <a:ext uri="{FF2B5EF4-FFF2-40B4-BE49-F238E27FC236}">
                <a16:creationId xmlns:a16="http://schemas.microsoft.com/office/drawing/2014/main" id="{C8F95408-7388-1FFA-DD00-8DF35671B334}"/>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8" name=" 3">
            <a:extLst>
              <a:ext uri="{FF2B5EF4-FFF2-40B4-BE49-F238E27FC236}">
                <a16:creationId xmlns:a16="http://schemas.microsoft.com/office/drawing/2014/main" id="{C7800316-C3A0-074C-3040-AC548E76BA71}"/>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827604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040093" y="828335"/>
            <a:ext cx="8429684" cy="646331"/>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INTRODUCCIÓN</a:t>
            </a:r>
          </a:p>
        </p:txBody>
      </p:sp>
      <p:pic>
        <p:nvPicPr>
          <p:cNvPr id="8" name="Picture 2" descr="http://bligoo.com/media/users/0/39606/images/innovation2.jpg"/>
          <p:cNvPicPr>
            <a:picLocks noChangeAspect="1" noChangeArrowheads="1"/>
          </p:cNvPicPr>
          <p:nvPr/>
        </p:nvPicPr>
        <p:blipFill>
          <a:blip r:embed="rId3"/>
          <a:srcRect/>
          <a:stretch>
            <a:fillRect/>
          </a:stretch>
        </p:blipFill>
        <p:spPr bwMode="auto">
          <a:xfrm>
            <a:off x="7203825" y="4135583"/>
            <a:ext cx="1732756" cy="1732756"/>
          </a:xfrm>
          <a:prstGeom prst="rect">
            <a:avLst/>
          </a:prstGeom>
          <a:noFill/>
          <a:ln w="9525">
            <a:noFill/>
            <a:miter lim="800000"/>
            <a:headEnd/>
            <a:tailEnd/>
          </a:ln>
        </p:spPr>
      </p:pic>
      <p:sp>
        <p:nvSpPr>
          <p:cNvPr id="3" name="Rectángulo 2"/>
          <p:cNvSpPr/>
          <p:nvPr/>
        </p:nvSpPr>
        <p:spPr>
          <a:xfrm>
            <a:off x="3406908" y="1977992"/>
            <a:ext cx="5544616" cy="3108543"/>
          </a:xfrm>
          <a:prstGeom prst="rect">
            <a:avLst/>
          </a:prstGeom>
          <a:noFill/>
          <a:ln w="9525">
            <a:noFill/>
            <a:miter lim="800000"/>
            <a:headEnd/>
            <a:tailEnd/>
          </a:ln>
        </p:spPr>
        <p:txBody>
          <a:bodyPr wrap="square">
            <a:spAutoFit/>
          </a:bodyPr>
          <a:lstStyle/>
          <a:p>
            <a:pPr marL="457200" indent="-457200" algn="just">
              <a:buFont typeface="+mj-lt"/>
              <a:buAutoNum type="arabicPeriod"/>
            </a:pPr>
            <a:r>
              <a:rPr lang="es-CO" sz="2800" b="1" i="1" dirty="0">
                <a:solidFill>
                  <a:schemeClr val="bg2">
                    <a:lumMod val="25000"/>
                  </a:schemeClr>
                </a:solidFill>
                <a:latin typeface="+mn-lt"/>
                <a:ea typeface="Calibri" panose="020F0502020204030204" pitchFamily="34" charset="0"/>
                <a:cs typeface="Times New Roman" panose="02020603050405020304" pitchFamily="18" charset="0"/>
              </a:rPr>
              <a:t>Contextualización</a:t>
            </a:r>
          </a:p>
          <a:p>
            <a:pPr marL="457200" indent="-457200" algn="just">
              <a:buFont typeface="+mj-lt"/>
              <a:buAutoNum type="arabicPeriod"/>
            </a:pPr>
            <a:r>
              <a:rPr lang="es-CO" sz="2800" b="1" i="1" dirty="0">
                <a:solidFill>
                  <a:schemeClr val="bg2">
                    <a:lumMod val="25000"/>
                  </a:schemeClr>
                </a:solidFill>
                <a:latin typeface="+mn-lt"/>
                <a:ea typeface="Calibri" panose="020F0502020204030204" pitchFamily="34" charset="0"/>
                <a:cs typeface="Times New Roman" panose="02020603050405020304" pitchFamily="18" charset="0"/>
              </a:rPr>
              <a:t>Caso de Estudio</a:t>
            </a:r>
          </a:p>
          <a:p>
            <a:pPr marL="457200" indent="-457200" algn="just">
              <a:buFont typeface="+mj-lt"/>
              <a:buAutoNum type="arabicPeriod"/>
            </a:pPr>
            <a:r>
              <a:rPr lang="es-CO" sz="2800" b="1" i="1" dirty="0">
                <a:solidFill>
                  <a:schemeClr val="bg2">
                    <a:lumMod val="25000"/>
                  </a:schemeClr>
                </a:solidFill>
                <a:latin typeface="+mn-lt"/>
                <a:ea typeface="Calibri" panose="020F0502020204030204" pitchFamily="34" charset="0"/>
                <a:cs typeface="Times New Roman" panose="02020603050405020304" pitchFamily="18" charset="0"/>
              </a:rPr>
              <a:t>Sleep Stage Detection System App</a:t>
            </a:r>
          </a:p>
          <a:p>
            <a:pPr marL="457200" indent="-457200" algn="just">
              <a:buFont typeface="+mj-lt"/>
              <a:buAutoNum type="arabicPeriod"/>
            </a:pPr>
            <a:r>
              <a:rPr lang="es-CO" sz="2800" b="1" i="1" dirty="0">
                <a:solidFill>
                  <a:schemeClr val="bg2">
                    <a:lumMod val="25000"/>
                  </a:schemeClr>
                </a:solidFill>
                <a:latin typeface="+mn-lt"/>
                <a:ea typeface="Calibri" panose="020F0502020204030204" pitchFamily="34" charset="0"/>
                <a:cs typeface="Times New Roman" panose="02020603050405020304" pitchFamily="18" charset="0"/>
              </a:rPr>
              <a:t>Resultados</a:t>
            </a:r>
          </a:p>
          <a:p>
            <a:pPr marL="457200" indent="-457200" algn="just">
              <a:buFont typeface="+mj-lt"/>
              <a:buAutoNum type="arabicPeriod"/>
            </a:pPr>
            <a:r>
              <a:rPr lang="es-CO" sz="2800" b="1" i="1" dirty="0">
                <a:solidFill>
                  <a:schemeClr val="bg2">
                    <a:lumMod val="25000"/>
                  </a:schemeClr>
                </a:solidFill>
                <a:latin typeface="+mn-lt"/>
                <a:ea typeface="Calibri" panose="020F0502020204030204" pitchFamily="34" charset="0"/>
                <a:cs typeface="Times New Roman" panose="02020603050405020304" pitchFamily="18" charset="0"/>
              </a:rPr>
              <a:t>Conclusiones</a:t>
            </a:r>
          </a:p>
          <a:p>
            <a:pPr marL="457200" indent="-457200" algn="just">
              <a:buFont typeface="+mj-lt"/>
              <a:buAutoNum type="arabicPeriod"/>
            </a:pPr>
            <a:r>
              <a:rPr lang="es-CO" sz="2800" b="1" i="1" dirty="0">
                <a:solidFill>
                  <a:schemeClr val="bg2">
                    <a:lumMod val="25000"/>
                  </a:schemeClr>
                </a:solidFill>
                <a:latin typeface="+mn-lt"/>
                <a:ea typeface="Calibri" panose="020F0502020204030204" pitchFamily="34" charset="0"/>
                <a:cs typeface="Times New Roman" panose="02020603050405020304" pitchFamily="18" charset="0"/>
              </a:rPr>
              <a:t>Reflexiones</a:t>
            </a:r>
          </a:p>
        </p:txBody>
      </p:sp>
      <p:grpSp>
        <p:nvGrpSpPr>
          <p:cNvPr id="16" name="Grupo 15">
            <a:extLst>
              <a:ext uri="{FF2B5EF4-FFF2-40B4-BE49-F238E27FC236}">
                <a16:creationId xmlns:a16="http://schemas.microsoft.com/office/drawing/2014/main" id="{6F8232CA-6477-5DBF-FB36-B802EBF33863}"/>
              </a:ext>
            </a:extLst>
          </p:cNvPr>
          <p:cNvGrpSpPr/>
          <p:nvPr/>
        </p:nvGrpSpPr>
        <p:grpSpPr>
          <a:xfrm>
            <a:off x="-180528" y="4846896"/>
            <a:ext cx="9324528" cy="3190616"/>
            <a:chOff x="-180528" y="4846896"/>
            <a:chExt cx="9324528" cy="3190616"/>
          </a:xfrm>
        </p:grpSpPr>
        <p:graphicFrame>
          <p:nvGraphicFramePr>
            <p:cNvPr id="4" name="Diagrama 3">
              <a:extLst>
                <a:ext uri="{FF2B5EF4-FFF2-40B4-BE49-F238E27FC236}">
                  <a16:creationId xmlns:a16="http://schemas.microsoft.com/office/drawing/2014/main" id="{E59F4D3E-43C8-3A1A-BBFB-88769488579E}"/>
                </a:ext>
              </a:extLst>
            </p:cNvPr>
            <p:cNvGraphicFramePr/>
            <p:nvPr>
              <p:extLst>
                <p:ext uri="{D42A27DB-BD31-4B8C-83A1-F6EECF244321}">
                  <p14:modId xmlns:p14="http://schemas.microsoft.com/office/powerpoint/2010/main" val="3586792648"/>
                </p:ext>
              </p:extLst>
            </p:nvPr>
          </p:nvGraphicFramePr>
          <p:xfrm>
            <a:off x="0" y="4846896"/>
            <a:ext cx="9144000" cy="31906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Conector recto de flecha 8">
              <a:extLst>
                <a:ext uri="{FF2B5EF4-FFF2-40B4-BE49-F238E27FC236}">
                  <a16:creationId xmlns:a16="http://schemas.microsoft.com/office/drawing/2014/main" id="{C297DDF4-28C6-E79F-11E4-38CE7570035A}"/>
                </a:ext>
              </a:extLst>
            </p:cNvPr>
            <p:cNvCxnSpPr>
              <a:cxnSpLocks/>
            </p:cNvCxnSpPr>
            <p:nvPr/>
          </p:nvCxnSpPr>
          <p:spPr>
            <a:xfrm>
              <a:off x="0" y="5949280"/>
              <a:ext cx="694826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Rectángulo 14">
              <a:extLst>
                <a:ext uri="{FF2B5EF4-FFF2-40B4-BE49-F238E27FC236}">
                  <a16:creationId xmlns:a16="http://schemas.microsoft.com/office/drawing/2014/main" id="{F9448F52-5A42-324B-EFAC-D1E39CCAE066}"/>
                </a:ext>
              </a:extLst>
            </p:cNvPr>
            <p:cNvSpPr/>
            <p:nvPr/>
          </p:nvSpPr>
          <p:spPr>
            <a:xfrm>
              <a:off x="-180528" y="5400257"/>
              <a:ext cx="6196203" cy="523220"/>
            </a:xfrm>
            <a:prstGeom prst="rect">
              <a:avLst/>
            </a:prstGeom>
            <a:noFill/>
          </p:spPr>
          <p:txBody>
            <a:bodyPr wrap="square" lIns="91440" tIns="45720" rIns="91440" bIns="45720">
              <a:spAutoFit/>
            </a:bodyPr>
            <a:lstStyle/>
            <a:p>
              <a:pPr algn="ctr"/>
              <a:r>
                <a:rPr lang="es-ES" altLang="ja-JP" sz="28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28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28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28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pic>
        <p:nvPicPr>
          <p:cNvPr id="2052" name="Picture 4" descr="El sueño se divide en dos tipos: NREM y REM. El sueño NREM (movimientos oculares no rápidos) se caracteriza por tener cuatro etapas diferenciadas1. La primera etapa es la somnolencia, que dura aproximadamente diez minutos. En la segunda etapa, el sueño es ligero y dura alrededor de 50 minutos. La tercera etapa es una transición del sueño ligero al sueño profundo, que dura entre 2 y 3 minutos. La cuarta etapa es el sueño profundo, que dura unos 25 minutos1.  Por otro lado, el ">
            <a:extLst>
              <a:ext uri="{FF2B5EF4-FFF2-40B4-BE49-F238E27FC236}">
                <a16:creationId xmlns:a16="http://schemas.microsoft.com/office/drawing/2014/main" id="{0AFAF0A4-35A8-310B-830C-3174C06C57E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4483" y="1320039"/>
            <a:ext cx="2877252" cy="28772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36308"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25442" y="6553379"/>
            <a:ext cx="637974" cy="221110"/>
          </a:xfrm>
          <a:prstGeom prst="rect">
            <a:avLst/>
          </a:prstGeom>
          <a:noFill/>
        </p:spPr>
        <p:txBody>
          <a:bodyPr wrap="square">
            <a:spAutoFit/>
          </a:bodyPr>
          <a:lstStyle/>
          <a:p>
            <a:pPr algn="ctr"/>
            <a:r>
              <a:rPr lang="en-US" altLang="es-ES" sz="800" dirty="0"/>
              <a:t>-21-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extLst>
                <p:ext uri="{D42A27DB-BD31-4B8C-83A1-F6EECF244321}">
                  <p14:modId xmlns:p14="http://schemas.microsoft.com/office/powerpoint/2010/main" val="1449687041"/>
                </p:ext>
              </p:extLst>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s-E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CLASSIFICATION</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TRAINING</a:t>
            </a:r>
            <a:r>
              <a:rPr lang="es-ES" altLang="es-ES" sz="900" dirty="0">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0"/>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ángulo 3">
            <a:extLst>
              <a:ext uri="{FF2B5EF4-FFF2-40B4-BE49-F238E27FC236}">
                <a16:creationId xmlns:a16="http://schemas.microsoft.com/office/drawing/2014/main" id="{5ED8DF57-006D-D574-416F-D22C490691A8}"/>
              </a:ext>
            </a:extLst>
          </p:cNvPr>
          <p:cNvSpPr/>
          <p:nvPr/>
        </p:nvSpPr>
        <p:spPr>
          <a:xfrm>
            <a:off x="2335295" y="3605844"/>
            <a:ext cx="6229199" cy="36933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s-ES" b="1" i="1" cap="all" dirty="0" err="1">
                <a:ln w="0"/>
                <a:solidFill>
                  <a:schemeClr val="tx2">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RandomForestClassifier</a:t>
            </a:r>
            <a:r>
              <a:rPr lang="es-ES"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Multiclase (</a:t>
            </a:r>
            <a:r>
              <a:rPr lang="es-ES" altLang="es-ES" b="1" i="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Light" panose="020F0302020204030204" pitchFamily="34" charset="0"/>
                <a:cs typeface="Calibri Light" panose="020F0302020204030204" pitchFamily="34" charset="0"/>
              </a:rPr>
              <a:t>OneVsRestClassifier</a:t>
            </a:r>
            <a:r>
              <a:rPr lang="es-ES" altLang="es-ES"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Light" panose="020F0302020204030204" pitchFamily="34" charset="0"/>
                <a:cs typeface="Calibri Light" panose="020F0302020204030204" pitchFamily="34" charset="0"/>
              </a:rPr>
              <a:t>)</a:t>
            </a:r>
            <a:endParaRPr lang="es-ES"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Light" panose="020F0302020204030204" pitchFamily="34" charset="0"/>
              <a:cs typeface="Calibri Light" panose="020F0302020204030204" pitchFamily="34" charset="0"/>
            </a:endParaRPr>
          </a:p>
        </p:txBody>
      </p:sp>
      <p:sp>
        <p:nvSpPr>
          <p:cNvPr id="16" name="Rectangle 4">
            <a:extLst>
              <a:ext uri="{FF2B5EF4-FFF2-40B4-BE49-F238E27FC236}">
                <a16:creationId xmlns:a16="http://schemas.microsoft.com/office/drawing/2014/main" id="{43107F36-1D04-16A6-6A9C-63A84B6AEE94}"/>
              </a:ext>
            </a:extLst>
          </p:cNvPr>
          <p:cNvSpPr>
            <a:spLocks noChangeArrowheads="1"/>
          </p:cNvSpPr>
          <p:nvPr/>
        </p:nvSpPr>
        <p:spPr bwMode="auto">
          <a:xfrm>
            <a:off x="457200" y="547300"/>
            <a:ext cx="2199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374151"/>
                </a:solidFill>
                <a:effectLst/>
                <a:latin typeface="Söhne"/>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030" name="Picture 6" descr="Entrenamiento de RandomForestClassifier Multiclase (OneVsRestClassifier) Xtrain, Ytrain">
            <a:extLst>
              <a:ext uri="{FF2B5EF4-FFF2-40B4-BE49-F238E27FC236}">
                <a16:creationId xmlns:a16="http://schemas.microsoft.com/office/drawing/2014/main" id="{BC39B0F6-C971-687D-9D79-5620A1DBDC8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7281" y="2008839"/>
            <a:ext cx="1755099" cy="17550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AF8BEF41-FF3C-232A-3651-6C7AEEE5C4D5}"/>
              </a:ext>
            </a:extLst>
          </p:cNvPr>
          <p:cNvSpPr txBox="1"/>
          <p:nvPr/>
        </p:nvSpPr>
        <p:spPr>
          <a:xfrm>
            <a:off x="2239304" y="2337280"/>
            <a:ext cx="7147996" cy="4001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defRPr b="1" i="1" cap="all">
                <a:ln w="0"/>
                <a:solidFill>
                  <a:schemeClr val="tx2">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defRPr>
            </a:lvl1pPr>
          </a:lstStyle>
          <a:p>
            <a:r>
              <a:rPr lang="pt-BR" sz="2000" dirty="0"/>
              <a:t>6 </a:t>
            </a:r>
            <a:r>
              <a:rPr lang="pt-BR" sz="2000" dirty="0" err="1"/>
              <a:t>Subjects</a:t>
            </a:r>
            <a:r>
              <a:rPr lang="pt-BR" sz="2000" dirty="0"/>
              <a:t> training + </a:t>
            </a:r>
            <a:r>
              <a:rPr lang="pt-BR" sz="2000" dirty="0">
                <a:solidFill>
                  <a:schemeClr val="accent1">
                    <a:lumMod val="75000"/>
                  </a:schemeClr>
                </a:solidFill>
              </a:rPr>
              <a:t>2 </a:t>
            </a:r>
            <a:r>
              <a:rPr lang="pt-BR" sz="2000" dirty="0" err="1">
                <a:solidFill>
                  <a:schemeClr val="accent1">
                    <a:lumMod val="75000"/>
                  </a:schemeClr>
                </a:solidFill>
              </a:rPr>
              <a:t>Subjects</a:t>
            </a:r>
            <a:r>
              <a:rPr lang="pt-BR" sz="2000" dirty="0">
                <a:solidFill>
                  <a:schemeClr val="accent1">
                    <a:lumMod val="75000"/>
                  </a:schemeClr>
                </a:solidFill>
              </a:rPr>
              <a:t> </a:t>
            </a:r>
            <a:r>
              <a:rPr lang="pt-BR" sz="2000" dirty="0" err="1">
                <a:solidFill>
                  <a:schemeClr val="accent1">
                    <a:lumMod val="75000"/>
                  </a:schemeClr>
                </a:solidFill>
              </a:rPr>
              <a:t>Validation</a:t>
            </a:r>
            <a:r>
              <a:rPr lang="pt-BR" sz="2000" dirty="0">
                <a:solidFill>
                  <a:schemeClr val="accent1">
                    <a:lumMod val="75000"/>
                  </a:schemeClr>
                </a:solidFill>
              </a:rPr>
              <a:t> </a:t>
            </a:r>
            <a:r>
              <a:rPr lang="pt-BR" sz="2000" dirty="0"/>
              <a:t>+ </a:t>
            </a:r>
            <a:r>
              <a:rPr lang="pt-BR" sz="2000" dirty="0">
                <a:solidFill>
                  <a:schemeClr val="accent2">
                    <a:lumMod val="60000"/>
                    <a:lumOff val="40000"/>
                  </a:schemeClr>
                </a:solidFill>
              </a:rPr>
              <a:t>2 </a:t>
            </a:r>
            <a:r>
              <a:rPr lang="pt-BR" sz="2000" dirty="0" err="1">
                <a:solidFill>
                  <a:schemeClr val="accent2">
                    <a:lumMod val="60000"/>
                    <a:lumOff val="40000"/>
                  </a:schemeClr>
                </a:solidFill>
              </a:rPr>
              <a:t>Subjects</a:t>
            </a:r>
            <a:r>
              <a:rPr lang="pt-BR" sz="2000" dirty="0">
                <a:solidFill>
                  <a:schemeClr val="accent2">
                    <a:lumMod val="60000"/>
                    <a:lumOff val="40000"/>
                  </a:schemeClr>
                </a:solidFill>
              </a:rPr>
              <a:t> </a:t>
            </a:r>
            <a:r>
              <a:rPr lang="pt-BR" sz="2000" dirty="0" err="1">
                <a:solidFill>
                  <a:schemeClr val="accent2">
                    <a:lumMod val="60000"/>
                    <a:lumOff val="40000"/>
                  </a:schemeClr>
                </a:solidFill>
              </a:rPr>
              <a:t>test</a:t>
            </a:r>
            <a:endParaRPr lang="es-ES" sz="2000" dirty="0">
              <a:solidFill>
                <a:schemeClr val="accent2">
                  <a:lumMod val="60000"/>
                  <a:lumOff val="40000"/>
                </a:schemeClr>
              </a:solidFill>
            </a:endParaRPr>
          </a:p>
        </p:txBody>
      </p:sp>
      <p:sp>
        <p:nvSpPr>
          <p:cNvPr id="20" name="Rectángulo 19">
            <a:extLst>
              <a:ext uri="{FF2B5EF4-FFF2-40B4-BE49-F238E27FC236}">
                <a16:creationId xmlns:a16="http://schemas.microsoft.com/office/drawing/2014/main" id="{58D71101-B3DA-75C1-31C7-70C90A14CD45}"/>
              </a:ext>
            </a:extLst>
          </p:cNvPr>
          <p:cNvSpPr/>
          <p:nvPr/>
        </p:nvSpPr>
        <p:spPr>
          <a:xfrm>
            <a:off x="164414" y="4119463"/>
            <a:ext cx="4060985" cy="461665"/>
          </a:xfrm>
          <a:prstGeom prst="rect">
            <a:avLst/>
          </a:prstGeom>
          <a:noFill/>
        </p:spPr>
        <p:txBody>
          <a:bodyPr wrap="none" lIns="91440" tIns="45720" rIns="91440" bIns="45720">
            <a:spAutoFit/>
          </a:bodyPr>
          <a:lstStyle/>
          <a:p>
            <a:pPr algn="ctr"/>
            <a:r>
              <a:rPr lang="es-ES" sz="2400" b="1" i="1" dirty="0">
                <a:solidFill>
                  <a:schemeClr val="bg2">
                    <a:lumMod val="25000"/>
                  </a:schemeClr>
                </a:solidFill>
                <a:latin typeface="Calibri Light" panose="020F0302020204030204" pitchFamily="34" charset="0"/>
                <a:cs typeface="Calibri Light" panose="020F0302020204030204" pitchFamily="34" charset="0"/>
              </a:rPr>
              <a:t>2 Estrategias </a:t>
            </a:r>
            <a:r>
              <a:rPr lang="es-ES" sz="2400" b="1" i="1" dirty="0">
                <a:solidFill>
                  <a:schemeClr val="accent2">
                    <a:lumMod val="75000"/>
                  </a:schemeClr>
                </a:solidFill>
                <a:latin typeface="Calibri Light" panose="020F0302020204030204" pitchFamily="34" charset="0"/>
                <a:cs typeface="Calibri Light" panose="020F0302020204030204" pitchFamily="34" charset="0"/>
              </a:rPr>
              <a:t>de entrenamiento:</a:t>
            </a:r>
          </a:p>
        </p:txBody>
      </p:sp>
      <p:sp>
        <p:nvSpPr>
          <p:cNvPr id="23" name="CuadroTexto 22">
            <a:extLst>
              <a:ext uri="{FF2B5EF4-FFF2-40B4-BE49-F238E27FC236}">
                <a16:creationId xmlns:a16="http://schemas.microsoft.com/office/drawing/2014/main" id="{4C1DE5BC-8E95-B558-6EEB-9B9BE0A0C369}"/>
              </a:ext>
            </a:extLst>
          </p:cNvPr>
          <p:cNvSpPr txBox="1"/>
          <p:nvPr/>
        </p:nvSpPr>
        <p:spPr>
          <a:xfrm>
            <a:off x="187344" y="4654877"/>
            <a:ext cx="6040840" cy="646331"/>
          </a:xfrm>
          <a:prstGeom prst="rect">
            <a:avLst/>
          </a:prstGeom>
          <a:noFill/>
        </p:spPr>
        <p:txBody>
          <a:bodyPr wrap="square">
            <a:spAutoFit/>
          </a:bodyPr>
          <a:lstStyle/>
          <a:p>
            <a:pPr marL="285750" indent="-285750">
              <a:buFont typeface="Wingdings" panose="05000000000000000000" pitchFamily="2" charset="2"/>
              <a:buChar char="ü"/>
            </a:pPr>
            <a:r>
              <a:rPr lang="es-ES" b="0" dirty="0">
                <a:solidFill>
                  <a:srgbClr val="008000"/>
                </a:solidFill>
                <a:effectLst/>
                <a:latin typeface="Calibri Light" panose="020F0302020204030204" pitchFamily="34" charset="0"/>
                <a:cs typeface="Calibri Light" panose="020F0302020204030204" pitchFamily="34" charset="0"/>
              </a:rPr>
              <a:t>Combina las características y etiquetas de los seis sujetos con las etiquetas de los dos expertos en una sola estructura.</a:t>
            </a:r>
            <a:endParaRPr lang="es-ES" b="0" dirty="0">
              <a:solidFill>
                <a:srgbClr val="000000"/>
              </a:solidFill>
              <a:effectLst/>
              <a:latin typeface="Calibri Light" panose="020F0302020204030204" pitchFamily="34" charset="0"/>
              <a:cs typeface="Calibri Light" panose="020F0302020204030204" pitchFamily="34" charset="0"/>
            </a:endParaRPr>
          </a:p>
        </p:txBody>
      </p:sp>
      <p:sp>
        <p:nvSpPr>
          <p:cNvPr id="24" name="CuadroTexto 23">
            <a:extLst>
              <a:ext uri="{FF2B5EF4-FFF2-40B4-BE49-F238E27FC236}">
                <a16:creationId xmlns:a16="http://schemas.microsoft.com/office/drawing/2014/main" id="{94354CD8-4EB1-AA58-DAC2-F64F7D6DC265}"/>
              </a:ext>
            </a:extLst>
          </p:cNvPr>
          <p:cNvSpPr txBox="1"/>
          <p:nvPr/>
        </p:nvSpPr>
        <p:spPr>
          <a:xfrm>
            <a:off x="179512" y="5385990"/>
            <a:ext cx="5695068" cy="923330"/>
          </a:xfrm>
          <a:prstGeom prst="rect">
            <a:avLst/>
          </a:prstGeom>
          <a:noFill/>
        </p:spPr>
        <p:txBody>
          <a:bodyPr wrap="square">
            <a:spAutoFit/>
          </a:bodyPr>
          <a:lstStyle>
            <a:defPPr>
              <a:defRPr lang="en-US"/>
            </a:defPPr>
            <a:lvl1pPr marL="285750" indent="-285750">
              <a:buFont typeface="Wingdings" panose="05000000000000000000" pitchFamily="2" charset="2"/>
              <a:buChar char="ü"/>
              <a:defRPr b="0">
                <a:solidFill>
                  <a:srgbClr val="008000"/>
                </a:solidFill>
                <a:effectLst/>
                <a:latin typeface="Calibri Light" panose="020F0302020204030204" pitchFamily="34" charset="0"/>
                <a:cs typeface="Calibri Light" panose="020F0302020204030204" pitchFamily="34" charset="0"/>
              </a:defRPr>
            </a:lvl1pPr>
          </a:lstStyle>
          <a:p>
            <a:pPr algn="just"/>
            <a:r>
              <a:rPr lang="es-ES" dirty="0"/>
              <a:t>Entrenamiento con etiquetas de Experto 0 y luego  Calculamos la curva ROC y matriz de confusión por Experto.</a:t>
            </a:r>
          </a:p>
        </p:txBody>
      </p:sp>
      <p:pic>
        <p:nvPicPr>
          <p:cNvPr id="25" name="Imagen 24">
            <a:extLst>
              <a:ext uri="{FF2B5EF4-FFF2-40B4-BE49-F238E27FC236}">
                <a16:creationId xmlns:a16="http://schemas.microsoft.com/office/drawing/2014/main" id="{66B630C5-C79C-E3FC-E588-5B523AD5B9DA}"/>
              </a:ext>
            </a:extLst>
          </p:cNvPr>
          <p:cNvPicPr>
            <a:picLocks noChangeAspect="1"/>
          </p:cNvPicPr>
          <p:nvPr/>
        </p:nvPicPr>
        <p:blipFill>
          <a:blip r:embed="rId12"/>
          <a:stretch>
            <a:fillRect/>
          </a:stretch>
        </p:blipFill>
        <p:spPr>
          <a:xfrm>
            <a:off x="6328892" y="4254767"/>
            <a:ext cx="2045186" cy="204518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0" name="CuadroTexto 29">
            <a:extLst>
              <a:ext uri="{FF2B5EF4-FFF2-40B4-BE49-F238E27FC236}">
                <a16:creationId xmlns:a16="http://schemas.microsoft.com/office/drawing/2014/main" id="{D6F4B398-F0AC-5A12-E0CB-E12B0BD6554C}"/>
              </a:ext>
            </a:extLst>
          </p:cNvPr>
          <p:cNvSpPr txBox="1"/>
          <p:nvPr/>
        </p:nvSpPr>
        <p:spPr>
          <a:xfrm>
            <a:off x="2673864" y="2840032"/>
            <a:ext cx="5841921" cy="646331"/>
          </a:xfrm>
          <a:prstGeom prst="rect">
            <a:avLst/>
          </a:prstGeom>
          <a:noFill/>
        </p:spPr>
        <p:txBody>
          <a:bodyPr wrap="square">
            <a:spAutoFit/>
          </a:bodyPr>
          <a:lstStyle/>
          <a:p>
            <a:r>
              <a:rPr lang="es-ES" sz="1200" b="1" i="1" dirty="0">
                <a:solidFill>
                  <a:srgbClr val="212121"/>
                </a:solidFill>
                <a:effectLst/>
                <a:latin typeface="Calibri Light" panose="020F0302020204030204" pitchFamily="34" charset="0"/>
                <a:cs typeface="Calibri Light" panose="020F0302020204030204" pitchFamily="34" charset="0"/>
              </a:rPr>
              <a:t>Sujetos para Entrenamiento</a:t>
            </a:r>
            <a:r>
              <a:rPr lang="es-ES" sz="1200" b="0" i="0" dirty="0">
                <a:solidFill>
                  <a:srgbClr val="212121"/>
                </a:solidFill>
                <a:effectLst/>
                <a:latin typeface="Calibri Light" panose="020F0302020204030204" pitchFamily="34" charset="0"/>
                <a:cs typeface="Calibri Light" panose="020F0302020204030204" pitchFamily="34" charset="0"/>
              </a:rPr>
              <a:t>: </a:t>
            </a:r>
            <a:r>
              <a:rPr lang="es-ES" sz="1000" b="1" i="1" cap="all" dirty="0" err="1">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Subject</a:t>
            </a:r>
            <a:r>
              <a:rPr lang="es-ES" sz="1000" b="1" i="1" cap="all" dirty="0">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2 </a:t>
            </a:r>
            <a:r>
              <a:rPr lang="es-ES" sz="1000" b="1" i="1" cap="all" dirty="0" err="1">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Subject</a:t>
            </a:r>
            <a:r>
              <a:rPr lang="es-ES" sz="1000" b="1" i="1" cap="all" dirty="0">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8 </a:t>
            </a:r>
            <a:r>
              <a:rPr lang="es-ES" sz="1000" b="1" i="1" cap="all" dirty="0" err="1">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Subject</a:t>
            </a:r>
            <a:r>
              <a:rPr lang="es-ES" sz="1000" b="1" i="1" cap="all" dirty="0">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6 </a:t>
            </a:r>
            <a:r>
              <a:rPr lang="es-ES" sz="1000" b="1" i="1" cap="all" dirty="0" err="1">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Subject</a:t>
            </a:r>
            <a:r>
              <a:rPr lang="es-ES" sz="1000" b="1" i="1" cap="all" dirty="0">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4 </a:t>
            </a:r>
            <a:r>
              <a:rPr lang="es-ES" sz="1000" b="1" i="1" cap="all" dirty="0" err="1">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Subject</a:t>
            </a:r>
            <a:r>
              <a:rPr lang="es-ES" sz="1000" b="1" i="1" cap="all" dirty="0">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5 </a:t>
            </a:r>
            <a:r>
              <a:rPr lang="es-ES" sz="1000" b="1" i="1" cap="all" dirty="0" err="1">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Subject</a:t>
            </a:r>
            <a:r>
              <a:rPr lang="es-ES" sz="1000" b="1" i="1" cap="all" dirty="0">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3 </a:t>
            </a:r>
          </a:p>
          <a:p>
            <a:r>
              <a:rPr lang="es-ES" sz="1200" b="1" i="1" dirty="0">
                <a:solidFill>
                  <a:srgbClr val="212121"/>
                </a:solidFill>
                <a:effectLst/>
                <a:latin typeface="Calibri Light" panose="020F0302020204030204" pitchFamily="34" charset="0"/>
                <a:cs typeface="Calibri Light" panose="020F0302020204030204" pitchFamily="34" charset="0"/>
              </a:rPr>
              <a:t>Sujetos para validación</a:t>
            </a:r>
            <a:r>
              <a:rPr lang="es-ES" sz="1200" b="0" i="0" dirty="0">
                <a:solidFill>
                  <a:srgbClr val="212121"/>
                </a:solidFill>
                <a:effectLst/>
                <a:latin typeface="Calibri Light" panose="020F0302020204030204" pitchFamily="34" charset="0"/>
                <a:cs typeface="Calibri Light" panose="020F0302020204030204" pitchFamily="34" charset="0"/>
              </a:rPr>
              <a:t>: </a:t>
            </a:r>
            <a:r>
              <a:rPr lang="es-ES" sz="1000" b="1" i="1" cap="all" dirty="0" err="1">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Subject</a:t>
            </a:r>
            <a:r>
              <a:rPr lang="es-ES" sz="1000" b="1" i="1" cap="all" dirty="0">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1 </a:t>
            </a:r>
            <a:r>
              <a:rPr lang="es-ES" sz="1000" b="1" i="1" cap="all" dirty="0" err="1">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Subject</a:t>
            </a:r>
            <a:r>
              <a:rPr lang="es-ES" sz="1000" b="1" i="1" cap="all" dirty="0">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7 </a:t>
            </a:r>
          </a:p>
          <a:p>
            <a:r>
              <a:rPr lang="es-ES" sz="1200" b="1" i="1" dirty="0">
                <a:solidFill>
                  <a:srgbClr val="212121"/>
                </a:solidFill>
                <a:effectLst/>
                <a:latin typeface="Calibri Light" panose="020F0302020204030204" pitchFamily="34" charset="0"/>
                <a:cs typeface="Calibri Light" panose="020F0302020204030204" pitchFamily="34" charset="0"/>
              </a:rPr>
              <a:t>Sujetos para test</a:t>
            </a:r>
            <a:r>
              <a:rPr lang="es-ES" sz="1200" b="0" i="0" dirty="0">
                <a:solidFill>
                  <a:srgbClr val="212121"/>
                </a:solidFill>
                <a:effectLst/>
                <a:latin typeface="Calibri Light" panose="020F0302020204030204" pitchFamily="34" charset="0"/>
                <a:cs typeface="Calibri Light" panose="020F0302020204030204" pitchFamily="34" charset="0"/>
              </a:rPr>
              <a:t>: </a:t>
            </a:r>
            <a:r>
              <a:rPr lang="es-ES" sz="1000" b="1" i="1" cap="all" dirty="0" err="1">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Subject</a:t>
            </a:r>
            <a:r>
              <a:rPr lang="es-ES" sz="1000" b="1" i="1" cap="all" dirty="0">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9 </a:t>
            </a:r>
            <a:r>
              <a:rPr lang="es-ES" sz="1000" b="1" i="1" cap="all" dirty="0" err="1">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Subject</a:t>
            </a:r>
            <a:r>
              <a:rPr lang="es-ES" sz="1000" b="1" i="1" cap="all" dirty="0">
                <a:ln w="0"/>
                <a:solidFill>
                  <a:schemeClr val="accent1">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10</a:t>
            </a:r>
          </a:p>
        </p:txBody>
      </p:sp>
      <p:sp>
        <p:nvSpPr>
          <p:cNvPr id="31" name="CuadroTexto 30">
            <a:extLst>
              <a:ext uri="{FF2B5EF4-FFF2-40B4-BE49-F238E27FC236}">
                <a16:creationId xmlns:a16="http://schemas.microsoft.com/office/drawing/2014/main" id="{686A3576-C85F-2258-7759-6442835E6E7C}"/>
              </a:ext>
            </a:extLst>
          </p:cNvPr>
          <p:cNvSpPr txBox="1"/>
          <p:nvPr/>
        </p:nvSpPr>
        <p:spPr>
          <a:xfrm rot="18143906">
            <a:off x="2130734" y="2927121"/>
            <a:ext cx="915635" cy="246221"/>
          </a:xfrm>
          <a:prstGeom prst="rect">
            <a:avLst/>
          </a:prstGeom>
          <a:noFill/>
        </p:spPr>
        <p:txBody>
          <a:bodyPr wrap="none" rtlCol="0">
            <a:spAutoFit/>
          </a:bodyPr>
          <a:lstStyle/>
          <a:p>
            <a:r>
              <a:rPr lang="es-ES" sz="1000" dirty="0">
                <a:solidFill>
                  <a:srgbClr val="FF0000"/>
                </a:solidFill>
              </a:rPr>
              <a:t>ALEATORIO</a:t>
            </a:r>
          </a:p>
        </p:txBody>
      </p:sp>
      <p:sp>
        <p:nvSpPr>
          <p:cNvPr id="34" name="CuadroTexto 33">
            <a:extLst>
              <a:ext uri="{FF2B5EF4-FFF2-40B4-BE49-F238E27FC236}">
                <a16:creationId xmlns:a16="http://schemas.microsoft.com/office/drawing/2014/main" id="{9B6DA361-739C-06D4-EB02-04851EC3D292}"/>
              </a:ext>
            </a:extLst>
          </p:cNvPr>
          <p:cNvSpPr txBox="1"/>
          <p:nvPr/>
        </p:nvSpPr>
        <p:spPr>
          <a:xfrm>
            <a:off x="8029914" y="3855163"/>
            <a:ext cx="971741" cy="246221"/>
          </a:xfrm>
          <a:prstGeom prst="rect">
            <a:avLst/>
          </a:prstGeom>
          <a:noFill/>
        </p:spPr>
        <p:txBody>
          <a:bodyPr wrap="none" rtlCol="0">
            <a:spAutoFit/>
          </a:bodyPr>
          <a:lstStyle>
            <a:defPPr>
              <a:defRPr lang="en-US"/>
            </a:defPPr>
            <a:lvl1pPr>
              <a:defRPr sz="1000">
                <a:solidFill>
                  <a:srgbClr val="FF0000"/>
                </a:solidFill>
              </a:defRPr>
            </a:lvl1pPr>
          </a:lstStyle>
          <a:p>
            <a:r>
              <a:rPr lang="es-ES" dirty="0" err="1"/>
              <a:t>label_binarize</a:t>
            </a:r>
            <a:endParaRPr lang="es-ES" dirty="0"/>
          </a:p>
        </p:txBody>
      </p:sp>
      <p:sp>
        <p:nvSpPr>
          <p:cNvPr id="10" name=" 175">
            <a:extLst>
              <a:ext uri="{FF2B5EF4-FFF2-40B4-BE49-F238E27FC236}">
                <a16:creationId xmlns:a16="http://schemas.microsoft.com/office/drawing/2014/main" id="{DE35FF11-902F-73F3-DC0E-42929572F230}"/>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1" name=" 3">
            <a:extLst>
              <a:ext uri="{FF2B5EF4-FFF2-40B4-BE49-F238E27FC236}">
                <a16:creationId xmlns:a16="http://schemas.microsoft.com/office/drawing/2014/main" id="{EA9A4FD8-D697-D709-8E8A-326CA538107D}"/>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2749944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62D3E808-8587-F969-7953-8C94FDE8080F}"/>
              </a:ext>
            </a:extLst>
          </p:cNvPr>
          <p:cNvPicPr>
            <a:picLocks noChangeAspect="1"/>
          </p:cNvPicPr>
          <p:nvPr/>
        </p:nvPicPr>
        <p:blipFill>
          <a:blip r:embed="rId3"/>
          <a:stretch>
            <a:fillRect/>
          </a:stretch>
        </p:blipFill>
        <p:spPr>
          <a:xfrm>
            <a:off x="4210613" y="3360393"/>
            <a:ext cx="3824805" cy="2996237"/>
          </a:xfrm>
          <a:prstGeom prst="rect">
            <a:avLst/>
          </a:prstGeom>
        </p:spPr>
      </p:pic>
      <p:pic>
        <p:nvPicPr>
          <p:cNvPr id="8194" name="Picture 2" descr="AUTOMATIC FEATURE SELECTOR (II) ">
            <a:extLst>
              <a:ext uri="{FF2B5EF4-FFF2-40B4-BE49-F238E27FC236}">
                <a16:creationId xmlns:a16="http://schemas.microsoft.com/office/drawing/2014/main" id="{57F7AD04-46B0-573D-75B3-E7BC1E6F44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443" y="1685677"/>
            <a:ext cx="1586294" cy="158629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181860" y="6555978"/>
            <a:ext cx="637974" cy="221110"/>
          </a:xfrm>
          <a:prstGeom prst="rect">
            <a:avLst/>
          </a:prstGeom>
          <a:noFill/>
        </p:spPr>
        <p:txBody>
          <a:bodyPr wrap="square">
            <a:spAutoFit/>
          </a:bodyPr>
          <a:lstStyle/>
          <a:p>
            <a:pPr algn="ctr"/>
            <a:r>
              <a:rPr lang="en-US" altLang="es-ES" sz="800" dirty="0"/>
              <a:t>-22-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s-E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CLASSIFICATION</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TRAINING</a:t>
            </a:r>
            <a:r>
              <a:rPr lang="es-ES" altLang="es-ES" sz="900" dirty="0">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6A41A4F5-0D08-7E88-059A-C7BB0935CC8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29" name="Grupo 28">
            <a:extLst>
              <a:ext uri="{FF2B5EF4-FFF2-40B4-BE49-F238E27FC236}">
                <a16:creationId xmlns:a16="http://schemas.microsoft.com/office/drawing/2014/main" id="{E9FB5786-E510-8E5F-810D-424171CFC928}"/>
              </a:ext>
            </a:extLst>
          </p:cNvPr>
          <p:cNvGrpSpPr/>
          <p:nvPr/>
        </p:nvGrpSpPr>
        <p:grpSpPr>
          <a:xfrm>
            <a:off x="7472549" y="617785"/>
            <a:ext cx="1427805" cy="531404"/>
            <a:chOff x="7472549" y="617785"/>
            <a:chExt cx="1427805" cy="531404"/>
          </a:xfrm>
        </p:grpSpPr>
        <p:pic>
          <p:nvPicPr>
            <p:cNvPr id="30" name="Imagen 29">
              <a:extLst>
                <a:ext uri="{FF2B5EF4-FFF2-40B4-BE49-F238E27FC236}">
                  <a16:creationId xmlns:a16="http://schemas.microsoft.com/office/drawing/2014/main" id="{C97C0F9D-D819-1501-A024-57FC360F6A40}"/>
                </a:ext>
              </a:extLst>
            </p:cNvPr>
            <p:cNvPicPr>
              <a:picLocks noChangeAspect="1"/>
            </p:cNvPicPr>
            <p:nvPr/>
          </p:nvPicPr>
          <p:blipFill>
            <a:blip r:embed="rId10">
              <a:alphaModFix amt="48000"/>
            </a:blip>
            <a:stretch>
              <a:fillRect/>
            </a:stretch>
          </p:blipFill>
          <p:spPr>
            <a:xfrm>
              <a:off x="7472549" y="617785"/>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1">
              <p14:nvContentPartPr>
                <p14:cNvPr id="31" name="Entrada de lápiz 30">
                  <a:extLst>
                    <a:ext uri="{FF2B5EF4-FFF2-40B4-BE49-F238E27FC236}">
                      <a16:creationId xmlns:a16="http://schemas.microsoft.com/office/drawing/2014/main" id="{E31DCDCC-2A1F-943B-55EA-B41503BFEF37}"/>
                    </a:ext>
                  </a:extLst>
                </p14:cNvPr>
                <p14:cNvContentPartPr/>
                <p14:nvPr/>
              </p14:nvContentPartPr>
              <p14:xfrm>
                <a:off x="7898418" y="1031569"/>
                <a:ext cx="490005" cy="45719"/>
              </p14:xfrm>
            </p:contentPart>
          </mc:Choice>
          <mc:Fallback xmlns="">
            <p:pic>
              <p:nvPicPr>
                <p:cNvPr id="31" name="Entrada de lápiz 30">
                  <a:extLst>
                    <a:ext uri="{FF2B5EF4-FFF2-40B4-BE49-F238E27FC236}">
                      <a16:creationId xmlns:a16="http://schemas.microsoft.com/office/drawing/2014/main" id="{E31DCDCC-2A1F-943B-55EA-B41503BFEF37}"/>
                    </a:ext>
                  </a:extLst>
                </p:cNvPr>
                <p:cNvPicPr/>
                <p:nvPr/>
              </p:nvPicPr>
              <p:blipFill>
                <a:blip r:embed="rId12"/>
                <a:stretch>
                  <a:fillRect/>
                </a:stretch>
              </p:blipFill>
              <p:spPr>
                <a:xfrm>
                  <a:off x="7880416" y="995851"/>
                  <a:ext cx="525648" cy="116798"/>
                </a:xfrm>
                <a:prstGeom prst="rect">
                  <a:avLst/>
                </a:prstGeom>
              </p:spPr>
            </p:pic>
          </mc:Fallback>
        </mc:AlternateContent>
      </p:grpSp>
      <p:sp>
        <p:nvSpPr>
          <p:cNvPr id="7" name="CuadroTexto 6">
            <a:extLst>
              <a:ext uri="{FF2B5EF4-FFF2-40B4-BE49-F238E27FC236}">
                <a16:creationId xmlns:a16="http://schemas.microsoft.com/office/drawing/2014/main" id="{EA7662E0-1003-5828-1030-8078AF08DA3E}"/>
              </a:ext>
            </a:extLst>
          </p:cNvPr>
          <p:cNvSpPr txBox="1"/>
          <p:nvPr/>
        </p:nvSpPr>
        <p:spPr>
          <a:xfrm>
            <a:off x="2833934" y="2776868"/>
            <a:ext cx="5184576" cy="246221"/>
          </a:xfrm>
          <a:prstGeom prst="rect">
            <a:avLst/>
          </a:prstGeom>
          <a:noFill/>
        </p:spPr>
        <p:txBody>
          <a:bodyPr wrap="square">
            <a:spAutoFit/>
          </a:bodyPr>
          <a:lstStyle/>
          <a:p>
            <a:pPr algn="ctr"/>
            <a:r>
              <a:rPr lang="es-ES" sz="1000" b="1" dirty="0">
                <a:ln w="22225">
                  <a:solidFill>
                    <a:schemeClr val="accent2"/>
                  </a:solidFill>
                  <a:prstDash val="solid"/>
                </a:ln>
                <a:solidFill>
                  <a:schemeClr val="tx2">
                    <a:lumMod val="75000"/>
                  </a:schemeClr>
                </a:solidFill>
                <a:latin typeface="+mn-lt"/>
                <a:cs typeface="+mn-cs"/>
              </a:rPr>
              <a:t> XXX rows (samples) × (149 columns (Features) x EEG, EOG (Channels )</a:t>
            </a:r>
          </a:p>
        </p:txBody>
      </p:sp>
      <p:sp>
        <p:nvSpPr>
          <p:cNvPr id="8" name="CuadroTexto 7">
            <a:extLst>
              <a:ext uri="{FF2B5EF4-FFF2-40B4-BE49-F238E27FC236}">
                <a16:creationId xmlns:a16="http://schemas.microsoft.com/office/drawing/2014/main" id="{7CDA49FA-17AF-6987-7F18-6862328A56B5}"/>
              </a:ext>
            </a:extLst>
          </p:cNvPr>
          <p:cNvSpPr txBox="1"/>
          <p:nvPr/>
        </p:nvSpPr>
        <p:spPr>
          <a:xfrm>
            <a:off x="3387503" y="3090735"/>
            <a:ext cx="5103177" cy="246221"/>
          </a:xfrm>
          <a:prstGeom prst="rect">
            <a:avLst/>
          </a:prstGeom>
          <a:noFill/>
        </p:spPr>
        <p:txBody>
          <a:bodyPr wrap="square">
            <a:spAutoFit/>
          </a:bodyPr>
          <a:lstStyle/>
          <a:p>
            <a:pPr algn="ctr"/>
            <a:r>
              <a:rPr lang="es-ES" sz="1000" b="1" dirty="0">
                <a:ln w="22225">
                  <a:solidFill>
                    <a:schemeClr val="accent2"/>
                  </a:solidFill>
                  <a:prstDash val="solid"/>
                </a:ln>
                <a:solidFill>
                  <a:schemeClr val="accent2">
                    <a:lumMod val="40000"/>
                    <a:lumOff val="60000"/>
                  </a:schemeClr>
                </a:solidFill>
                <a:latin typeface="+mn-lt"/>
                <a:cs typeface="+mn-cs"/>
              </a:rPr>
              <a:t> XXX rows (samples) × (132 columns (Features) x EEG, EOG (Channels )</a:t>
            </a:r>
          </a:p>
        </p:txBody>
      </p:sp>
      <p:sp>
        <p:nvSpPr>
          <p:cNvPr id="11" name="CuadroTexto 10">
            <a:extLst>
              <a:ext uri="{FF2B5EF4-FFF2-40B4-BE49-F238E27FC236}">
                <a16:creationId xmlns:a16="http://schemas.microsoft.com/office/drawing/2014/main" id="{F53FE186-4A07-9A5C-FE9A-7E18828622DE}"/>
              </a:ext>
            </a:extLst>
          </p:cNvPr>
          <p:cNvSpPr txBox="1"/>
          <p:nvPr/>
        </p:nvSpPr>
        <p:spPr>
          <a:xfrm>
            <a:off x="2335295" y="2251203"/>
            <a:ext cx="5184576" cy="246221"/>
          </a:xfrm>
          <a:prstGeom prst="rect">
            <a:avLst/>
          </a:prstGeom>
          <a:noFill/>
        </p:spPr>
        <p:txBody>
          <a:bodyPr wrap="square">
            <a:spAutoFit/>
          </a:bodyPr>
          <a:lstStyle/>
          <a:p>
            <a:pPr algn="ctr"/>
            <a:r>
              <a:rPr lang="es-ES" sz="1000" b="1" dirty="0">
                <a:ln w="22225">
                  <a:solidFill>
                    <a:schemeClr val="accent2"/>
                  </a:solidFill>
                  <a:prstDash val="solid"/>
                </a:ln>
                <a:solidFill>
                  <a:schemeClr val="tx2">
                    <a:lumMod val="75000"/>
                  </a:schemeClr>
                </a:solidFill>
                <a:latin typeface="+mn-lt"/>
                <a:cs typeface="+mn-cs"/>
              </a:rPr>
              <a:t> XXX rows (samples) × (592 columns (Features) x EEG+EOG (Channels )</a:t>
            </a:r>
          </a:p>
        </p:txBody>
      </p:sp>
      <p:sp>
        <p:nvSpPr>
          <p:cNvPr id="14" name="CuadroTexto 13">
            <a:extLst>
              <a:ext uri="{FF2B5EF4-FFF2-40B4-BE49-F238E27FC236}">
                <a16:creationId xmlns:a16="http://schemas.microsoft.com/office/drawing/2014/main" id="{9039B4D4-B173-FABA-2870-3415255BB468}"/>
              </a:ext>
            </a:extLst>
          </p:cNvPr>
          <p:cNvSpPr txBox="1"/>
          <p:nvPr/>
        </p:nvSpPr>
        <p:spPr>
          <a:xfrm>
            <a:off x="3252000" y="2530647"/>
            <a:ext cx="5184576" cy="246221"/>
          </a:xfrm>
          <a:prstGeom prst="rect">
            <a:avLst/>
          </a:prstGeom>
          <a:noFill/>
        </p:spPr>
        <p:txBody>
          <a:bodyPr wrap="square">
            <a:spAutoFit/>
          </a:bodyPr>
          <a:lstStyle/>
          <a:p>
            <a:pPr algn="ctr"/>
            <a:r>
              <a:rPr lang="es-ES" sz="1000" b="1" dirty="0">
                <a:ln w="22225">
                  <a:solidFill>
                    <a:schemeClr val="accent2"/>
                  </a:solidFill>
                  <a:prstDash val="solid"/>
                </a:ln>
                <a:solidFill>
                  <a:schemeClr val="accent2">
                    <a:lumMod val="40000"/>
                    <a:lumOff val="60000"/>
                  </a:schemeClr>
                </a:solidFill>
                <a:latin typeface="+mn-lt"/>
                <a:cs typeface="+mn-cs"/>
              </a:rPr>
              <a:t> XXX rows (samples) × (451 columns (Features) x EEG+EOG (Channels )</a:t>
            </a:r>
          </a:p>
        </p:txBody>
      </p:sp>
      <p:sp>
        <p:nvSpPr>
          <p:cNvPr id="16" name="Rectángulo 15">
            <a:extLst>
              <a:ext uri="{FF2B5EF4-FFF2-40B4-BE49-F238E27FC236}">
                <a16:creationId xmlns:a16="http://schemas.microsoft.com/office/drawing/2014/main" id="{F38F07CD-6FE5-C55F-0B34-565D1E2E4EAE}"/>
              </a:ext>
            </a:extLst>
          </p:cNvPr>
          <p:cNvSpPr/>
          <p:nvPr/>
        </p:nvSpPr>
        <p:spPr>
          <a:xfrm rot="2316557">
            <a:off x="7721287" y="2343535"/>
            <a:ext cx="1478290" cy="307777"/>
          </a:xfrm>
          <a:prstGeom prst="rect">
            <a:avLst/>
          </a:prstGeom>
          <a:noFill/>
        </p:spPr>
        <p:txBody>
          <a:bodyPr wrap="none" lIns="91440" tIns="45720" rIns="91440" bIns="45720">
            <a:spAutoFit/>
          </a:bodyPr>
          <a:lstStyle/>
          <a:p>
            <a:pPr algn="ctr"/>
            <a:r>
              <a:rPr lang="es-E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Paper Features</a:t>
            </a:r>
            <a:endParaRPr lang="es-ES" sz="1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8" name="Rectángulo 17">
            <a:extLst>
              <a:ext uri="{FF2B5EF4-FFF2-40B4-BE49-F238E27FC236}">
                <a16:creationId xmlns:a16="http://schemas.microsoft.com/office/drawing/2014/main" id="{7DC5298E-C249-7A42-470D-611C31519E4E}"/>
              </a:ext>
            </a:extLst>
          </p:cNvPr>
          <p:cNvSpPr/>
          <p:nvPr/>
        </p:nvSpPr>
        <p:spPr>
          <a:xfrm rot="2510898">
            <a:off x="7922453" y="2855606"/>
            <a:ext cx="770019" cy="400110"/>
          </a:xfrm>
          <a:prstGeom prst="rect">
            <a:avLst/>
          </a:prstGeom>
          <a:noFill/>
        </p:spPr>
        <p:txBody>
          <a:bodyPr wrap="none" lIns="91440" tIns="45720" rIns="91440" bIns="45720">
            <a:spAutoFit/>
          </a:bodyPr>
          <a:lstStyle/>
          <a:p>
            <a:pPr algn="ctr"/>
            <a:r>
              <a:rPr lang="es-E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Yasa</a:t>
            </a:r>
          </a:p>
        </p:txBody>
      </p:sp>
      <p:sp>
        <p:nvSpPr>
          <p:cNvPr id="19" name="CuadroTexto 18">
            <a:extLst>
              <a:ext uri="{FF2B5EF4-FFF2-40B4-BE49-F238E27FC236}">
                <a16:creationId xmlns:a16="http://schemas.microsoft.com/office/drawing/2014/main" id="{7E169FB3-75B5-2ABA-7E59-74558559A098}"/>
              </a:ext>
            </a:extLst>
          </p:cNvPr>
          <p:cNvSpPr txBox="1"/>
          <p:nvPr/>
        </p:nvSpPr>
        <p:spPr>
          <a:xfrm>
            <a:off x="173286" y="3348649"/>
            <a:ext cx="3684897" cy="1200329"/>
          </a:xfrm>
          <a:prstGeom prst="rect">
            <a:avLst/>
          </a:prstGeom>
          <a:noFill/>
        </p:spPr>
        <p:txBody>
          <a:bodyPr wrap="square">
            <a:spAutoFit/>
          </a:bodyPr>
          <a:lstStyle/>
          <a:p>
            <a:r>
              <a:rPr lang="es-ES" sz="900" b="1" dirty="0" err="1">
                <a:latin typeface="+mn-lt"/>
              </a:rPr>
              <a:t>from</a:t>
            </a:r>
            <a:r>
              <a:rPr lang="es-ES" sz="900" b="1" dirty="0">
                <a:latin typeface="+mn-lt"/>
              </a:rPr>
              <a:t> </a:t>
            </a:r>
            <a:r>
              <a:rPr lang="es-ES" sz="900" b="1" dirty="0" err="1">
                <a:latin typeface="+mn-lt"/>
              </a:rPr>
              <a:t>sklearn.inspection</a:t>
            </a:r>
            <a:r>
              <a:rPr lang="es-ES" sz="900" b="1" dirty="0">
                <a:latin typeface="+mn-lt"/>
              </a:rPr>
              <a:t> </a:t>
            </a:r>
            <a:r>
              <a:rPr lang="es-ES" sz="900" b="1" dirty="0" err="1">
                <a:solidFill>
                  <a:srgbClr val="FF0000"/>
                </a:solidFill>
                <a:latin typeface="+mn-lt"/>
              </a:rPr>
              <a:t>import</a:t>
            </a:r>
            <a:r>
              <a:rPr lang="es-ES" sz="900" b="1" dirty="0">
                <a:solidFill>
                  <a:srgbClr val="FF0000"/>
                </a:solidFill>
                <a:latin typeface="+mn-lt"/>
              </a:rPr>
              <a:t> </a:t>
            </a:r>
            <a:r>
              <a:rPr lang="es-ES" sz="900" b="1" dirty="0" err="1">
                <a:solidFill>
                  <a:srgbClr val="FF0000"/>
                </a:solidFill>
                <a:latin typeface="+mn-lt"/>
              </a:rPr>
              <a:t>permutation_importance</a:t>
            </a:r>
            <a:endParaRPr lang="es-ES" sz="900" b="1" dirty="0">
              <a:solidFill>
                <a:srgbClr val="FF0000"/>
              </a:solidFill>
              <a:latin typeface="+mn-lt"/>
            </a:endParaRPr>
          </a:p>
          <a:p>
            <a:endParaRPr lang="es-ES" sz="900" dirty="0">
              <a:solidFill>
                <a:srgbClr val="FF0000"/>
              </a:solidFill>
              <a:latin typeface="+mn-lt"/>
            </a:endParaRPr>
          </a:p>
          <a:p>
            <a:r>
              <a:rPr lang="es-ES" sz="900" dirty="0">
                <a:solidFill>
                  <a:srgbClr val="FF0000"/>
                </a:solidFill>
                <a:latin typeface="+mn-lt"/>
              </a:rPr>
              <a:t> </a:t>
            </a:r>
            <a:r>
              <a:rPr lang="es-ES" sz="900" b="1" dirty="0" err="1">
                <a:solidFill>
                  <a:srgbClr val="FF0000"/>
                </a:solidFill>
                <a:latin typeface="+mn-lt"/>
              </a:rPr>
              <a:t>permutation_importance</a:t>
            </a:r>
            <a:r>
              <a:rPr lang="es-ES" sz="900" dirty="0">
                <a:solidFill>
                  <a:srgbClr val="FF0000"/>
                </a:solidFill>
                <a:latin typeface="+mn-lt"/>
              </a:rPr>
              <a:t>(</a:t>
            </a:r>
            <a:r>
              <a:rPr lang="es-ES" sz="900" dirty="0" err="1">
                <a:solidFill>
                  <a:srgbClr val="FF0000"/>
                </a:solidFill>
                <a:latin typeface="+mn-lt"/>
              </a:rPr>
              <a:t>classifier</a:t>
            </a:r>
            <a:r>
              <a:rPr lang="es-ES" sz="900" dirty="0">
                <a:solidFill>
                  <a:srgbClr val="FF0000"/>
                </a:solidFill>
                <a:latin typeface="+mn-lt"/>
              </a:rPr>
              <a:t>, </a:t>
            </a:r>
            <a:r>
              <a:rPr lang="es-ES" sz="900" dirty="0" err="1">
                <a:solidFill>
                  <a:srgbClr val="FF0000"/>
                </a:solidFill>
                <a:latin typeface="+mn-lt"/>
              </a:rPr>
              <a:t>X_test</a:t>
            </a:r>
            <a:r>
              <a:rPr lang="es-ES" sz="900" dirty="0">
                <a:solidFill>
                  <a:srgbClr val="FF0000"/>
                </a:solidFill>
                <a:latin typeface="+mn-lt"/>
              </a:rPr>
              <a:t> [i], y_test_0 [j], </a:t>
            </a:r>
            <a:endParaRPr lang="es-ES" sz="900" dirty="0">
              <a:latin typeface="+mn-lt"/>
            </a:endParaRPr>
          </a:p>
          <a:p>
            <a:r>
              <a:rPr lang="es-ES" sz="900" dirty="0">
                <a:latin typeface="+mn-lt"/>
              </a:rPr>
              <a:t>  # Obtener las importancias</a:t>
            </a:r>
          </a:p>
          <a:p>
            <a:r>
              <a:rPr lang="es-ES" sz="900" dirty="0">
                <a:latin typeface="+mn-lt"/>
              </a:rPr>
              <a:t> </a:t>
            </a:r>
            <a:r>
              <a:rPr lang="es-ES" sz="900" dirty="0" err="1">
                <a:solidFill>
                  <a:srgbClr val="FF0000"/>
                </a:solidFill>
                <a:latin typeface="+mn-lt"/>
              </a:rPr>
              <a:t>importances</a:t>
            </a:r>
            <a:r>
              <a:rPr lang="es-ES" sz="900" dirty="0">
                <a:solidFill>
                  <a:srgbClr val="FF0000"/>
                </a:solidFill>
                <a:latin typeface="+mn-lt"/>
              </a:rPr>
              <a:t> = </a:t>
            </a:r>
            <a:r>
              <a:rPr lang="es-ES" sz="900" b="1" dirty="0" err="1">
                <a:solidFill>
                  <a:srgbClr val="FF0000"/>
                </a:solidFill>
                <a:latin typeface="+mn-lt"/>
              </a:rPr>
              <a:t>result.importances_mean</a:t>
            </a:r>
            <a:endParaRPr lang="es-ES" sz="900" b="1" dirty="0">
              <a:solidFill>
                <a:srgbClr val="FF0000"/>
              </a:solidFill>
              <a:latin typeface="+mn-lt"/>
            </a:endParaRPr>
          </a:p>
          <a:p>
            <a:endParaRPr lang="es-ES" sz="900" dirty="0">
              <a:latin typeface="+mn-lt"/>
            </a:endParaRPr>
          </a:p>
          <a:p>
            <a:r>
              <a:rPr lang="es-ES" sz="900" dirty="0">
                <a:latin typeface="+mn-lt"/>
              </a:rPr>
              <a:t># Obtener índices ordenados por importancia</a:t>
            </a:r>
          </a:p>
          <a:p>
            <a:r>
              <a:rPr lang="es-ES" sz="900" dirty="0" err="1">
                <a:solidFill>
                  <a:srgbClr val="FF0000"/>
                </a:solidFill>
                <a:latin typeface="+mn-lt"/>
              </a:rPr>
              <a:t>indices</a:t>
            </a:r>
            <a:r>
              <a:rPr lang="es-ES" sz="900" dirty="0">
                <a:solidFill>
                  <a:srgbClr val="FF0000"/>
                </a:solidFill>
                <a:latin typeface="+mn-lt"/>
              </a:rPr>
              <a:t> </a:t>
            </a:r>
            <a:r>
              <a:rPr lang="es-ES" sz="900" b="1" dirty="0">
                <a:solidFill>
                  <a:srgbClr val="FF0000"/>
                </a:solidFill>
                <a:latin typeface="+mn-lt"/>
              </a:rPr>
              <a:t>= </a:t>
            </a:r>
            <a:r>
              <a:rPr lang="es-ES" sz="900" b="1" dirty="0" err="1">
                <a:solidFill>
                  <a:srgbClr val="FF0000"/>
                </a:solidFill>
                <a:latin typeface="+mn-lt"/>
              </a:rPr>
              <a:t>importances.argsort</a:t>
            </a:r>
            <a:r>
              <a:rPr lang="es-ES" sz="900" dirty="0">
                <a:solidFill>
                  <a:srgbClr val="FF0000"/>
                </a:solidFill>
                <a:latin typeface="+mn-lt"/>
              </a:rPr>
              <a:t>()[::-1]</a:t>
            </a:r>
          </a:p>
        </p:txBody>
      </p:sp>
      <p:sp>
        <p:nvSpPr>
          <p:cNvPr id="23" name="Rectángulo 22">
            <a:extLst>
              <a:ext uri="{FF2B5EF4-FFF2-40B4-BE49-F238E27FC236}">
                <a16:creationId xmlns:a16="http://schemas.microsoft.com/office/drawing/2014/main" id="{1EC2CF73-D785-E49E-53C3-66B3A2D3CF68}"/>
              </a:ext>
            </a:extLst>
          </p:cNvPr>
          <p:cNvSpPr/>
          <p:nvPr/>
        </p:nvSpPr>
        <p:spPr>
          <a:xfrm rot="19330141">
            <a:off x="6240481" y="5435499"/>
            <a:ext cx="2464136" cy="338554"/>
          </a:xfrm>
          <a:prstGeom prst="rect">
            <a:avLst/>
          </a:prstGeom>
          <a:noFill/>
        </p:spPr>
        <p:txBody>
          <a:bodyPr wrap="none" lIns="91440" tIns="45720" rIns="91440" bIns="45720">
            <a:spAutoFit/>
          </a:bodyPr>
          <a:lstStyle/>
          <a:p>
            <a:pPr algn="ctr"/>
            <a:r>
              <a:rPr lang="en-US" sz="1600" b="1" cap="none" spc="0" dirty="0">
                <a:ln w="22225">
                  <a:solidFill>
                    <a:schemeClr val="accent2"/>
                  </a:solidFill>
                  <a:prstDash val="solid"/>
                </a:ln>
                <a:solidFill>
                  <a:schemeClr val="accent2">
                    <a:lumMod val="40000"/>
                    <a:lumOff val="60000"/>
                  </a:schemeClr>
                </a:solidFill>
                <a:effectLst/>
              </a:rPr>
              <a:t>Features yasa Rejected</a:t>
            </a:r>
          </a:p>
        </p:txBody>
      </p:sp>
      <p:pic>
        <p:nvPicPr>
          <p:cNvPr id="10" name="Imagen 9">
            <a:extLst>
              <a:ext uri="{FF2B5EF4-FFF2-40B4-BE49-F238E27FC236}">
                <a16:creationId xmlns:a16="http://schemas.microsoft.com/office/drawing/2014/main" id="{ECB9BF40-34FF-4E04-C526-698271A6CD04}"/>
              </a:ext>
            </a:extLst>
          </p:cNvPr>
          <p:cNvPicPr>
            <a:picLocks noChangeAspect="1"/>
          </p:cNvPicPr>
          <p:nvPr/>
        </p:nvPicPr>
        <p:blipFill>
          <a:blip r:embed="rId13"/>
          <a:stretch>
            <a:fillRect/>
          </a:stretch>
        </p:blipFill>
        <p:spPr>
          <a:xfrm>
            <a:off x="300442" y="4603010"/>
            <a:ext cx="3533767" cy="1795341"/>
          </a:xfrm>
          <a:prstGeom prst="rect">
            <a:avLst/>
          </a:prstGeom>
        </p:spPr>
      </p:pic>
      <p:sp>
        <p:nvSpPr>
          <p:cNvPr id="4" name=" 175">
            <a:extLst>
              <a:ext uri="{FF2B5EF4-FFF2-40B4-BE49-F238E27FC236}">
                <a16:creationId xmlns:a16="http://schemas.microsoft.com/office/drawing/2014/main" id="{0789787C-ABE2-BD05-D625-0DFDF0DD61EB}"/>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3" name=" 3">
            <a:extLst>
              <a:ext uri="{FF2B5EF4-FFF2-40B4-BE49-F238E27FC236}">
                <a16:creationId xmlns:a16="http://schemas.microsoft.com/office/drawing/2014/main" id="{24BB5465-37BC-381E-576E-34BD7BCD0624}"/>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7979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46360" y="6589256"/>
            <a:ext cx="637974" cy="221110"/>
          </a:xfrm>
          <a:prstGeom prst="rect">
            <a:avLst/>
          </a:prstGeom>
          <a:noFill/>
        </p:spPr>
        <p:txBody>
          <a:bodyPr wrap="square">
            <a:spAutoFit/>
          </a:bodyPr>
          <a:lstStyle/>
          <a:p>
            <a:pPr algn="ctr"/>
            <a:r>
              <a:rPr lang="en-US" altLang="es-ES" sz="800" dirty="0"/>
              <a:t>-23-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s-E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CLASSIFICATION</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TRAINING</a:t>
            </a:r>
            <a:r>
              <a:rPr lang="es-ES" altLang="es-ES" sz="900" dirty="0">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6A41A4F5-0D08-7E88-059A-C7BB0935CC8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29" name="Grupo 28">
            <a:extLst>
              <a:ext uri="{FF2B5EF4-FFF2-40B4-BE49-F238E27FC236}">
                <a16:creationId xmlns:a16="http://schemas.microsoft.com/office/drawing/2014/main" id="{E9FB5786-E510-8E5F-810D-424171CFC928}"/>
              </a:ext>
            </a:extLst>
          </p:cNvPr>
          <p:cNvGrpSpPr/>
          <p:nvPr/>
        </p:nvGrpSpPr>
        <p:grpSpPr>
          <a:xfrm>
            <a:off x="7472549" y="617785"/>
            <a:ext cx="1427805" cy="531404"/>
            <a:chOff x="7472549" y="617785"/>
            <a:chExt cx="1427805" cy="531404"/>
          </a:xfrm>
        </p:grpSpPr>
        <p:pic>
          <p:nvPicPr>
            <p:cNvPr id="30" name="Imagen 29">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9" y="617785"/>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31" name="Entrada de lápiz 30">
                  <a:extLst>
                    <a:ext uri="{FF2B5EF4-FFF2-40B4-BE49-F238E27FC236}">
                      <a16:creationId xmlns:a16="http://schemas.microsoft.com/office/drawing/2014/main" id="{E31DCDCC-2A1F-943B-55EA-B41503BFEF37}"/>
                    </a:ext>
                  </a:extLst>
                </p14:cNvPr>
                <p14:cNvContentPartPr/>
                <p14:nvPr/>
              </p14:nvContentPartPr>
              <p14:xfrm>
                <a:off x="7898418" y="1031569"/>
                <a:ext cx="490005" cy="45719"/>
              </p14:xfrm>
            </p:contentPart>
          </mc:Choice>
          <mc:Fallback xmlns="">
            <p:pic>
              <p:nvPicPr>
                <p:cNvPr id="31" name="Entrada de lápiz 30">
                  <a:extLst>
                    <a:ext uri="{FF2B5EF4-FFF2-40B4-BE49-F238E27FC236}">
                      <a16:creationId xmlns:a16="http://schemas.microsoft.com/office/drawing/2014/main" id="{E31DCDCC-2A1F-943B-55EA-B41503BFEF37}"/>
                    </a:ext>
                  </a:extLst>
                </p:cNvPr>
                <p:cNvPicPr/>
                <p:nvPr/>
              </p:nvPicPr>
              <p:blipFill>
                <a:blip r:embed="rId11"/>
                <a:stretch>
                  <a:fillRect/>
                </a:stretch>
              </p:blipFill>
              <p:spPr>
                <a:xfrm>
                  <a:off x="7880416" y="995851"/>
                  <a:ext cx="525648" cy="116798"/>
                </a:xfrm>
                <a:prstGeom prst="rect">
                  <a:avLst/>
                </a:prstGeom>
              </p:spPr>
            </p:pic>
          </mc:Fallback>
        </mc:AlternateContent>
      </p:grpSp>
      <p:sp>
        <p:nvSpPr>
          <p:cNvPr id="10" name="CuadroTexto 9">
            <a:extLst>
              <a:ext uri="{FF2B5EF4-FFF2-40B4-BE49-F238E27FC236}">
                <a16:creationId xmlns:a16="http://schemas.microsoft.com/office/drawing/2014/main" id="{9F4E800D-69E3-C495-AB13-0D6AD5654658}"/>
              </a:ext>
            </a:extLst>
          </p:cNvPr>
          <p:cNvSpPr txBox="1"/>
          <p:nvPr/>
        </p:nvSpPr>
        <p:spPr>
          <a:xfrm>
            <a:off x="218362" y="2194011"/>
            <a:ext cx="8144778" cy="1323439"/>
          </a:xfrm>
          <a:prstGeom prst="rect">
            <a:avLst/>
          </a:prstGeom>
          <a:noFill/>
        </p:spPr>
        <p:txBody>
          <a:bodyPr wrap="square">
            <a:spAutoFit/>
          </a:bodyPr>
          <a:lstStyle/>
          <a:p>
            <a:pPr marL="342900" indent="-342900">
              <a:buFont typeface="Wingdings" panose="05000000000000000000" pitchFamily="2" charset="2"/>
              <a:buChar char="ü"/>
            </a:pPr>
            <a:r>
              <a:rPr lang="es-ES" sz="2000" b="1" i="1" cap="all" dirty="0">
                <a:ln w="0"/>
                <a:solidFill>
                  <a:schemeClr val="tx2">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Vais a utilizar directamente la/s salidas probabilísticas de los clasificadores?</a:t>
            </a:r>
          </a:p>
          <a:p>
            <a:pPr marL="342900" indent="-342900">
              <a:buFont typeface="Wingdings" panose="05000000000000000000" pitchFamily="2" charset="2"/>
              <a:buChar char="ü"/>
            </a:pPr>
            <a:r>
              <a:rPr lang="es-ES" sz="2000" b="1" i="1" cap="all" dirty="0">
                <a:ln w="0"/>
                <a:solidFill>
                  <a:schemeClr val="tx2">
                    <a:lumMod val="75000"/>
                  </a:schemeClr>
                </a:solidFill>
                <a:effectLst>
                  <a:reflection blurRad="12700" stA="50000" endPos="50000" dist="5000" dir="5400000" sy="-100000" rotWithShape="0"/>
                </a:effectLst>
                <a:latin typeface="Calibri Light" panose="020F0302020204030204" pitchFamily="34" charset="0"/>
                <a:cs typeface="Calibri Light" panose="020F0302020204030204" pitchFamily="34" charset="0"/>
              </a:rPr>
              <a:t> ¿Podéis ajustar los umbrales para penalizar las clases más sencillas y  favorecer a las más complejas?  </a:t>
            </a:r>
          </a:p>
        </p:txBody>
      </p:sp>
      <p:sp>
        <p:nvSpPr>
          <p:cNvPr id="20" name="CuadroTexto 19">
            <a:extLst>
              <a:ext uri="{FF2B5EF4-FFF2-40B4-BE49-F238E27FC236}">
                <a16:creationId xmlns:a16="http://schemas.microsoft.com/office/drawing/2014/main" id="{709DCB50-902E-81E7-E28D-0D2A8E8295BC}"/>
              </a:ext>
            </a:extLst>
          </p:cNvPr>
          <p:cNvSpPr txBox="1"/>
          <p:nvPr/>
        </p:nvSpPr>
        <p:spPr>
          <a:xfrm>
            <a:off x="244582" y="3911186"/>
            <a:ext cx="4688236" cy="2092881"/>
          </a:xfrm>
          <a:prstGeom prst="rect">
            <a:avLst/>
          </a:prstGeom>
          <a:noFill/>
        </p:spPr>
        <p:txBody>
          <a:bodyPr wrap="square">
            <a:spAutoFit/>
          </a:bodyPr>
          <a:lstStyle/>
          <a:p>
            <a:r>
              <a:rPr lang="es-ES" sz="1000" dirty="0" err="1"/>
              <a:t>def</a:t>
            </a:r>
            <a:r>
              <a:rPr lang="es-ES" sz="1000" dirty="0"/>
              <a:t> </a:t>
            </a:r>
            <a:r>
              <a:rPr lang="es-ES" sz="1000" dirty="0" err="1"/>
              <a:t>ajustar_umbral</a:t>
            </a:r>
            <a:r>
              <a:rPr lang="es-ES" sz="1000" dirty="0"/>
              <a:t>(probabilidades, umbral):</a:t>
            </a:r>
          </a:p>
          <a:p>
            <a:r>
              <a:rPr lang="es-ES" sz="1000" dirty="0">
                <a:solidFill>
                  <a:srgbClr val="FF0000"/>
                </a:solidFill>
              </a:rPr>
              <a:t>    </a:t>
            </a:r>
            <a:r>
              <a:rPr lang="es-ES" sz="1000" dirty="0" err="1">
                <a:solidFill>
                  <a:srgbClr val="FF0000"/>
                </a:solidFill>
              </a:rPr>
              <a:t>return</a:t>
            </a:r>
            <a:r>
              <a:rPr lang="es-ES" sz="1000" dirty="0">
                <a:solidFill>
                  <a:srgbClr val="FF0000"/>
                </a:solidFill>
              </a:rPr>
              <a:t> [1 </a:t>
            </a:r>
            <a:r>
              <a:rPr lang="es-ES" sz="1000" dirty="0" err="1">
                <a:solidFill>
                  <a:srgbClr val="FF0000"/>
                </a:solidFill>
              </a:rPr>
              <a:t>if</a:t>
            </a:r>
            <a:r>
              <a:rPr lang="es-ES" sz="1000" dirty="0">
                <a:solidFill>
                  <a:srgbClr val="FF0000"/>
                </a:solidFill>
              </a:rPr>
              <a:t> </a:t>
            </a:r>
            <a:r>
              <a:rPr lang="es-ES" sz="1000" dirty="0" err="1">
                <a:solidFill>
                  <a:srgbClr val="FF0000"/>
                </a:solidFill>
              </a:rPr>
              <a:t>prob</a:t>
            </a:r>
            <a:r>
              <a:rPr lang="es-ES" sz="1000" dirty="0">
                <a:solidFill>
                  <a:srgbClr val="FF0000"/>
                </a:solidFill>
              </a:rPr>
              <a:t> &gt;= umbral </a:t>
            </a:r>
            <a:r>
              <a:rPr lang="es-ES" sz="1000" dirty="0" err="1">
                <a:solidFill>
                  <a:srgbClr val="FF0000"/>
                </a:solidFill>
              </a:rPr>
              <a:t>else</a:t>
            </a:r>
            <a:r>
              <a:rPr lang="es-ES" sz="1000" dirty="0">
                <a:solidFill>
                  <a:srgbClr val="FF0000"/>
                </a:solidFill>
              </a:rPr>
              <a:t> 0 for </a:t>
            </a:r>
            <a:r>
              <a:rPr lang="es-ES" sz="1000" dirty="0" err="1">
                <a:solidFill>
                  <a:srgbClr val="FF0000"/>
                </a:solidFill>
              </a:rPr>
              <a:t>prob</a:t>
            </a:r>
            <a:r>
              <a:rPr lang="es-ES" sz="1000" dirty="0">
                <a:solidFill>
                  <a:srgbClr val="FF0000"/>
                </a:solidFill>
              </a:rPr>
              <a:t> in probabilidades</a:t>
            </a:r>
            <a:r>
              <a:rPr lang="es-ES" sz="1000" dirty="0"/>
              <a:t>]</a:t>
            </a:r>
          </a:p>
          <a:p>
            <a:endParaRPr lang="es-ES" sz="1000" dirty="0"/>
          </a:p>
          <a:p>
            <a:r>
              <a:rPr lang="es-ES" sz="1000" dirty="0"/>
              <a:t># Ejemplo de uso</a:t>
            </a:r>
          </a:p>
          <a:p>
            <a:r>
              <a:rPr lang="es-ES" sz="1000" dirty="0"/>
              <a:t># Obtén las probabilidades para las clases en el conjunto de prueba</a:t>
            </a:r>
          </a:p>
          <a:p>
            <a:r>
              <a:rPr lang="es-ES" sz="1000" dirty="0"/>
              <a:t>for i in </a:t>
            </a:r>
            <a:r>
              <a:rPr lang="es-ES" sz="1000" dirty="0" err="1"/>
              <a:t>range</a:t>
            </a:r>
            <a:r>
              <a:rPr lang="es-ES" sz="1000" dirty="0"/>
              <a:t> (</a:t>
            </a:r>
            <a:r>
              <a:rPr lang="es-ES" sz="1000" dirty="0" err="1"/>
              <a:t>len</a:t>
            </a:r>
            <a:r>
              <a:rPr lang="es-ES" sz="1000" dirty="0"/>
              <a:t>(</a:t>
            </a:r>
            <a:r>
              <a:rPr lang="es-ES" sz="1000" dirty="0" err="1"/>
              <a:t>X_test</a:t>
            </a:r>
            <a:r>
              <a:rPr lang="es-ES" sz="1000" dirty="0"/>
              <a:t>)):</a:t>
            </a:r>
          </a:p>
          <a:p>
            <a:r>
              <a:rPr lang="es-ES" sz="1000" dirty="0"/>
              <a:t>    </a:t>
            </a:r>
            <a:r>
              <a:rPr lang="es-ES" sz="1000" dirty="0" err="1"/>
              <a:t>probabilidades_clases</a:t>
            </a:r>
            <a:r>
              <a:rPr lang="es-ES" sz="1000" dirty="0"/>
              <a:t> = </a:t>
            </a:r>
            <a:r>
              <a:rPr lang="es-ES" sz="1000" dirty="0" err="1">
                <a:solidFill>
                  <a:srgbClr val="FF0000"/>
                </a:solidFill>
              </a:rPr>
              <a:t>classifier.predict_proba</a:t>
            </a:r>
            <a:r>
              <a:rPr lang="es-ES" sz="1000" dirty="0">
                <a:solidFill>
                  <a:srgbClr val="FF0000"/>
                </a:solidFill>
              </a:rPr>
              <a:t>(</a:t>
            </a:r>
            <a:r>
              <a:rPr lang="es-ES" sz="1000" dirty="0" err="1">
                <a:solidFill>
                  <a:srgbClr val="FF0000"/>
                </a:solidFill>
              </a:rPr>
              <a:t>X_test</a:t>
            </a:r>
            <a:r>
              <a:rPr lang="es-ES" sz="1000" dirty="0">
                <a:solidFill>
                  <a:srgbClr val="FF0000"/>
                </a:solidFill>
              </a:rPr>
              <a:t> [i])</a:t>
            </a:r>
          </a:p>
          <a:p>
            <a:r>
              <a:rPr lang="es-ES" sz="1000" dirty="0"/>
              <a:t>    </a:t>
            </a:r>
            <a:r>
              <a:rPr lang="es-ES" sz="1000" dirty="0" err="1"/>
              <a:t>print</a:t>
            </a:r>
            <a:r>
              <a:rPr lang="es-ES" sz="1000" dirty="0"/>
              <a:t> (</a:t>
            </a:r>
            <a:r>
              <a:rPr lang="es-ES" sz="1000" dirty="0" err="1"/>
              <a:t>probabilidades_clases</a:t>
            </a:r>
            <a:r>
              <a:rPr lang="es-ES" sz="1000" dirty="0"/>
              <a:t>)</a:t>
            </a:r>
          </a:p>
          <a:p>
            <a:r>
              <a:rPr lang="es-ES" sz="1000" dirty="0"/>
              <a:t>    </a:t>
            </a:r>
            <a:r>
              <a:rPr lang="es-ES" sz="1000" dirty="0" err="1"/>
              <a:t>umbral_ajustado</a:t>
            </a:r>
            <a:r>
              <a:rPr lang="es-ES" sz="1000" dirty="0"/>
              <a:t> = 0.6</a:t>
            </a:r>
          </a:p>
          <a:p>
            <a:r>
              <a:rPr lang="es-ES" sz="1000" dirty="0"/>
              <a:t>    </a:t>
            </a:r>
            <a:r>
              <a:rPr lang="es-ES" sz="1000" dirty="0" err="1"/>
              <a:t>predicciones_ajustadas</a:t>
            </a:r>
            <a:r>
              <a:rPr lang="es-ES" sz="1000" dirty="0"/>
              <a:t> = </a:t>
            </a:r>
            <a:r>
              <a:rPr lang="es-ES" sz="1000" dirty="0" err="1"/>
              <a:t>ajustar_umbral</a:t>
            </a:r>
            <a:r>
              <a:rPr lang="es-ES" sz="1000" dirty="0"/>
              <a:t>(</a:t>
            </a:r>
            <a:r>
              <a:rPr lang="es-ES" sz="1000" dirty="0" err="1"/>
              <a:t>probabilidades_clases</a:t>
            </a:r>
            <a:r>
              <a:rPr lang="es-ES" sz="1000" dirty="0"/>
              <a:t>, </a:t>
            </a:r>
            <a:r>
              <a:rPr lang="es-ES" sz="1000" b="1" dirty="0" err="1">
                <a:solidFill>
                  <a:schemeClr val="accent6">
                    <a:lumMod val="75000"/>
                  </a:schemeClr>
                </a:solidFill>
              </a:rPr>
              <a:t>umbral_ajustado</a:t>
            </a:r>
            <a:r>
              <a:rPr lang="es-ES" sz="1000" dirty="0"/>
              <a:t>)</a:t>
            </a:r>
          </a:p>
          <a:p>
            <a:r>
              <a:rPr lang="es-ES" sz="1000" dirty="0"/>
              <a:t>    </a:t>
            </a:r>
            <a:r>
              <a:rPr lang="es-ES" sz="1000" dirty="0" err="1"/>
              <a:t>print</a:t>
            </a:r>
            <a:r>
              <a:rPr lang="es-ES" sz="1000" dirty="0"/>
              <a:t>(f' </a:t>
            </a:r>
            <a:r>
              <a:rPr lang="es-ES" sz="1000" dirty="0" err="1"/>
              <a:t>LaS</a:t>
            </a:r>
            <a:r>
              <a:rPr lang="es-ES" sz="1000" dirty="0"/>
              <a:t> predicciones ajustadas para el </a:t>
            </a:r>
            <a:r>
              <a:rPr lang="es-ES" sz="1000" dirty="0" err="1"/>
              <a:t>subject</a:t>
            </a:r>
            <a:r>
              <a:rPr lang="es-ES" sz="1000" dirty="0"/>
              <a:t> {i}')</a:t>
            </a:r>
          </a:p>
          <a:p>
            <a:r>
              <a:rPr lang="es-ES" sz="1000" dirty="0"/>
              <a:t>    </a:t>
            </a:r>
            <a:r>
              <a:rPr lang="es-ES" sz="1000" dirty="0" err="1"/>
              <a:t>print</a:t>
            </a:r>
            <a:r>
              <a:rPr lang="es-ES" sz="1000" dirty="0"/>
              <a:t>(</a:t>
            </a:r>
            <a:r>
              <a:rPr lang="es-ES" sz="1000" dirty="0" err="1"/>
              <a:t>predicciones_ajustadas</a:t>
            </a:r>
            <a:r>
              <a:rPr lang="es-ES" sz="1000" dirty="0"/>
              <a:t>)</a:t>
            </a:r>
          </a:p>
        </p:txBody>
      </p:sp>
      <p:sp>
        <p:nvSpPr>
          <p:cNvPr id="23" name="CuadroTexto 22">
            <a:extLst>
              <a:ext uri="{FF2B5EF4-FFF2-40B4-BE49-F238E27FC236}">
                <a16:creationId xmlns:a16="http://schemas.microsoft.com/office/drawing/2014/main" id="{91FC0B15-E6B1-B307-ACB7-E4E387676341}"/>
              </a:ext>
            </a:extLst>
          </p:cNvPr>
          <p:cNvSpPr txBox="1"/>
          <p:nvPr/>
        </p:nvSpPr>
        <p:spPr>
          <a:xfrm>
            <a:off x="4246714" y="3700763"/>
            <a:ext cx="4688236" cy="2708434"/>
          </a:xfrm>
          <a:prstGeom prst="rect">
            <a:avLst/>
          </a:prstGeom>
          <a:noFill/>
        </p:spPr>
        <p:txBody>
          <a:bodyPr wrap="square">
            <a:spAutoFit/>
          </a:bodyPr>
          <a:lstStyle/>
          <a:p>
            <a:r>
              <a:rPr lang="es-ES" sz="1000" b="1" dirty="0" err="1">
                <a:solidFill>
                  <a:schemeClr val="accent6">
                    <a:lumMod val="75000"/>
                  </a:schemeClr>
                </a:solidFill>
              </a:rPr>
              <a:t>def</a:t>
            </a:r>
            <a:r>
              <a:rPr lang="es-ES" sz="1000" b="1" dirty="0">
                <a:solidFill>
                  <a:schemeClr val="accent6">
                    <a:lumMod val="75000"/>
                  </a:schemeClr>
                </a:solidFill>
              </a:rPr>
              <a:t> </a:t>
            </a:r>
            <a:r>
              <a:rPr lang="es-ES" sz="1000" b="1" dirty="0" err="1">
                <a:solidFill>
                  <a:schemeClr val="accent6">
                    <a:lumMod val="75000"/>
                  </a:schemeClr>
                </a:solidFill>
              </a:rPr>
              <a:t>ajustar_umbral</a:t>
            </a:r>
            <a:r>
              <a:rPr lang="es-ES" sz="1000" dirty="0"/>
              <a:t>(probabilidades, </a:t>
            </a:r>
            <a:r>
              <a:rPr lang="es-ES" sz="1000" dirty="0" err="1"/>
              <a:t>y_true</a:t>
            </a:r>
            <a:r>
              <a:rPr lang="es-ES" sz="1000" dirty="0"/>
              <a:t>, </a:t>
            </a:r>
            <a:r>
              <a:rPr lang="es-ES" sz="1000" dirty="0" err="1"/>
              <a:t>umbral_inicial</a:t>
            </a:r>
            <a:r>
              <a:rPr lang="es-ES" sz="1000" dirty="0"/>
              <a:t>=0.5):</a:t>
            </a:r>
          </a:p>
          <a:p>
            <a:r>
              <a:rPr lang="es-ES" sz="1000" dirty="0"/>
              <a:t>    </a:t>
            </a:r>
            <a:r>
              <a:rPr lang="es-ES" sz="1000" dirty="0" err="1"/>
              <a:t>precision</a:t>
            </a:r>
            <a:r>
              <a:rPr lang="es-ES" sz="1000" dirty="0"/>
              <a:t>, </a:t>
            </a:r>
            <a:r>
              <a:rPr lang="es-ES" sz="1000" dirty="0" err="1"/>
              <a:t>recall</a:t>
            </a:r>
            <a:r>
              <a:rPr lang="es-ES" sz="1000" dirty="0"/>
              <a:t>, umbrales = </a:t>
            </a:r>
            <a:r>
              <a:rPr lang="es-ES" sz="1000" dirty="0" err="1"/>
              <a:t>precision_recall_curve</a:t>
            </a:r>
            <a:r>
              <a:rPr lang="es-ES" sz="1000" dirty="0"/>
              <a:t>(</a:t>
            </a:r>
            <a:r>
              <a:rPr lang="es-ES" sz="1000" dirty="0" err="1"/>
              <a:t>y_true</a:t>
            </a:r>
            <a:r>
              <a:rPr lang="es-ES" sz="1000" dirty="0"/>
              <a:t>, probabilidades)</a:t>
            </a:r>
          </a:p>
          <a:p>
            <a:r>
              <a:rPr lang="es-ES" sz="1000" dirty="0"/>
              <a:t>    </a:t>
            </a:r>
            <a:r>
              <a:rPr lang="es-ES" sz="1000" dirty="0" err="1"/>
              <a:t>area_bajo_curva</a:t>
            </a:r>
            <a:r>
              <a:rPr lang="es-ES" sz="1000" dirty="0"/>
              <a:t> = </a:t>
            </a:r>
            <a:r>
              <a:rPr lang="es-ES" sz="1000" dirty="0" err="1"/>
              <a:t>auc</a:t>
            </a:r>
            <a:r>
              <a:rPr lang="es-ES" sz="1000" dirty="0"/>
              <a:t>(</a:t>
            </a:r>
            <a:r>
              <a:rPr lang="es-ES" sz="1000" dirty="0" err="1"/>
              <a:t>recall</a:t>
            </a:r>
            <a:r>
              <a:rPr lang="es-ES" sz="1000" dirty="0"/>
              <a:t>, </a:t>
            </a:r>
            <a:r>
              <a:rPr lang="es-ES" sz="1000" dirty="0" err="1"/>
              <a:t>precision</a:t>
            </a:r>
            <a:r>
              <a:rPr lang="es-ES" sz="1000" dirty="0"/>
              <a:t>)</a:t>
            </a:r>
          </a:p>
          <a:p>
            <a:endParaRPr lang="es-ES" sz="1000" dirty="0"/>
          </a:p>
          <a:p>
            <a:r>
              <a:rPr lang="es-ES" sz="1000" dirty="0"/>
              <a:t>    </a:t>
            </a:r>
            <a:r>
              <a:rPr lang="es-ES" sz="1000" dirty="0" err="1"/>
              <a:t>mejor_umbral</a:t>
            </a:r>
            <a:r>
              <a:rPr lang="es-ES" sz="1000" dirty="0"/>
              <a:t> = </a:t>
            </a:r>
            <a:r>
              <a:rPr lang="es-ES" sz="1000" dirty="0" err="1"/>
              <a:t>umbral_inicial</a:t>
            </a:r>
            <a:endParaRPr lang="es-ES" sz="1000" dirty="0"/>
          </a:p>
          <a:p>
            <a:r>
              <a:rPr lang="es-ES" sz="1000" dirty="0"/>
              <a:t>    mejor_f1 = 0</a:t>
            </a:r>
          </a:p>
          <a:p>
            <a:endParaRPr lang="es-ES" sz="1000" dirty="0"/>
          </a:p>
          <a:p>
            <a:r>
              <a:rPr lang="es-ES" sz="1000" dirty="0"/>
              <a:t>    for i in </a:t>
            </a:r>
            <a:r>
              <a:rPr lang="es-ES" sz="1000" dirty="0" err="1"/>
              <a:t>range</a:t>
            </a:r>
            <a:r>
              <a:rPr lang="es-ES" sz="1000" dirty="0"/>
              <a:t>(</a:t>
            </a:r>
            <a:r>
              <a:rPr lang="es-ES" sz="1000" dirty="0" err="1"/>
              <a:t>len</a:t>
            </a:r>
            <a:r>
              <a:rPr lang="es-ES" sz="1000" dirty="0"/>
              <a:t>(umbrales)):</a:t>
            </a:r>
          </a:p>
          <a:p>
            <a:r>
              <a:rPr lang="es-ES" sz="1000" dirty="0"/>
              <a:t>        </a:t>
            </a:r>
            <a:r>
              <a:rPr lang="es-ES" sz="1000" dirty="0" err="1"/>
              <a:t>umbral_actual</a:t>
            </a:r>
            <a:r>
              <a:rPr lang="es-ES" sz="1000" dirty="0"/>
              <a:t> = umbrales[i]</a:t>
            </a:r>
          </a:p>
          <a:p>
            <a:r>
              <a:rPr lang="es-ES" sz="1000" dirty="0"/>
              <a:t>        </a:t>
            </a:r>
            <a:r>
              <a:rPr lang="es-ES" sz="1000" dirty="0" err="1"/>
              <a:t>y_pred_ajustado</a:t>
            </a:r>
            <a:r>
              <a:rPr lang="es-ES" sz="1000" dirty="0"/>
              <a:t> = (probabilidades &gt;= </a:t>
            </a:r>
            <a:r>
              <a:rPr lang="es-ES" sz="1000" dirty="0" err="1"/>
              <a:t>umbral_actual</a:t>
            </a:r>
            <a:r>
              <a:rPr lang="es-ES" sz="1000" dirty="0"/>
              <a:t>).</a:t>
            </a:r>
            <a:r>
              <a:rPr lang="es-ES" sz="1000" dirty="0" err="1"/>
              <a:t>astype</a:t>
            </a:r>
            <a:r>
              <a:rPr lang="es-ES" sz="1000" dirty="0"/>
              <a:t>(</a:t>
            </a:r>
            <a:r>
              <a:rPr lang="es-ES" sz="1000" dirty="0" err="1"/>
              <a:t>int</a:t>
            </a:r>
            <a:r>
              <a:rPr lang="es-ES" sz="1000" dirty="0"/>
              <a:t>)</a:t>
            </a:r>
          </a:p>
          <a:p>
            <a:r>
              <a:rPr lang="es-ES" sz="1000" dirty="0"/>
              <a:t>        f1_actual = 2 * (</a:t>
            </a:r>
            <a:r>
              <a:rPr lang="es-ES" sz="1000" dirty="0" err="1"/>
              <a:t>precision</a:t>
            </a:r>
            <a:r>
              <a:rPr lang="es-ES" sz="1000" dirty="0"/>
              <a:t>[i] * </a:t>
            </a:r>
            <a:r>
              <a:rPr lang="es-ES" sz="1000" dirty="0" err="1"/>
              <a:t>recall</a:t>
            </a:r>
            <a:r>
              <a:rPr lang="es-ES" sz="1000" dirty="0"/>
              <a:t>[i]) / (</a:t>
            </a:r>
            <a:r>
              <a:rPr lang="es-ES" sz="1000" dirty="0" err="1"/>
              <a:t>precision</a:t>
            </a:r>
            <a:r>
              <a:rPr lang="es-ES" sz="1000" dirty="0"/>
              <a:t>[i] + </a:t>
            </a:r>
            <a:r>
              <a:rPr lang="es-ES" sz="1000" dirty="0" err="1"/>
              <a:t>recall</a:t>
            </a:r>
            <a:r>
              <a:rPr lang="es-ES" sz="1000" dirty="0"/>
              <a:t>[i])</a:t>
            </a:r>
          </a:p>
          <a:p>
            <a:endParaRPr lang="es-ES" sz="1000" dirty="0"/>
          </a:p>
          <a:p>
            <a:r>
              <a:rPr lang="es-ES" sz="1000" dirty="0"/>
              <a:t>        </a:t>
            </a:r>
            <a:r>
              <a:rPr lang="es-ES" sz="1000" dirty="0" err="1"/>
              <a:t>if</a:t>
            </a:r>
            <a:r>
              <a:rPr lang="es-ES" sz="1000" dirty="0"/>
              <a:t> f1_actual &gt; mejor_f1:</a:t>
            </a:r>
          </a:p>
          <a:p>
            <a:r>
              <a:rPr lang="es-ES" sz="1000" dirty="0"/>
              <a:t>            mejor_f1 = f1_actual</a:t>
            </a:r>
          </a:p>
          <a:p>
            <a:r>
              <a:rPr lang="es-ES" sz="1000" dirty="0"/>
              <a:t>            </a:t>
            </a:r>
            <a:r>
              <a:rPr lang="es-ES" sz="1000" dirty="0" err="1"/>
              <a:t>mejor_umbral</a:t>
            </a:r>
            <a:r>
              <a:rPr lang="es-ES" sz="1000" dirty="0"/>
              <a:t> = </a:t>
            </a:r>
            <a:r>
              <a:rPr lang="es-ES" sz="1000" dirty="0" err="1"/>
              <a:t>umbral_actual</a:t>
            </a:r>
            <a:endParaRPr lang="es-ES" sz="1000" dirty="0"/>
          </a:p>
          <a:p>
            <a:endParaRPr lang="es-ES" sz="1000" dirty="0"/>
          </a:p>
          <a:p>
            <a:r>
              <a:rPr lang="es-ES" sz="1000" dirty="0"/>
              <a:t>    </a:t>
            </a:r>
            <a:r>
              <a:rPr lang="es-ES" sz="1000" dirty="0" err="1"/>
              <a:t>return</a:t>
            </a:r>
            <a:r>
              <a:rPr lang="es-ES" sz="1000" dirty="0"/>
              <a:t> </a:t>
            </a:r>
            <a:r>
              <a:rPr lang="es-ES" sz="1000" dirty="0" err="1"/>
              <a:t>mejor_umbral</a:t>
            </a:r>
            <a:endParaRPr lang="es-ES" sz="1000" dirty="0"/>
          </a:p>
        </p:txBody>
      </p:sp>
      <p:sp>
        <p:nvSpPr>
          <p:cNvPr id="4" name=" 175">
            <a:extLst>
              <a:ext uri="{FF2B5EF4-FFF2-40B4-BE49-F238E27FC236}">
                <a16:creationId xmlns:a16="http://schemas.microsoft.com/office/drawing/2014/main" id="{5270F008-D111-7D7A-8293-2A1A5BBEC08B}"/>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7" name=" 3">
            <a:extLst>
              <a:ext uri="{FF2B5EF4-FFF2-40B4-BE49-F238E27FC236}">
                <a16:creationId xmlns:a16="http://schemas.microsoft.com/office/drawing/2014/main" id="{A949B2AD-1248-E1F1-70C2-AD047FF4E982}"/>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2003968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57517"/>
            <a:ext cx="637974" cy="221110"/>
          </a:xfrm>
          <a:prstGeom prst="rect">
            <a:avLst/>
          </a:prstGeom>
          <a:noFill/>
        </p:spPr>
        <p:txBody>
          <a:bodyPr wrap="square">
            <a:spAutoFit/>
          </a:bodyPr>
          <a:lstStyle/>
          <a:p>
            <a:pPr algn="ctr"/>
            <a:r>
              <a:rPr lang="en-US" altLang="es-ES" sz="800" dirty="0"/>
              <a:t>-24-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0"/>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28473469-8BFA-9315-6D91-9E4206B227FC}"/>
              </a:ext>
            </a:extLst>
          </p:cNvPr>
          <p:cNvSpPr txBox="1"/>
          <p:nvPr/>
        </p:nvSpPr>
        <p:spPr>
          <a:xfrm>
            <a:off x="270691" y="2006005"/>
            <a:ext cx="3263066"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a:t>
            </a:r>
          </a:p>
        </p:txBody>
      </p:sp>
      <p:pic>
        <p:nvPicPr>
          <p:cNvPr id="2050" name="Picture 2" descr="VAlor de entrenamiento, validación y Test Auc Curva Roc y Matrices de confusión. Imagen 3 de 4">
            <a:extLst>
              <a:ext uri="{FF2B5EF4-FFF2-40B4-BE49-F238E27FC236}">
                <a16:creationId xmlns:a16="http://schemas.microsoft.com/office/drawing/2014/main" id="{660B0039-95E4-2024-074B-4A52BAD69A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6296" y="3660089"/>
            <a:ext cx="1501899" cy="150189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14" name="Tabla 13">
            <a:extLst>
              <a:ext uri="{FF2B5EF4-FFF2-40B4-BE49-F238E27FC236}">
                <a16:creationId xmlns:a16="http://schemas.microsoft.com/office/drawing/2014/main" id="{7823E368-5A9D-15F1-0B51-7FBACCCEA49E}"/>
              </a:ext>
            </a:extLst>
          </p:cNvPr>
          <p:cNvGraphicFramePr>
            <a:graphicFrameLocks noGrp="1"/>
          </p:cNvGraphicFramePr>
          <p:nvPr>
            <p:extLst>
              <p:ext uri="{D42A27DB-BD31-4B8C-83A1-F6EECF244321}">
                <p14:modId xmlns:p14="http://schemas.microsoft.com/office/powerpoint/2010/main" val="919415658"/>
              </p:ext>
            </p:extLst>
          </p:nvPr>
        </p:nvGraphicFramePr>
        <p:xfrm>
          <a:off x="817392" y="2795214"/>
          <a:ext cx="5735010" cy="2806305"/>
        </p:xfrm>
        <a:graphic>
          <a:graphicData uri="http://schemas.openxmlformats.org/drawingml/2006/table">
            <a:tbl>
              <a:tblPr firstRow="1" firstCol="1" bandRow="1">
                <a:tableStyleId>{5C22544A-7EE6-4342-B048-85BDC9FD1C3A}</a:tableStyleId>
              </a:tblPr>
              <a:tblGrid>
                <a:gridCol w="1357819">
                  <a:extLst>
                    <a:ext uri="{9D8B030D-6E8A-4147-A177-3AD203B41FA5}">
                      <a16:colId xmlns:a16="http://schemas.microsoft.com/office/drawing/2014/main" val="2442288388"/>
                    </a:ext>
                  </a:extLst>
                </a:gridCol>
                <a:gridCol w="795172">
                  <a:extLst>
                    <a:ext uri="{9D8B030D-6E8A-4147-A177-3AD203B41FA5}">
                      <a16:colId xmlns:a16="http://schemas.microsoft.com/office/drawing/2014/main" val="2922506956"/>
                    </a:ext>
                  </a:extLst>
                </a:gridCol>
                <a:gridCol w="390655">
                  <a:extLst>
                    <a:ext uri="{9D8B030D-6E8A-4147-A177-3AD203B41FA5}">
                      <a16:colId xmlns:a16="http://schemas.microsoft.com/office/drawing/2014/main" val="562435967"/>
                    </a:ext>
                  </a:extLst>
                </a:gridCol>
                <a:gridCol w="424601">
                  <a:extLst>
                    <a:ext uri="{9D8B030D-6E8A-4147-A177-3AD203B41FA5}">
                      <a16:colId xmlns:a16="http://schemas.microsoft.com/office/drawing/2014/main" val="1526791299"/>
                    </a:ext>
                  </a:extLst>
                </a:gridCol>
                <a:gridCol w="384998">
                  <a:extLst>
                    <a:ext uri="{9D8B030D-6E8A-4147-A177-3AD203B41FA5}">
                      <a16:colId xmlns:a16="http://schemas.microsoft.com/office/drawing/2014/main" val="185159133"/>
                    </a:ext>
                  </a:extLst>
                </a:gridCol>
                <a:gridCol w="466197">
                  <a:extLst>
                    <a:ext uri="{9D8B030D-6E8A-4147-A177-3AD203B41FA5}">
                      <a16:colId xmlns:a16="http://schemas.microsoft.com/office/drawing/2014/main" val="2427434305"/>
                    </a:ext>
                  </a:extLst>
                </a:gridCol>
                <a:gridCol w="481330">
                  <a:extLst>
                    <a:ext uri="{9D8B030D-6E8A-4147-A177-3AD203B41FA5}">
                      <a16:colId xmlns:a16="http://schemas.microsoft.com/office/drawing/2014/main" val="3016957386"/>
                    </a:ext>
                  </a:extLst>
                </a:gridCol>
                <a:gridCol w="486835">
                  <a:extLst>
                    <a:ext uri="{9D8B030D-6E8A-4147-A177-3AD203B41FA5}">
                      <a16:colId xmlns:a16="http://schemas.microsoft.com/office/drawing/2014/main" val="2426556559"/>
                    </a:ext>
                  </a:extLst>
                </a:gridCol>
                <a:gridCol w="481330">
                  <a:extLst>
                    <a:ext uri="{9D8B030D-6E8A-4147-A177-3AD203B41FA5}">
                      <a16:colId xmlns:a16="http://schemas.microsoft.com/office/drawing/2014/main" val="998677709"/>
                    </a:ext>
                  </a:extLst>
                </a:gridCol>
                <a:gridCol w="466073">
                  <a:extLst>
                    <a:ext uri="{9D8B030D-6E8A-4147-A177-3AD203B41FA5}">
                      <a16:colId xmlns:a16="http://schemas.microsoft.com/office/drawing/2014/main" val="106364611"/>
                    </a:ext>
                  </a:extLst>
                </a:gridCol>
              </a:tblGrid>
              <a:tr h="553345">
                <a:tc rowSpan="3">
                  <a:txBody>
                    <a:bodyPr/>
                    <a:lstStyle/>
                    <a:p>
                      <a:pPr algn="ctr"/>
                      <a:r>
                        <a:rPr lang="en-US" sz="1200" i="1" u="none" noProof="0" dirty="0">
                          <a:effectLst/>
                        </a:rPr>
                        <a:t>ROC_AUC/</a:t>
                      </a:r>
                    </a:p>
                    <a:p>
                      <a:pPr algn="ctr"/>
                      <a:r>
                        <a:rPr lang="en-US" sz="1200" i="1" u="none" noProof="0" dirty="0">
                          <a:effectLst/>
                        </a:rPr>
                        <a:t>Labels 2 Experts</a:t>
                      </a:r>
                    </a:p>
                  </a:txBody>
                  <a:tcPr/>
                </a:tc>
                <a:tc>
                  <a:txBody>
                    <a:bodyPr/>
                    <a:lstStyle/>
                    <a:p>
                      <a:pPr algn="ctr"/>
                      <a:r>
                        <a:rPr lang="en-US" sz="1200" noProof="0" dirty="0"/>
                        <a:t>Train</a:t>
                      </a:r>
                    </a:p>
                  </a:txBody>
                  <a:tcPr/>
                </a:tc>
                <a:tc gridSpan="4">
                  <a:txBody>
                    <a:bodyPr/>
                    <a:lstStyle/>
                    <a:p>
                      <a:pPr algn="ctr"/>
                      <a:r>
                        <a:rPr lang="en-US" sz="1200" noProof="0" dirty="0"/>
                        <a:t>Validation</a:t>
                      </a:r>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algn="ctr"/>
                      <a:r>
                        <a:rPr lang="en-US" sz="1200" noProof="0" dirty="0"/>
                        <a:t>Test</a:t>
                      </a:r>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188984583"/>
                  </a:ext>
                </a:extLst>
              </a:tr>
              <a:tr h="314640">
                <a:tc vMerge="1">
                  <a:txBody>
                    <a:bodyPr/>
                    <a:lstStyle/>
                    <a:p>
                      <a:endParaRPr lang="es-ES"/>
                    </a:p>
                  </a:txBody>
                  <a:tcPr/>
                </a:tc>
                <a:tc rowSpan="2">
                  <a:txBody>
                    <a:bodyPr/>
                    <a:lstStyle/>
                    <a:p>
                      <a:endParaRPr lang="es-ES" dirty="0"/>
                    </a:p>
                  </a:txBody>
                  <a:tcPr>
                    <a:solidFill>
                      <a:schemeClr val="accent1">
                        <a:lumMod val="60000"/>
                        <a:lumOff val="40000"/>
                      </a:schemeClr>
                    </a:solidFill>
                  </a:tcPr>
                </a:tc>
                <a:tc gridSpan="2">
                  <a:txBody>
                    <a:bodyPr/>
                    <a:lstStyle/>
                    <a:p>
                      <a:pPr algn="ctr"/>
                      <a:r>
                        <a:rPr kumimoji="0" lang="es-ES" sz="1200" b="1" kern="1200" dirty="0">
                          <a:solidFill>
                            <a:schemeClr val="accent6">
                              <a:lumMod val="50000"/>
                            </a:schemeClr>
                          </a:solidFill>
                          <a:latin typeface="Calibri Light" panose="020F0302020204030204" pitchFamily="34" charset="0"/>
                          <a:ea typeface="+mn-ea"/>
                          <a:cs typeface="Calibri Light" panose="020F0302020204030204" pitchFamily="34" charset="0"/>
                        </a:rPr>
                        <a:t>Exprt1</a:t>
                      </a:r>
                    </a:p>
                  </a:txBody>
                  <a:tcPr>
                    <a:solidFill>
                      <a:schemeClr val="accent6">
                        <a:lumMod val="75000"/>
                      </a:schemeClr>
                    </a:solidFill>
                  </a:tcPr>
                </a:tc>
                <a:tc hMerge="1">
                  <a:txBody>
                    <a:bodyPr/>
                    <a:lstStyle/>
                    <a:p>
                      <a:endParaRPr lang="es-ES" dirty="0"/>
                    </a:p>
                  </a:txBody>
                  <a:tcPr/>
                </a:tc>
                <a:tc gridSpan="2">
                  <a:txBody>
                    <a:bodyPr/>
                    <a:lstStyle/>
                    <a:p>
                      <a:pPr algn="ctr"/>
                      <a:r>
                        <a:rPr kumimoji="0" lang="es-ES" sz="1200" b="1" kern="1200" dirty="0">
                          <a:solidFill>
                            <a:schemeClr val="accent6">
                              <a:lumMod val="50000"/>
                            </a:schemeClr>
                          </a:solidFill>
                          <a:latin typeface="Calibri Light" panose="020F0302020204030204" pitchFamily="34" charset="0"/>
                          <a:ea typeface="+mn-ea"/>
                          <a:cs typeface="Calibri Light" panose="020F0302020204030204" pitchFamily="34" charset="0"/>
                        </a:rPr>
                        <a:t>Exprt2</a:t>
                      </a:r>
                    </a:p>
                  </a:txBody>
                  <a:tcPr>
                    <a:solidFill>
                      <a:schemeClr val="accent6">
                        <a:lumMod val="75000"/>
                      </a:schemeClr>
                    </a:solidFill>
                  </a:tcPr>
                </a:tc>
                <a:tc hMerge="1">
                  <a:txBody>
                    <a:bodyPr/>
                    <a:lstStyle/>
                    <a:p>
                      <a:endParaRPr lang="es-ES" dirty="0"/>
                    </a:p>
                  </a:txBody>
                  <a:tcPr/>
                </a:tc>
                <a:tc gridSpan="2">
                  <a:txBody>
                    <a:bodyPr/>
                    <a:lstStyle/>
                    <a:p>
                      <a:pPr algn="ctr"/>
                      <a:r>
                        <a:rPr kumimoji="0" lang="es-ES" sz="1200" b="1" kern="1200" dirty="0">
                          <a:solidFill>
                            <a:schemeClr val="accent6">
                              <a:lumMod val="50000"/>
                            </a:schemeClr>
                          </a:solidFill>
                          <a:latin typeface="Calibri Light" panose="020F0302020204030204" pitchFamily="34" charset="0"/>
                          <a:ea typeface="+mn-ea"/>
                          <a:cs typeface="Calibri Light" panose="020F0302020204030204" pitchFamily="34" charset="0"/>
                        </a:rPr>
                        <a:t>Exprt1</a:t>
                      </a:r>
                    </a:p>
                  </a:txBody>
                  <a:tcPr>
                    <a:solidFill>
                      <a:schemeClr val="accent6">
                        <a:lumMod val="75000"/>
                      </a:schemeClr>
                    </a:solidFill>
                  </a:tcPr>
                </a:tc>
                <a:tc hMerge="1">
                  <a:txBody>
                    <a:bodyPr/>
                    <a:lstStyle/>
                    <a:p>
                      <a:endParaRPr lang="es-ES" dirty="0"/>
                    </a:p>
                  </a:txBody>
                  <a:tcPr/>
                </a:tc>
                <a:tc gridSpan="2">
                  <a:txBody>
                    <a:bodyPr/>
                    <a:lstStyle/>
                    <a:p>
                      <a:pPr algn="ctr"/>
                      <a:r>
                        <a:rPr lang="es-ES" sz="1200" b="1" dirty="0">
                          <a:solidFill>
                            <a:schemeClr val="accent6">
                              <a:lumMod val="50000"/>
                            </a:schemeClr>
                          </a:solidFill>
                          <a:latin typeface="Calibri Light" panose="020F0302020204030204" pitchFamily="34" charset="0"/>
                          <a:cs typeface="Calibri Light" panose="020F0302020204030204" pitchFamily="34" charset="0"/>
                        </a:rPr>
                        <a:t>Exprt2</a:t>
                      </a:r>
                    </a:p>
                  </a:txBody>
                  <a:tcPr>
                    <a:solidFill>
                      <a:schemeClr val="accent6">
                        <a:lumMod val="75000"/>
                      </a:schemeClr>
                    </a:solidFill>
                  </a:tcPr>
                </a:tc>
                <a:tc hMerge="1">
                  <a:txBody>
                    <a:bodyPr/>
                    <a:lstStyle/>
                    <a:p>
                      <a:endParaRPr lang="es-ES" dirty="0"/>
                    </a:p>
                  </a:txBody>
                  <a:tcPr/>
                </a:tc>
                <a:extLst>
                  <a:ext uri="{0D108BD9-81ED-4DB2-BD59-A6C34878D82A}">
                    <a16:rowId xmlns:a16="http://schemas.microsoft.com/office/drawing/2014/main" val="1628802445"/>
                  </a:ext>
                </a:extLst>
              </a:tr>
              <a:tr h="314640">
                <a:tc vMerge="1">
                  <a:txBody>
                    <a:bodyPr/>
                    <a:lstStyle/>
                    <a:p>
                      <a:pPr algn="ctr"/>
                      <a:endParaRPr lang="es-ES" i="1" dirty="0">
                        <a:latin typeface="Calibri Light" panose="020F0302020204030204" pitchFamily="34" charset="0"/>
                        <a:cs typeface="Calibri Light" panose="020F0302020204030204" pitchFamily="34" charset="0"/>
                      </a:endParaRPr>
                    </a:p>
                  </a:txBody>
                  <a:tcPr/>
                </a:tc>
                <a:tc vMerge="1">
                  <a:txBody>
                    <a:bodyPr/>
                    <a:lstStyle/>
                    <a:p>
                      <a:endParaRPr lang="es-ES" dirty="0"/>
                    </a:p>
                  </a:txBody>
                  <a:tcPr/>
                </a:tc>
                <a:tc>
                  <a:txBody>
                    <a:bodyPr/>
                    <a:lstStyle/>
                    <a:p>
                      <a:pPr algn="ctr"/>
                      <a:r>
                        <a:rPr lang="es-ES" sz="900" b="1" dirty="0">
                          <a:solidFill>
                            <a:srgbClr val="0070C0"/>
                          </a:solidFill>
                        </a:rPr>
                        <a:t>Sb1</a:t>
                      </a:r>
                    </a:p>
                  </a:txBody>
                  <a:tcPr>
                    <a:solidFill>
                      <a:schemeClr val="accent6">
                        <a:lumMod val="60000"/>
                        <a:lumOff val="40000"/>
                      </a:schemeClr>
                    </a:solidFill>
                  </a:tcPr>
                </a:tc>
                <a:tc>
                  <a:txBody>
                    <a:bodyPr/>
                    <a:lstStyle/>
                    <a:p>
                      <a:pPr algn="ctr"/>
                      <a:r>
                        <a:rPr kumimoji="0" lang="es-ES" sz="900" b="1" kern="1200" dirty="0">
                          <a:solidFill>
                            <a:srgbClr val="0070C0"/>
                          </a:solidFill>
                          <a:latin typeface="+mn-lt"/>
                          <a:ea typeface="+mn-ea"/>
                          <a:cs typeface="+mn-cs"/>
                        </a:rPr>
                        <a:t>Sb7</a:t>
                      </a:r>
                    </a:p>
                  </a:txBody>
                  <a:tcPr>
                    <a:solidFill>
                      <a:schemeClr val="accent6">
                        <a:lumMod val="60000"/>
                        <a:lumOff val="40000"/>
                      </a:schemeClr>
                    </a:solidFill>
                  </a:tcPr>
                </a:tc>
                <a:tc>
                  <a:txBody>
                    <a:bodyPr/>
                    <a:lstStyle/>
                    <a:p>
                      <a:pPr algn="ctr"/>
                      <a:r>
                        <a:rPr kumimoji="0" lang="es-ES" sz="900" b="1" kern="1200" dirty="0">
                          <a:solidFill>
                            <a:srgbClr val="0070C0"/>
                          </a:solidFill>
                          <a:latin typeface="+mn-lt"/>
                          <a:ea typeface="+mn-ea"/>
                          <a:cs typeface="+mn-cs"/>
                        </a:rPr>
                        <a:t>sb1</a:t>
                      </a:r>
                    </a:p>
                  </a:txBody>
                  <a:tcPr>
                    <a:solidFill>
                      <a:schemeClr val="accent6">
                        <a:lumMod val="60000"/>
                        <a:lumOff val="40000"/>
                      </a:schemeClr>
                    </a:solidFill>
                  </a:tcPr>
                </a:tc>
                <a:tc>
                  <a:txBody>
                    <a:bodyPr/>
                    <a:lstStyle/>
                    <a:p>
                      <a:pPr algn="ctr"/>
                      <a:r>
                        <a:rPr kumimoji="0" lang="es-ES" sz="900" b="1" kern="1200" dirty="0">
                          <a:solidFill>
                            <a:srgbClr val="0070C0"/>
                          </a:solidFill>
                          <a:latin typeface="+mn-lt"/>
                          <a:ea typeface="+mn-ea"/>
                          <a:cs typeface="+mn-cs"/>
                        </a:rPr>
                        <a:t>sb7</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mn-lt"/>
                          <a:ea typeface="+mn-ea"/>
                          <a:cs typeface="+mn-cs"/>
                        </a:rPr>
                        <a:t>sb9</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mn-lt"/>
                          <a:ea typeface="+mn-ea"/>
                          <a:cs typeface="+mn-cs"/>
                        </a:rPr>
                        <a:t>sb10</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mn-lt"/>
                          <a:ea typeface="+mn-ea"/>
                          <a:cs typeface="+mn-cs"/>
                        </a:rPr>
                        <a:t>sb9</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mn-lt"/>
                          <a:ea typeface="+mn-ea"/>
                          <a:cs typeface="+mn-cs"/>
                        </a:rPr>
                        <a:t>sb10</a:t>
                      </a:r>
                    </a:p>
                  </a:txBody>
                  <a:tcPr>
                    <a:solidFill>
                      <a:schemeClr val="accent6">
                        <a:lumMod val="60000"/>
                        <a:lumOff val="40000"/>
                      </a:schemeClr>
                    </a:solidFill>
                  </a:tcPr>
                </a:tc>
                <a:extLst>
                  <a:ext uri="{0D108BD9-81ED-4DB2-BD59-A6C34878D82A}">
                    <a16:rowId xmlns:a16="http://schemas.microsoft.com/office/drawing/2014/main" val="3434958178"/>
                  </a:ext>
                </a:extLst>
              </a:tr>
              <a:tr h="324736">
                <a:tc>
                  <a:txBody>
                    <a:bodyPr/>
                    <a:lstStyle/>
                    <a:p>
                      <a:pPr algn="ctr"/>
                      <a:r>
                        <a:rPr lang="es-ES" sz="1200" i="1" dirty="0">
                          <a:latin typeface="Calibri Light" panose="020F0302020204030204" pitchFamily="34" charset="0"/>
                          <a:cs typeface="Calibri Light" panose="020F0302020204030204" pitchFamily="34" charset="0"/>
                        </a:rPr>
                        <a:t>NREM- N1</a:t>
                      </a:r>
                    </a:p>
                  </a:txBody>
                  <a:tcPr/>
                </a:tc>
                <a:tc>
                  <a:txBody>
                    <a:bodyPr/>
                    <a:lstStyle/>
                    <a:p>
                      <a:pPr algn="ctr"/>
                      <a:r>
                        <a:rPr lang="es-ES" sz="1000" b="1" dirty="0">
                          <a:latin typeface="Calibri Light" panose="020F0302020204030204" pitchFamily="34" charset="0"/>
                          <a:cs typeface="Calibri Light" panose="020F0302020204030204" pitchFamily="34" charset="0"/>
                        </a:rPr>
                        <a:t>1.0</a:t>
                      </a:r>
                    </a:p>
                  </a:txBody>
                  <a:tcPr/>
                </a:tc>
                <a:tc>
                  <a:txBody>
                    <a:bodyPr/>
                    <a:lstStyle/>
                    <a:p>
                      <a:pPr algn="ctr"/>
                      <a:r>
                        <a:rPr lang="es-ES" sz="800" b="1" i="0" dirty="0">
                          <a:solidFill>
                            <a:srgbClr val="0070C0"/>
                          </a:solidFill>
                          <a:effectLst/>
                          <a:latin typeface="Calibri Light" panose="020F0302020204030204" pitchFamily="34" charset="0"/>
                          <a:cs typeface="Calibri Light" panose="020F0302020204030204" pitchFamily="34" charset="0"/>
                        </a:rPr>
                        <a:t>0.99</a:t>
                      </a:r>
                      <a:endParaRPr lang="es-ES" sz="800" b="1" dirty="0">
                        <a:solidFill>
                          <a:srgbClr val="0070C0"/>
                        </a:solidFill>
                        <a:latin typeface="Calibri Light" panose="020F0302020204030204" pitchFamily="34" charset="0"/>
                        <a:cs typeface="Calibri Light" panose="020F0302020204030204" pitchFamily="34" charset="0"/>
                      </a:endParaRP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0.99</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0.99</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0.99</a:t>
                      </a:r>
                    </a:p>
                  </a:txBody>
                  <a:tcPr/>
                </a:tc>
                <a:tc>
                  <a:txBody>
                    <a:bodyPr/>
                    <a:lstStyle/>
                    <a:p>
                      <a:pPr algn="ctr"/>
                      <a:r>
                        <a:rPr kumimoji="0" lang="es-ES" sz="800" b="1" kern="1200" dirty="0">
                          <a:solidFill>
                            <a:schemeClr val="bg2">
                              <a:lumMod val="25000"/>
                            </a:schemeClr>
                          </a:solidFill>
                          <a:latin typeface="+mn-lt"/>
                          <a:ea typeface="+mn-ea"/>
                          <a:cs typeface="+mn-cs"/>
                        </a:rPr>
                        <a:t>0.97</a:t>
                      </a:r>
                    </a:p>
                  </a:txBody>
                  <a:tcPr/>
                </a:tc>
                <a:tc>
                  <a:txBody>
                    <a:bodyPr/>
                    <a:lstStyle/>
                    <a:p>
                      <a:pPr algn="ctr"/>
                      <a:r>
                        <a:rPr kumimoji="0" lang="es-ES" sz="800" b="1" kern="1200" dirty="0">
                          <a:solidFill>
                            <a:schemeClr val="bg2">
                              <a:lumMod val="25000"/>
                            </a:schemeClr>
                          </a:solidFill>
                          <a:latin typeface="+mn-lt"/>
                          <a:ea typeface="+mn-ea"/>
                          <a:cs typeface="+mn-cs"/>
                        </a:rPr>
                        <a:t>0.99</a:t>
                      </a:r>
                    </a:p>
                  </a:txBody>
                  <a:tcPr/>
                </a:tc>
                <a:tc>
                  <a:txBody>
                    <a:bodyPr/>
                    <a:lstStyle/>
                    <a:p>
                      <a:pPr algn="ctr"/>
                      <a:r>
                        <a:rPr kumimoji="0" lang="es-ES" sz="800" b="1" kern="1200" dirty="0">
                          <a:solidFill>
                            <a:schemeClr val="bg2">
                              <a:lumMod val="25000"/>
                            </a:schemeClr>
                          </a:solidFill>
                          <a:latin typeface="+mn-lt"/>
                          <a:ea typeface="+mn-ea"/>
                          <a:cs typeface="+mn-cs"/>
                        </a:rPr>
                        <a:t>0.97</a:t>
                      </a:r>
                    </a:p>
                  </a:txBody>
                  <a:tcPr/>
                </a:tc>
                <a:tc>
                  <a:txBody>
                    <a:bodyPr/>
                    <a:lstStyle/>
                    <a:p>
                      <a:pPr algn="ctr"/>
                      <a:r>
                        <a:rPr kumimoji="0" lang="es-ES" sz="800" b="1" kern="1200" dirty="0">
                          <a:solidFill>
                            <a:schemeClr val="bg2">
                              <a:lumMod val="25000"/>
                            </a:schemeClr>
                          </a:solidFill>
                          <a:latin typeface="+mn-lt"/>
                          <a:ea typeface="+mn-ea"/>
                          <a:cs typeface="+mn-cs"/>
                        </a:rPr>
                        <a:t>0.99</a:t>
                      </a:r>
                    </a:p>
                  </a:txBody>
                  <a:tcPr/>
                </a:tc>
                <a:extLst>
                  <a:ext uri="{0D108BD9-81ED-4DB2-BD59-A6C34878D82A}">
                    <a16:rowId xmlns:a16="http://schemas.microsoft.com/office/drawing/2014/main" val="2193182645"/>
                  </a:ext>
                </a:extLst>
              </a:tr>
              <a:tr h="324736">
                <a:tc>
                  <a:txBody>
                    <a:bodyPr/>
                    <a:lstStyle/>
                    <a:p>
                      <a:pPr algn="ctr"/>
                      <a:r>
                        <a:rPr lang="es-ES" sz="1200" i="1" dirty="0">
                          <a:latin typeface="Calibri Light" panose="020F0302020204030204" pitchFamily="34" charset="0"/>
                          <a:cs typeface="Calibri Light" panose="020F0302020204030204" pitchFamily="34" charset="0"/>
                        </a:rPr>
                        <a:t>NREM-N2</a:t>
                      </a:r>
                    </a:p>
                  </a:txBody>
                  <a:tcPr/>
                </a:tc>
                <a:tc>
                  <a:txBody>
                    <a:bodyPr/>
                    <a:lstStyle/>
                    <a:p>
                      <a:pPr algn="ctr"/>
                      <a:r>
                        <a:rPr lang="es-ES" sz="1000" b="1" dirty="0">
                          <a:latin typeface="Calibri Light" panose="020F0302020204030204" pitchFamily="34" charset="0"/>
                          <a:cs typeface="Calibri Light" panose="020F0302020204030204" pitchFamily="34" charset="0"/>
                        </a:rPr>
                        <a:t>1.o</a:t>
                      </a:r>
                    </a:p>
                  </a:txBody>
                  <a:tcPr/>
                </a:tc>
                <a:tc>
                  <a:txBody>
                    <a:bodyPr/>
                    <a:lstStyle/>
                    <a:p>
                      <a:pPr marL="0" algn="ctr" rtl="0" eaLnBrk="1" latinLnBrk="0" hangingPunct="1"/>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0.89</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0.93</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0.93</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0.93</a:t>
                      </a:r>
                    </a:p>
                  </a:txBody>
                  <a:tcPr/>
                </a:tc>
                <a:tc>
                  <a:txBody>
                    <a:bodyPr/>
                    <a:lstStyle/>
                    <a:p>
                      <a:pPr algn="ctr"/>
                      <a:r>
                        <a:rPr kumimoji="0" lang="es-ES" sz="800" b="1" kern="1200" dirty="0">
                          <a:solidFill>
                            <a:schemeClr val="bg2">
                              <a:lumMod val="25000"/>
                            </a:schemeClr>
                          </a:solidFill>
                          <a:latin typeface="+mn-lt"/>
                          <a:ea typeface="+mn-ea"/>
                          <a:cs typeface="+mn-cs"/>
                        </a:rPr>
                        <a:t>0.83</a:t>
                      </a:r>
                    </a:p>
                  </a:txBody>
                  <a:tcPr/>
                </a:tc>
                <a:tc>
                  <a:txBody>
                    <a:bodyPr/>
                    <a:lstStyle/>
                    <a:p>
                      <a:pPr algn="ctr"/>
                      <a:r>
                        <a:rPr kumimoji="0" lang="es-ES" sz="800" b="1" kern="1200" dirty="0">
                          <a:solidFill>
                            <a:schemeClr val="bg2">
                              <a:lumMod val="25000"/>
                            </a:schemeClr>
                          </a:solidFill>
                          <a:latin typeface="+mn-lt"/>
                          <a:ea typeface="+mn-ea"/>
                          <a:cs typeface="+mn-cs"/>
                        </a:rPr>
                        <a:t>0.89</a:t>
                      </a:r>
                    </a:p>
                  </a:txBody>
                  <a:tcPr/>
                </a:tc>
                <a:tc>
                  <a:txBody>
                    <a:bodyPr/>
                    <a:lstStyle/>
                    <a:p>
                      <a:pPr algn="ctr"/>
                      <a:r>
                        <a:rPr kumimoji="0" lang="es-ES" sz="800" b="1" kern="1200" dirty="0">
                          <a:solidFill>
                            <a:schemeClr val="bg2">
                              <a:lumMod val="25000"/>
                            </a:schemeClr>
                          </a:solidFill>
                          <a:latin typeface="+mn-lt"/>
                          <a:ea typeface="+mn-ea"/>
                          <a:cs typeface="+mn-cs"/>
                        </a:rPr>
                        <a:t>0.83</a:t>
                      </a:r>
                    </a:p>
                  </a:txBody>
                  <a:tcPr/>
                </a:tc>
                <a:tc>
                  <a:txBody>
                    <a:bodyPr/>
                    <a:lstStyle/>
                    <a:p>
                      <a:pPr algn="ctr"/>
                      <a:r>
                        <a:rPr kumimoji="0" lang="es-ES" sz="800" b="1" kern="1200" dirty="0">
                          <a:solidFill>
                            <a:schemeClr val="bg2">
                              <a:lumMod val="25000"/>
                            </a:schemeClr>
                          </a:solidFill>
                          <a:latin typeface="+mn-lt"/>
                          <a:ea typeface="+mn-ea"/>
                          <a:cs typeface="+mn-cs"/>
                        </a:rPr>
                        <a:t>0.89</a:t>
                      </a:r>
                    </a:p>
                  </a:txBody>
                  <a:tcPr/>
                </a:tc>
                <a:extLst>
                  <a:ext uri="{0D108BD9-81ED-4DB2-BD59-A6C34878D82A}">
                    <a16:rowId xmlns:a16="http://schemas.microsoft.com/office/drawing/2014/main" val="110634458"/>
                  </a:ext>
                </a:extLst>
              </a:tr>
              <a:tr h="324736">
                <a:tc>
                  <a:txBody>
                    <a:bodyPr/>
                    <a:lstStyle/>
                    <a:p>
                      <a:pPr algn="ctr"/>
                      <a:r>
                        <a:rPr lang="es-ES" sz="1200" i="1" dirty="0">
                          <a:latin typeface="Calibri Light" panose="020F0302020204030204" pitchFamily="34" charset="0"/>
                          <a:cs typeface="Calibri Light" panose="020F0302020204030204" pitchFamily="34" charset="0"/>
                        </a:rPr>
                        <a:t>NREM-N3</a:t>
                      </a:r>
                    </a:p>
                  </a:txBody>
                  <a:tcPr/>
                </a:tc>
                <a:tc>
                  <a:txBody>
                    <a:bodyPr/>
                    <a:lstStyle/>
                    <a:p>
                      <a:pPr algn="ctr"/>
                      <a:r>
                        <a:rPr lang="es-ES" sz="1000" b="1" dirty="0">
                          <a:latin typeface="Calibri Light" panose="020F0302020204030204" pitchFamily="34" charset="0"/>
                          <a:cs typeface="Calibri Light" panose="020F0302020204030204" pitchFamily="34" charset="0"/>
                        </a:rPr>
                        <a:t>0.999</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0.95</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800" b="1" kern="1200" dirty="0">
                          <a:solidFill>
                            <a:schemeClr val="bg2">
                              <a:lumMod val="25000"/>
                            </a:schemeClr>
                          </a:solidFill>
                          <a:latin typeface="+mn-lt"/>
                          <a:ea typeface="+mn-ea"/>
                          <a:cs typeface="+mn-cs"/>
                        </a:rPr>
                        <a:t>0.89</a:t>
                      </a:r>
                    </a:p>
                  </a:txBody>
                  <a:tcPr/>
                </a:tc>
                <a:tc>
                  <a:txBody>
                    <a:bodyPr/>
                    <a:lstStyle/>
                    <a:p>
                      <a:pPr algn="ctr"/>
                      <a:r>
                        <a:rPr kumimoji="0" lang="es-ES" sz="800" b="1" kern="1200" dirty="0">
                          <a:solidFill>
                            <a:schemeClr val="bg2">
                              <a:lumMod val="25000"/>
                            </a:schemeClr>
                          </a:solidFill>
                          <a:latin typeface="+mn-lt"/>
                          <a:ea typeface="+mn-ea"/>
                          <a:cs typeface="+mn-cs"/>
                        </a:rPr>
                        <a:t>0.95</a:t>
                      </a:r>
                    </a:p>
                  </a:txBody>
                  <a:tcPr/>
                </a:tc>
                <a:tc>
                  <a:txBody>
                    <a:bodyPr/>
                    <a:lstStyle/>
                    <a:p>
                      <a:pPr algn="ctr"/>
                      <a:r>
                        <a:rPr kumimoji="0" lang="es-ES" sz="800" b="1" kern="1200" dirty="0">
                          <a:solidFill>
                            <a:schemeClr val="bg2">
                              <a:lumMod val="25000"/>
                            </a:schemeClr>
                          </a:solidFill>
                          <a:latin typeface="+mn-lt"/>
                          <a:ea typeface="+mn-ea"/>
                          <a:cs typeface="+mn-cs"/>
                        </a:rPr>
                        <a:t>0.94</a:t>
                      </a:r>
                    </a:p>
                  </a:txBody>
                  <a:tcPr/>
                </a:tc>
                <a:tc>
                  <a:txBody>
                    <a:bodyPr/>
                    <a:lstStyle/>
                    <a:p>
                      <a:pPr algn="ctr"/>
                      <a:r>
                        <a:rPr kumimoji="0" lang="es-ES" sz="800" b="1" kern="1200" dirty="0">
                          <a:solidFill>
                            <a:schemeClr val="bg2">
                              <a:lumMod val="25000"/>
                            </a:schemeClr>
                          </a:solidFill>
                          <a:latin typeface="+mn-lt"/>
                          <a:ea typeface="+mn-ea"/>
                          <a:cs typeface="+mn-cs"/>
                        </a:rPr>
                        <a:t>0.94</a:t>
                      </a:r>
                    </a:p>
                  </a:txBody>
                  <a:tcPr/>
                </a:tc>
                <a:extLst>
                  <a:ext uri="{0D108BD9-81ED-4DB2-BD59-A6C34878D82A}">
                    <a16:rowId xmlns:a16="http://schemas.microsoft.com/office/drawing/2014/main" val="28403918"/>
                  </a:ext>
                </a:extLst>
              </a:tr>
              <a:tr h="324736">
                <a:tc>
                  <a:txBody>
                    <a:bodyPr/>
                    <a:lstStyle/>
                    <a:p>
                      <a:pPr algn="ctr"/>
                      <a:r>
                        <a:rPr lang="es-ES" sz="1200" i="1" dirty="0">
                          <a:latin typeface="Calibri Light" panose="020F0302020204030204" pitchFamily="34" charset="0"/>
                          <a:cs typeface="Calibri Light" panose="020F0302020204030204" pitchFamily="34" charset="0"/>
                        </a:rPr>
                        <a:t>REM</a:t>
                      </a:r>
                    </a:p>
                  </a:txBody>
                  <a:tcPr/>
                </a:tc>
                <a:tc>
                  <a:txBody>
                    <a:bodyPr/>
                    <a:lstStyle/>
                    <a:p>
                      <a:pPr algn="ctr"/>
                      <a:r>
                        <a:rPr lang="es-ES" sz="1000" b="1" dirty="0">
                          <a:latin typeface="Calibri Light" panose="020F0302020204030204" pitchFamily="34" charset="0"/>
                          <a:cs typeface="Calibri Light" panose="020F0302020204030204" pitchFamily="34" charset="0"/>
                        </a:rPr>
                        <a:t>1.0</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0.96</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0.93</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0.93</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0.93</a:t>
                      </a:r>
                    </a:p>
                  </a:txBody>
                  <a:tcPr/>
                </a:tc>
                <a:tc>
                  <a:txBody>
                    <a:bodyPr/>
                    <a:lstStyle/>
                    <a:p>
                      <a:pPr algn="ctr"/>
                      <a:r>
                        <a:rPr kumimoji="0" lang="es-ES" sz="800" b="1" kern="1200" dirty="0">
                          <a:solidFill>
                            <a:schemeClr val="bg2">
                              <a:lumMod val="25000"/>
                            </a:schemeClr>
                          </a:solidFill>
                          <a:latin typeface="+mn-lt"/>
                          <a:ea typeface="+mn-ea"/>
                          <a:cs typeface="+mn-cs"/>
                        </a:rPr>
                        <a:t>0.97</a:t>
                      </a:r>
                    </a:p>
                  </a:txBody>
                  <a:tcPr/>
                </a:tc>
                <a:tc>
                  <a:txBody>
                    <a:bodyPr/>
                    <a:lstStyle/>
                    <a:p>
                      <a:pPr algn="ctr"/>
                      <a:r>
                        <a:rPr kumimoji="0" lang="es-ES" sz="800" b="1" kern="1200" dirty="0">
                          <a:solidFill>
                            <a:schemeClr val="bg2">
                              <a:lumMod val="25000"/>
                            </a:schemeClr>
                          </a:solidFill>
                          <a:latin typeface="+mn-lt"/>
                          <a:ea typeface="+mn-ea"/>
                          <a:cs typeface="+mn-cs"/>
                        </a:rPr>
                        <a:t>0.96</a:t>
                      </a:r>
                    </a:p>
                  </a:txBody>
                  <a:tcPr/>
                </a:tc>
                <a:tc>
                  <a:txBody>
                    <a:bodyPr/>
                    <a:lstStyle/>
                    <a:p>
                      <a:pPr algn="ctr"/>
                      <a:r>
                        <a:rPr kumimoji="0" lang="es-ES" sz="800" b="1" kern="1200" dirty="0">
                          <a:solidFill>
                            <a:schemeClr val="bg2">
                              <a:lumMod val="25000"/>
                            </a:schemeClr>
                          </a:solidFill>
                          <a:latin typeface="+mn-lt"/>
                          <a:ea typeface="+mn-ea"/>
                          <a:cs typeface="+mn-cs"/>
                        </a:rPr>
                        <a:t>0.93</a:t>
                      </a:r>
                    </a:p>
                  </a:txBody>
                  <a:tcPr/>
                </a:tc>
                <a:tc>
                  <a:txBody>
                    <a:bodyPr/>
                    <a:lstStyle/>
                    <a:p>
                      <a:pPr algn="ctr"/>
                      <a:r>
                        <a:rPr kumimoji="0" lang="es-ES" sz="800" b="1" kern="1200" dirty="0">
                          <a:solidFill>
                            <a:schemeClr val="bg2">
                              <a:lumMod val="25000"/>
                            </a:schemeClr>
                          </a:solidFill>
                          <a:latin typeface="+mn-lt"/>
                          <a:ea typeface="+mn-ea"/>
                          <a:cs typeface="+mn-cs"/>
                        </a:rPr>
                        <a:t>0.95</a:t>
                      </a:r>
                    </a:p>
                  </a:txBody>
                  <a:tcPr/>
                </a:tc>
                <a:extLst>
                  <a:ext uri="{0D108BD9-81ED-4DB2-BD59-A6C34878D82A}">
                    <a16:rowId xmlns:a16="http://schemas.microsoft.com/office/drawing/2014/main" val="2848808245"/>
                  </a:ext>
                </a:extLst>
              </a:tr>
              <a:tr h="324736">
                <a:tc>
                  <a:txBody>
                    <a:bodyPr/>
                    <a:lstStyle/>
                    <a:p>
                      <a:pPr algn="ctr"/>
                      <a:r>
                        <a:rPr lang="es-ES" sz="1200" i="1" dirty="0">
                          <a:latin typeface="Calibri Light" panose="020F0302020204030204" pitchFamily="34" charset="0"/>
                          <a:cs typeface="Calibri Light" panose="020F0302020204030204" pitchFamily="34" charset="0"/>
                        </a:rPr>
                        <a:t>AWAKE</a:t>
                      </a:r>
                    </a:p>
                  </a:txBody>
                  <a:tcPr/>
                </a:tc>
                <a:tc>
                  <a:txBody>
                    <a:bodyPr/>
                    <a:lstStyle/>
                    <a:p>
                      <a:pPr algn="ctr"/>
                      <a:r>
                        <a:rPr lang="es-ES" sz="1000" b="1" dirty="0">
                          <a:latin typeface="Calibri Light" panose="020F0302020204030204" pitchFamily="34" charset="0"/>
                          <a:cs typeface="Calibri Light" panose="020F0302020204030204" pitchFamily="34" charset="0"/>
                        </a:rPr>
                        <a:t>1.o</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800" b="1" i="0" kern="1200" dirty="0">
                          <a:solidFill>
                            <a:srgbClr val="0070C0"/>
                          </a:solidFill>
                          <a:effectLst/>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800" b="1" kern="1200" dirty="0">
                          <a:solidFill>
                            <a:schemeClr val="bg2">
                              <a:lumMod val="25000"/>
                            </a:schemeClr>
                          </a:solidFill>
                          <a:latin typeface="+mn-lt"/>
                          <a:ea typeface="+mn-ea"/>
                          <a:cs typeface="+mn-cs"/>
                        </a:rPr>
                        <a:t>0.95</a:t>
                      </a:r>
                    </a:p>
                  </a:txBody>
                  <a:tcPr/>
                </a:tc>
                <a:tc>
                  <a:txBody>
                    <a:bodyPr/>
                    <a:lstStyle/>
                    <a:p>
                      <a:pPr algn="ctr"/>
                      <a:r>
                        <a:rPr kumimoji="0" lang="es-ES" sz="800" b="1" kern="1200" dirty="0">
                          <a:solidFill>
                            <a:schemeClr val="bg2">
                              <a:lumMod val="25000"/>
                            </a:schemeClr>
                          </a:solidFill>
                          <a:latin typeface="+mn-lt"/>
                          <a:ea typeface="+mn-ea"/>
                          <a:cs typeface="+mn-cs"/>
                        </a:rPr>
                        <a:t>0.98</a:t>
                      </a:r>
                    </a:p>
                  </a:txBody>
                  <a:tcPr/>
                </a:tc>
                <a:tc>
                  <a:txBody>
                    <a:bodyPr/>
                    <a:lstStyle/>
                    <a:p>
                      <a:pPr algn="ctr"/>
                      <a:r>
                        <a:rPr kumimoji="0" lang="es-ES" sz="800" b="1" kern="1200" dirty="0">
                          <a:solidFill>
                            <a:schemeClr val="bg2">
                              <a:lumMod val="25000"/>
                            </a:schemeClr>
                          </a:solidFill>
                          <a:latin typeface="+mn-lt"/>
                          <a:ea typeface="+mn-ea"/>
                          <a:cs typeface="+mn-cs"/>
                        </a:rPr>
                        <a:t>0.98</a:t>
                      </a:r>
                    </a:p>
                  </a:txBody>
                  <a:tcPr/>
                </a:tc>
                <a:tc>
                  <a:txBody>
                    <a:bodyPr/>
                    <a:lstStyle/>
                    <a:p>
                      <a:pPr algn="ctr"/>
                      <a:r>
                        <a:rPr kumimoji="0" lang="es-ES" sz="800" b="1" kern="1200" dirty="0">
                          <a:solidFill>
                            <a:schemeClr val="bg2">
                              <a:lumMod val="25000"/>
                            </a:schemeClr>
                          </a:solidFill>
                          <a:latin typeface="+mn-lt"/>
                          <a:ea typeface="+mn-ea"/>
                          <a:cs typeface="+mn-cs"/>
                        </a:rPr>
                        <a:t>0.98</a:t>
                      </a:r>
                    </a:p>
                  </a:txBody>
                  <a:tcPr/>
                </a:tc>
                <a:extLst>
                  <a:ext uri="{0D108BD9-81ED-4DB2-BD59-A6C34878D82A}">
                    <a16:rowId xmlns:a16="http://schemas.microsoft.com/office/drawing/2014/main" val="1224595563"/>
                  </a:ext>
                </a:extLst>
              </a:tr>
            </a:tbl>
          </a:graphicData>
        </a:graphic>
      </p:graphicFrame>
      <p:sp>
        <p:nvSpPr>
          <p:cNvPr id="10" name=" 175">
            <a:extLst>
              <a:ext uri="{FF2B5EF4-FFF2-40B4-BE49-F238E27FC236}">
                <a16:creationId xmlns:a16="http://schemas.microsoft.com/office/drawing/2014/main" id="{FD66E2E4-A2BB-EF8D-0E0D-29D6AB7CBA53}"/>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1" name=" 3">
            <a:extLst>
              <a:ext uri="{FF2B5EF4-FFF2-40B4-BE49-F238E27FC236}">
                <a16:creationId xmlns:a16="http://schemas.microsoft.com/office/drawing/2014/main" id="{00CE83F9-ACF8-80B6-9C7D-5F553A33CD81}"/>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695020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3F59A6BD-1118-C15A-0370-A8A060C80D7F}"/>
              </a:ext>
            </a:extLst>
          </p:cNvPr>
          <p:cNvPicPr>
            <a:picLocks noChangeAspect="1"/>
          </p:cNvPicPr>
          <p:nvPr/>
        </p:nvPicPr>
        <p:blipFill>
          <a:blip r:embed="rId3"/>
          <a:stretch>
            <a:fillRect/>
          </a:stretch>
        </p:blipFill>
        <p:spPr>
          <a:xfrm>
            <a:off x="1834595" y="4262571"/>
            <a:ext cx="1885950" cy="2105025"/>
          </a:xfrm>
          <a:prstGeom prst="rect">
            <a:avLst/>
          </a:prstGeom>
        </p:spPr>
      </p:pic>
      <p:pic>
        <p:nvPicPr>
          <p:cNvPr id="25" name="Imagen 24">
            <a:extLst>
              <a:ext uri="{FF2B5EF4-FFF2-40B4-BE49-F238E27FC236}">
                <a16:creationId xmlns:a16="http://schemas.microsoft.com/office/drawing/2014/main" id="{23B645D3-A3CD-E5E9-CA56-C266109569E1}"/>
              </a:ext>
            </a:extLst>
          </p:cNvPr>
          <p:cNvPicPr>
            <a:picLocks noChangeAspect="1"/>
          </p:cNvPicPr>
          <p:nvPr/>
        </p:nvPicPr>
        <p:blipFill>
          <a:blip r:embed="rId4"/>
          <a:stretch>
            <a:fillRect/>
          </a:stretch>
        </p:blipFill>
        <p:spPr>
          <a:xfrm>
            <a:off x="82168" y="2124728"/>
            <a:ext cx="1838325" cy="2171700"/>
          </a:xfrm>
          <a:prstGeom prst="rect">
            <a:avLst/>
          </a:prstGeom>
        </p:spPr>
      </p:pic>
      <p:pic>
        <p:nvPicPr>
          <p:cNvPr id="20" name="Imagen 19">
            <a:extLst>
              <a:ext uri="{FF2B5EF4-FFF2-40B4-BE49-F238E27FC236}">
                <a16:creationId xmlns:a16="http://schemas.microsoft.com/office/drawing/2014/main" id="{50D773F3-512D-8E38-6909-01EAAC3B713D}"/>
              </a:ext>
            </a:extLst>
          </p:cNvPr>
          <p:cNvPicPr>
            <a:picLocks noChangeAspect="1"/>
          </p:cNvPicPr>
          <p:nvPr/>
        </p:nvPicPr>
        <p:blipFill>
          <a:blip r:embed="rId5"/>
          <a:stretch>
            <a:fillRect/>
          </a:stretch>
        </p:blipFill>
        <p:spPr>
          <a:xfrm>
            <a:off x="1836962" y="2088833"/>
            <a:ext cx="1953777" cy="2309934"/>
          </a:xfrm>
          <a:prstGeom prst="rect">
            <a:avLst/>
          </a:prstGeom>
        </p:spPr>
      </p:pic>
      <p:pic>
        <p:nvPicPr>
          <p:cNvPr id="18" name="Imagen 17">
            <a:extLst>
              <a:ext uri="{FF2B5EF4-FFF2-40B4-BE49-F238E27FC236}">
                <a16:creationId xmlns:a16="http://schemas.microsoft.com/office/drawing/2014/main" id="{3587A8D0-4CF6-6B0C-E941-8C767B67B1FF}"/>
              </a:ext>
            </a:extLst>
          </p:cNvPr>
          <p:cNvPicPr>
            <a:picLocks noChangeAspect="1"/>
          </p:cNvPicPr>
          <p:nvPr/>
        </p:nvPicPr>
        <p:blipFill>
          <a:blip r:embed="rId6"/>
          <a:stretch>
            <a:fillRect/>
          </a:stretch>
        </p:blipFill>
        <p:spPr>
          <a:xfrm>
            <a:off x="6403446" y="2400490"/>
            <a:ext cx="2466975" cy="3305175"/>
          </a:xfrm>
          <a:prstGeom prst="rect">
            <a:avLst/>
          </a:prstGeom>
        </p:spPr>
      </p:pic>
      <p:pic>
        <p:nvPicPr>
          <p:cNvPr id="11" name="Imagen 10">
            <a:extLst>
              <a:ext uri="{FF2B5EF4-FFF2-40B4-BE49-F238E27FC236}">
                <a16:creationId xmlns:a16="http://schemas.microsoft.com/office/drawing/2014/main" id="{26B9E668-1FEC-2B04-E775-793203D0B01D}"/>
              </a:ext>
            </a:extLst>
          </p:cNvPr>
          <p:cNvPicPr>
            <a:picLocks noChangeAspect="1"/>
          </p:cNvPicPr>
          <p:nvPr/>
        </p:nvPicPr>
        <p:blipFill>
          <a:blip r:embed="rId7"/>
          <a:stretch>
            <a:fillRect/>
          </a:stretch>
        </p:blipFill>
        <p:spPr>
          <a:xfrm>
            <a:off x="3829432" y="2394948"/>
            <a:ext cx="2600325" cy="4038600"/>
          </a:xfrm>
          <a:prstGeom prst="rect">
            <a:avLst/>
          </a:prstGeom>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122659" y="6561488"/>
            <a:ext cx="637974" cy="221110"/>
          </a:xfrm>
          <a:prstGeom prst="rect">
            <a:avLst/>
          </a:prstGeom>
          <a:noFill/>
        </p:spPr>
        <p:txBody>
          <a:bodyPr wrap="square">
            <a:spAutoFit/>
          </a:bodyPr>
          <a:lstStyle/>
          <a:p>
            <a:pPr algn="ctr"/>
            <a:r>
              <a:rPr lang="en-US" altLang="es-ES" sz="800" dirty="0"/>
              <a:t>-25-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Validation</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13">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5"/>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28473469-8BFA-9315-6D91-9E4206B227FC}"/>
              </a:ext>
            </a:extLst>
          </p:cNvPr>
          <p:cNvSpPr txBox="1"/>
          <p:nvPr/>
        </p:nvSpPr>
        <p:spPr>
          <a:xfrm>
            <a:off x="270691" y="1699420"/>
            <a:ext cx="3263066"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a:t>
            </a:r>
          </a:p>
        </p:txBody>
      </p:sp>
      <p:pic>
        <p:nvPicPr>
          <p:cNvPr id="34" name="Imagen 33">
            <a:extLst>
              <a:ext uri="{FF2B5EF4-FFF2-40B4-BE49-F238E27FC236}">
                <a16:creationId xmlns:a16="http://schemas.microsoft.com/office/drawing/2014/main" id="{7B01A7C6-A03F-B780-2521-148213B4B3C7}"/>
              </a:ext>
            </a:extLst>
          </p:cNvPr>
          <p:cNvPicPr>
            <a:picLocks noChangeAspect="1"/>
          </p:cNvPicPr>
          <p:nvPr/>
        </p:nvPicPr>
        <p:blipFill>
          <a:blip r:embed="rId16"/>
          <a:stretch>
            <a:fillRect/>
          </a:stretch>
        </p:blipFill>
        <p:spPr>
          <a:xfrm>
            <a:off x="54834" y="4265151"/>
            <a:ext cx="1787613" cy="2102445"/>
          </a:xfrm>
          <a:prstGeom prst="rect">
            <a:avLst/>
          </a:prstGeom>
        </p:spPr>
      </p:pic>
      <p:sp>
        <p:nvSpPr>
          <p:cNvPr id="39" name="Rectángulo 38">
            <a:extLst>
              <a:ext uri="{FF2B5EF4-FFF2-40B4-BE49-F238E27FC236}">
                <a16:creationId xmlns:a16="http://schemas.microsoft.com/office/drawing/2014/main" id="{46DE7CE3-8A7B-FF3F-B97D-B85AE71A2A5A}"/>
              </a:ext>
            </a:extLst>
          </p:cNvPr>
          <p:cNvSpPr/>
          <p:nvPr/>
        </p:nvSpPr>
        <p:spPr>
          <a:xfrm>
            <a:off x="2004224" y="5053506"/>
            <a:ext cx="1595146" cy="14540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0" name="Rectángulo 39">
            <a:extLst>
              <a:ext uri="{FF2B5EF4-FFF2-40B4-BE49-F238E27FC236}">
                <a16:creationId xmlns:a16="http://schemas.microsoft.com/office/drawing/2014/main" id="{CE567B52-214E-BD8F-2A9A-1392085CBC2C}"/>
              </a:ext>
            </a:extLst>
          </p:cNvPr>
          <p:cNvSpPr/>
          <p:nvPr/>
        </p:nvSpPr>
        <p:spPr>
          <a:xfrm>
            <a:off x="115192" y="5085184"/>
            <a:ext cx="1595146" cy="12086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1" name="Rectángulo 40">
            <a:extLst>
              <a:ext uri="{FF2B5EF4-FFF2-40B4-BE49-F238E27FC236}">
                <a16:creationId xmlns:a16="http://schemas.microsoft.com/office/drawing/2014/main" id="{E53BF126-E30E-143F-455E-1D11F7E32513}"/>
              </a:ext>
            </a:extLst>
          </p:cNvPr>
          <p:cNvSpPr/>
          <p:nvPr/>
        </p:nvSpPr>
        <p:spPr>
          <a:xfrm>
            <a:off x="6466205" y="3670582"/>
            <a:ext cx="2216219" cy="18959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2" name="Rectángulo 41">
            <a:extLst>
              <a:ext uri="{FF2B5EF4-FFF2-40B4-BE49-F238E27FC236}">
                <a16:creationId xmlns:a16="http://schemas.microsoft.com/office/drawing/2014/main" id="{BC289A6E-12E6-064E-73DD-929D2D429105}"/>
              </a:ext>
            </a:extLst>
          </p:cNvPr>
          <p:cNvSpPr/>
          <p:nvPr/>
        </p:nvSpPr>
        <p:spPr>
          <a:xfrm>
            <a:off x="4122659" y="3500149"/>
            <a:ext cx="2216219" cy="18959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3" name="Rectángulo 42">
            <a:extLst>
              <a:ext uri="{FF2B5EF4-FFF2-40B4-BE49-F238E27FC236}">
                <a16:creationId xmlns:a16="http://schemas.microsoft.com/office/drawing/2014/main" id="{10323C27-B915-6E5C-9521-91450ABD29DC}"/>
              </a:ext>
            </a:extLst>
          </p:cNvPr>
          <p:cNvSpPr/>
          <p:nvPr/>
        </p:nvSpPr>
        <p:spPr>
          <a:xfrm>
            <a:off x="115192" y="2942610"/>
            <a:ext cx="1663965" cy="16099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4" name="Rectángulo 43">
            <a:extLst>
              <a:ext uri="{FF2B5EF4-FFF2-40B4-BE49-F238E27FC236}">
                <a16:creationId xmlns:a16="http://schemas.microsoft.com/office/drawing/2014/main" id="{9E1766A2-BCF4-5855-4A88-BDFC8A941291}"/>
              </a:ext>
            </a:extLst>
          </p:cNvPr>
          <p:cNvSpPr/>
          <p:nvPr/>
        </p:nvSpPr>
        <p:spPr>
          <a:xfrm>
            <a:off x="1935405" y="2929120"/>
            <a:ext cx="1663965" cy="16099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10" name=" 175">
            <a:extLst>
              <a:ext uri="{FF2B5EF4-FFF2-40B4-BE49-F238E27FC236}">
                <a16:creationId xmlns:a16="http://schemas.microsoft.com/office/drawing/2014/main" id="{A9C26445-AC71-FCAD-354F-3423425E2ED8}"/>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4" name=" 3">
            <a:extLst>
              <a:ext uri="{FF2B5EF4-FFF2-40B4-BE49-F238E27FC236}">
                <a16:creationId xmlns:a16="http://schemas.microsoft.com/office/drawing/2014/main" id="{5B3A5D31-3D7E-7090-C38D-085AFD51A68A}"/>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889176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EAC1AB90-F808-D254-DC54-477C2D2FEDC3}"/>
              </a:ext>
            </a:extLst>
          </p:cNvPr>
          <p:cNvPicPr>
            <a:picLocks noChangeAspect="1"/>
          </p:cNvPicPr>
          <p:nvPr/>
        </p:nvPicPr>
        <p:blipFill>
          <a:blip r:embed="rId3"/>
          <a:stretch>
            <a:fillRect/>
          </a:stretch>
        </p:blipFill>
        <p:spPr>
          <a:xfrm>
            <a:off x="1289168" y="2862217"/>
            <a:ext cx="3095625" cy="3448050"/>
          </a:xfrm>
          <a:prstGeom prst="rect">
            <a:avLst/>
          </a:prstGeom>
        </p:spPr>
      </p:pic>
      <p:pic>
        <p:nvPicPr>
          <p:cNvPr id="16" name="Imagen 15">
            <a:extLst>
              <a:ext uri="{FF2B5EF4-FFF2-40B4-BE49-F238E27FC236}">
                <a16:creationId xmlns:a16="http://schemas.microsoft.com/office/drawing/2014/main" id="{385A8860-5821-CC1A-216A-8A13DD43F478}"/>
              </a:ext>
            </a:extLst>
          </p:cNvPr>
          <p:cNvPicPr>
            <a:picLocks noChangeAspect="1"/>
          </p:cNvPicPr>
          <p:nvPr/>
        </p:nvPicPr>
        <p:blipFill>
          <a:blip r:embed="rId4"/>
          <a:stretch>
            <a:fillRect/>
          </a:stretch>
        </p:blipFill>
        <p:spPr>
          <a:xfrm>
            <a:off x="5388016" y="2174482"/>
            <a:ext cx="2571750" cy="4038600"/>
          </a:xfrm>
          <a:prstGeom prst="rect">
            <a:avLst/>
          </a:prstGeom>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65718"/>
            <a:ext cx="637974" cy="221110"/>
          </a:xfrm>
          <a:prstGeom prst="rect">
            <a:avLst/>
          </a:prstGeom>
          <a:noFill/>
        </p:spPr>
        <p:txBody>
          <a:bodyPr wrap="square">
            <a:spAutoFit/>
          </a:bodyPr>
          <a:lstStyle/>
          <a:p>
            <a:pPr algn="ctr"/>
            <a:r>
              <a:rPr lang="en-US" altLang="es-ES" sz="800" dirty="0"/>
              <a:t>-26-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Test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10">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1">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2"/>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28473469-8BFA-9315-6D91-9E4206B227FC}"/>
              </a:ext>
            </a:extLst>
          </p:cNvPr>
          <p:cNvSpPr txBox="1"/>
          <p:nvPr/>
        </p:nvSpPr>
        <p:spPr>
          <a:xfrm>
            <a:off x="535528" y="2321483"/>
            <a:ext cx="4730376" cy="338554"/>
          </a:xfrm>
          <a:prstGeom prst="rect">
            <a:avLst/>
          </a:prstGeom>
          <a:solidFill>
            <a:schemeClr val="accent6">
              <a:lumMod val="60000"/>
              <a:lumOff val="40000"/>
            </a:schemeClr>
          </a:solidFill>
          <a:scene3d>
            <a:camera prst="perspectiveRelaxedModerately"/>
            <a:lightRig rig="threePt" dir="t"/>
          </a:scene3d>
        </p:spPr>
        <p:txBody>
          <a:bodyPr wrap="square">
            <a:spAutoFit/>
          </a:bodyPr>
          <a:lstStyle/>
          <a:p>
            <a:r>
              <a:rPr lang="es-ES" sz="1600" b="1" i="1" cap="all" dirty="0">
                <a:ln w="0"/>
                <a:solidFill>
                  <a:schemeClr val="accent5">
                    <a:lumMod val="50000"/>
                  </a:schemeClr>
                </a:solidFill>
                <a:effectLst>
                  <a:reflection blurRad="12700" stA="50000" endPos="50000" dist="5000" dir="5400000" sy="-100000" rotWithShape="0"/>
                </a:effectLst>
                <a:latin typeface="Cambria" pitchFamily="18" charset="0"/>
              </a:rPr>
              <a:t>Expert 1  </a:t>
            </a:r>
            <a:r>
              <a:rPr lang="es-ES" sz="1600" b="1" i="1" cap="all" dirty="0" err="1">
                <a:ln w="0"/>
                <a:solidFill>
                  <a:schemeClr val="accent5">
                    <a:lumMod val="50000"/>
                  </a:schemeClr>
                </a:solidFill>
                <a:effectLst>
                  <a:reflection blurRad="12700" stA="50000" endPos="50000" dist="5000" dir="5400000" sy="-100000" rotWithShape="0"/>
                </a:effectLst>
                <a:latin typeface="Cambria" pitchFamily="18" charset="0"/>
              </a:rPr>
              <a:t>Prediction</a:t>
            </a:r>
            <a:r>
              <a:rPr lang="es-ES" sz="1600" b="1" i="1" cap="all" dirty="0">
                <a:ln w="0"/>
                <a:solidFill>
                  <a:schemeClr val="accent5">
                    <a:lumMod val="50000"/>
                  </a:schemeClr>
                </a:solidFill>
                <a:effectLst>
                  <a:reflection blurRad="12700" stA="50000" endPos="50000" dist="5000" dir="5400000" sy="-100000" rotWithShape="0"/>
                </a:effectLst>
                <a:latin typeface="Cambria" pitchFamily="18" charset="0"/>
              </a:rPr>
              <a:t> == Expert 2  </a:t>
            </a:r>
            <a:r>
              <a:rPr lang="es-ES" sz="1600" b="1" i="1" cap="all" dirty="0" err="1">
                <a:ln w="0"/>
                <a:solidFill>
                  <a:schemeClr val="accent5">
                    <a:lumMod val="50000"/>
                  </a:schemeClr>
                </a:solidFill>
                <a:effectLst>
                  <a:reflection blurRad="12700" stA="50000" endPos="50000" dist="5000" dir="5400000" sy="-100000" rotWithShape="0"/>
                </a:effectLst>
                <a:latin typeface="Cambria" pitchFamily="18" charset="0"/>
              </a:rPr>
              <a:t>Prediction</a:t>
            </a:r>
            <a:endParaRPr lang="es-ES" sz="1600" b="1" i="1" cap="all" dirty="0">
              <a:ln w="0"/>
              <a:solidFill>
                <a:schemeClr val="accent5">
                  <a:lumMod val="50000"/>
                </a:schemeClr>
              </a:solidFill>
              <a:effectLst>
                <a:reflection blurRad="12700" stA="50000" endPos="50000" dist="5000" dir="5400000" sy="-100000" rotWithShape="0"/>
              </a:effectLst>
              <a:latin typeface="Cambria" pitchFamily="18" charset="0"/>
            </a:endParaRPr>
          </a:p>
        </p:txBody>
      </p:sp>
      <p:sp>
        <p:nvSpPr>
          <p:cNvPr id="14" name="CuadroTexto 13">
            <a:extLst>
              <a:ext uri="{FF2B5EF4-FFF2-40B4-BE49-F238E27FC236}">
                <a16:creationId xmlns:a16="http://schemas.microsoft.com/office/drawing/2014/main" id="{408B1269-031A-C7CB-06E0-E2823B52CF19}"/>
              </a:ext>
            </a:extLst>
          </p:cNvPr>
          <p:cNvSpPr txBox="1"/>
          <p:nvPr/>
        </p:nvSpPr>
        <p:spPr>
          <a:xfrm>
            <a:off x="423091" y="1851820"/>
            <a:ext cx="3263066"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a:t>
            </a:r>
          </a:p>
        </p:txBody>
      </p:sp>
      <p:sp>
        <p:nvSpPr>
          <p:cNvPr id="29" name="Rectángulo 28">
            <a:extLst>
              <a:ext uri="{FF2B5EF4-FFF2-40B4-BE49-F238E27FC236}">
                <a16:creationId xmlns:a16="http://schemas.microsoft.com/office/drawing/2014/main" id="{08C83A60-FCE7-3B69-882B-D4F59286FD01}"/>
              </a:ext>
            </a:extLst>
          </p:cNvPr>
          <p:cNvSpPr/>
          <p:nvPr/>
        </p:nvSpPr>
        <p:spPr>
          <a:xfrm>
            <a:off x="1259632" y="4005064"/>
            <a:ext cx="3166377" cy="21602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0" name="Rectángulo 29">
            <a:extLst>
              <a:ext uri="{FF2B5EF4-FFF2-40B4-BE49-F238E27FC236}">
                <a16:creationId xmlns:a16="http://schemas.microsoft.com/office/drawing/2014/main" id="{FE649FE7-E285-696F-F48E-F95691D76164}"/>
              </a:ext>
            </a:extLst>
          </p:cNvPr>
          <p:cNvSpPr/>
          <p:nvPr/>
        </p:nvSpPr>
        <p:spPr>
          <a:xfrm>
            <a:off x="5751559" y="3471429"/>
            <a:ext cx="2116289" cy="19138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1" name="Rectángulo 30">
            <a:extLst>
              <a:ext uri="{FF2B5EF4-FFF2-40B4-BE49-F238E27FC236}">
                <a16:creationId xmlns:a16="http://schemas.microsoft.com/office/drawing/2014/main" id="{A5BFC674-DEC9-D08C-3374-4250CD2DF54A}"/>
              </a:ext>
            </a:extLst>
          </p:cNvPr>
          <p:cNvSpPr/>
          <p:nvPr/>
        </p:nvSpPr>
        <p:spPr>
          <a:xfrm>
            <a:off x="5811962" y="4265721"/>
            <a:ext cx="1995303" cy="19138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3" name="Rectángulo 32">
            <a:extLst>
              <a:ext uri="{FF2B5EF4-FFF2-40B4-BE49-F238E27FC236}">
                <a16:creationId xmlns:a16="http://schemas.microsoft.com/office/drawing/2014/main" id="{AA319E71-9212-97EA-AE12-80AED9182911}"/>
              </a:ext>
            </a:extLst>
          </p:cNvPr>
          <p:cNvSpPr/>
          <p:nvPr/>
        </p:nvSpPr>
        <p:spPr>
          <a:xfrm>
            <a:off x="5811962" y="5867998"/>
            <a:ext cx="2116289" cy="19138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4" name="Rectángulo 33">
            <a:extLst>
              <a:ext uri="{FF2B5EF4-FFF2-40B4-BE49-F238E27FC236}">
                <a16:creationId xmlns:a16="http://schemas.microsoft.com/office/drawing/2014/main" id="{1CECC2FF-56B6-85A8-CD07-C75BF840B119}"/>
              </a:ext>
            </a:extLst>
          </p:cNvPr>
          <p:cNvSpPr/>
          <p:nvPr/>
        </p:nvSpPr>
        <p:spPr>
          <a:xfrm>
            <a:off x="1277150" y="6058133"/>
            <a:ext cx="2948249" cy="17917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10" name=" 175">
            <a:extLst>
              <a:ext uri="{FF2B5EF4-FFF2-40B4-BE49-F238E27FC236}">
                <a16:creationId xmlns:a16="http://schemas.microsoft.com/office/drawing/2014/main" id="{37B81B88-3912-802C-1189-FBC6BF9C72F4}"/>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1" name=" 3">
            <a:extLst>
              <a:ext uri="{FF2B5EF4-FFF2-40B4-BE49-F238E27FC236}">
                <a16:creationId xmlns:a16="http://schemas.microsoft.com/office/drawing/2014/main" id="{73A2CEBE-30D1-EBB4-E405-D45E58581965}"/>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063864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71381"/>
            <a:ext cx="637974" cy="221110"/>
          </a:xfrm>
          <a:prstGeom prst="rect">
            <a:avLst/>
          </a:prstGeom>
          <a:noFill/>
        </p:spPr>
        <p:txBody>
          <a:bodyPr wrap="square">
            <a:spAutoFit/>
          </a:bodyPr>
          <a:lstStyle/>
          <a:p>
            <a:pPr algn="ctr"/>
            <a:r>
              <a:rPr lang="en-US" altLang="es-ES" sz="800" dirty="0"/>
              <a:t>-27-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0"/>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28473469-8BFA-9315-6D91-9E4206B227FC}"/>
              </a:ext>
            </a:extLst>
          </p:cNvPr>
          <p:cNvSpPr txBox="1"/>
          <p:nvPr/>
        </p:nvSpPr>
        <p:spPr>
          <a:xfrm>
            <a:off x="270691" y="2006005"/>
            <a:ext cx="3263066"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a:t>
            </a:r>
          </a:p>
        </p:txBody>
      </p:sp>
      <p:graphicFrame>
        <p:nvGraphicFramePr>
          <p:cNvPr id="14" name="Tabla 13">
            <a:extLst>
              <a:ext uri="{FF2B5EF4-FFF2-40B4-BE49-F238E27FC236}">
                <a16:creationId xmlns:a16="http://schemas.microsoft.com/office/drawing/2014/main" id="{7823E368-5A9D-15F1-0B51-7FBACCCEA49E}"/>
              </a:ext>
            </a:extLst>
          </p:cNvPr>
          <p:cNvGraphicFramePr>
            <a:graphicFrameLocks noGrp="1"/>
          </p:cNvGraphicFramePr>
          <p:nvPr>
            <p:extLst>
              <p:ext uri="{D42A27DB-BD31-4B8C-83A1-F6EECF244321}">
                <p14:modId xmlns:p14="http://schemas.microsoft.com/office/powerpoint/2010/main" val="238300734"/>
              </p:ext>
            </p:extLst>
          </p:nvPr>
        </p:nvGraphicFramePr>
        <p:xfrm>
          <a:off x="683568" y="2722452"/>
          <a:ext cx="8216786" cy="3443432"/>
        </p:xfrm>
        <a:graphic>
          <a:graphicData uri="http://schemas.openxmlformats.org/drawingml/2006/table">
            <a:tbl>
              <a:tblPr firstRow="1" firstCol="1" bandRow="1">
                <a:tableStyleId>{5C22544A-7EE6-4342-B048-85BDC9FD1C3A}</a:tableStyleId>
              </a:tblPr>
              <a:tblGrid>
                <a:gridCol w="1425910">
                  <a:extLst>
                    <a:ext uri="{9D8B030D-6E8A-4147-A177-3AD203B41FA5}">
                      <a16:colId xmlns:a16="http://schemas.microsoft.com/office/drawing/2014/main" val="2442288388"/>
                    </a:ext>
                  </a:extLst>
                </a:gridCol>
                <a:gridCol w="425956">
                  <a:extLst>
                    <a:ext uri="{9D8B030D-6E8A-4147-A177-3AD203B41FA5}">
                      <a16:colId xmlns:a16="http://schemas.microsoft.com/office/drawing/2014/main" val="2922506956"/>
                    </a:ext>
                  </a:extLst>
                </a:gridCol>
                <a:gridCol w="493675">
                  <a:extLst>
                    <a:ext uri="{9D8B030D-6E8A-4147-A177-3AD203B41FA5}">
                      <a16:colId xmlns:a16="http://schemas.microsoft.com/office/drawing/2014/main" val="994152287"/>
                    </a:ext>
                  </a:extLst>
                </a:gridCol>
                <a:gridCol w="509523">
                  <a:extLst>
                    <a:ext uri="{9D8B030D-6E8A-4147-A177-3AD203B41FA5}">
                      <a16:colId xmlns:a16="http://schemas.microsoft.com/office/drawing/2014/main" val="2595821437"/>
                    </a:ext>
                  </a:extLst>
                </a:gridCol>
                <a:gridCol w="524063">
                  <a:extLst>
                    <a:ext uri="{9D8B030D-6E8A-4147-A177-3AD203B41FA5}">
                      <a16:colId xmlns:a16="http://schemas.microsoft.com/office/drawing/2014/main" val="3220793180"/>
                    </a:ext>
                  </a:extLst>
                </a:gridCol>
                <a:gridCol w="541220">
                  <a:extLst>
                    <a:ext uri="{9D8B030D-6E8A-4147-A177-3AD203B41FA5}">
                      <a16:colId xmlns:a16="http://schemas.microsoft.com/office/drawing/2014/main" val="3494108783"/>
                    </a:ext>
                  </a:extLst>
                </a:gridCol>
                <a:gridCol w="604887">
                  <a:extLst>
                    <a:ext uri="{9D8B030D-6E8A-4147-A177-3AD203B41FA5}">
                      <a16:colId xmlns:a16="http://schemas.microsoft.com/office/drawing/2014/main" val="552449888"/>
                    </a:ext>
                  </a:extLst>
                </a:gridCol>
                <a:gridCol w="411527">
                  <a:extLst>
                    <a:ext uri="{9D8B030D-6E8A-4147-A177-3AD203B41FA5}">
                      <a16:colId xmlns:a16="http://schemas.microsoft.com/office/drawing/2014/main" val="562435967"/>
                    </a:ext>
                  </a:extLst>
                </a:gridCol>
                <a:gridCol w="454153">
                  <a:extLst>
                    <a:ext uri="{9D8B030D-6E8A-4147-A177-3AD203B41FA5}">
                      <a16:colId xmlns:a16="http://schemas.microsoft.com/office/drawing/2014/main" val="1526791299"/>
                    </a:ext>
                  </a:extLst>
                </a:gridCol>
                <a:gridCol w="411794">
                  <a:extLst>
                    <a:ext uri="{9D8B030D-6E8A-4147-A177-3AD203B41FA5}">
                      <a16:colId xmlns:a16="http://schemas.microsoft.com/office/drawing/2014/main" val="185159133"/>
                    </a:ext>
                  </a:extLst>
                </a:gridCol>
                <a:gridCol w="498643">
                  <a:extLst>
                    <a:ext uri="{9D8B030D-6E8A-4147-A177-3AD203B41FA5}">
                      <a16:colId xmlns:a16="http://schemas.microsoft.com/office/drawing/2014/main" val="2427434305"/>
                    </a:ext>
                  </a:extLst>
                </a:gridCol>
                <a:gridCol w="448103">
                  <a:extLst>
                    <a:ext uri="{9D8B030D-6E8A-4147-A177-3AD203B41FA5}">
                      <a16:colId xmlns:a16="http://schemas.microsoft.com/office/drawing/2014/main" val="3016957386"/>
                    </a:ext>
                  </a:extLst>
                </a:gridCol>
                <a:gridCol w="520718">
                  <a:extLst>
                    <a:ext uri="{9D8B030D-6E8A-4147-A177-3AD203B41FA5}">
                      <a16:colId xmlns:a16="http://schemas.microsoft.com/office/drawing/2014/main" val="2426556559"/>
                    </a:ext>
                  </a:extLst>
                </a:gridCol>
                <a:gridCol w="448103">
                  <a:extLst>
                    <a:ext uri="{9D8B030D-6E8A-4147-A177-3AD203B41FA5}">
                      <a16:colId xmlns:a16="http://schemas.microsoft.com/office/drawing/2014/main" val="998677709"/>
                    </a:ext>
                  </a:extLst>
                </a:gridCol>
                <a:gridCol w="498511">
                  <a:extLst>
                    <a:ext uri="{9D8B030D-6E8A-4147-A177-3AD203B41FA5}">
                      <a16:colId xmlns:a16="http://schemas.microsoft.com/office/drawing/2014/main" val="106364611"/>
                    </a:ext>
                  </a:extLst>
                </a:gridCol>
              </a:tblGrid>
              <a:tr h="430429">
                <a:tc rowSpan="3">
                  <a:txBody>
                    <a:bodyPr/>
                    <a:lstStyle/>
                    <a:p>
                      <a:pPr algn="ctr"/>
                      <a:r>
                        <a:rPr lang="en-US" i="1" u="none" noProof="0" dirty="0">
                          <a:effectLst/>
                        </a:rPr>
                        <a:t>ROC_AUC/</a:t>
                      </a:r>
                    </a:p>
                    <a:p>
                      <a:pPr algn="ctr"/>
                      <a:r>
                        <a:rPr lang="en-US" i="1" u="none" noProof="0" dirty="0">
                          <a:effectLst/>
                        </a:rPr>
                        <a:t>Labels 1 Experts</a:t>
                      </a:r>
                    </a:p>
                  </a:txBody>
                  <a:tcPr/>
                </a:tc>
                <a:tc gridSpan="6">
                  <a:txBody>
                    <a:bodyPr/>
                    <a:lstStyle/>
                    <a:p>
                      <a:pPr algn="ctr"/>
                      <a:r>
                        <a:rPr lang="en-US" noProof="0" dirty="0"/>
                        <a:t>Train</a:t>
                      </a:r>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algn="ctr"/>
                      <a:r>
                        <a:rPr lang="en-US" noProof="0" dirty="0"/>
                        <a:t>Validation</a:t>
                      </a:r>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algn="ctr"/>
                      <a:r>
                        <a:rPr lang="en-US" noProof="0" dirty="0"/>
                        <a:t>Test</a:t>
                      </a:r>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188984583"/>
                  </a:ext>
                </a:extLst>
              </a:tr>
              <a:tr h="430429">
                <a:tc vMerge="1">
                  <a:txBody>
                    <a:bodyPr/>
                    <a:lstStyle/>
                    <a:p>
                      <a:endParaRPr lang="es-ES"/>
                    </a:p>
                  </a:txBody>
                  <a:tcPr/>
                </a:tc>
                <a:tc gridSpan="6">
                  <a:txBody>
                    <a:bodyPr/>
                    <a:lstStyle/>
                    <a:p>
                      <a:pPr marL="0" algn="ctr" rtl="0" eaLnBrk="1" latinLnBrk="0" hangingPunct="1"/>
                      <a:r>
                        <a:rPr kumimoji="0" lang="es-ES" sz="1600" b="1" kern="1200" dirty="0">
                          <a:solidFill>
                            <a:schemeClr val="bg2">
                              <a:lumMod val="25000"/>
                            </a:schemeClr>
                          </a:solidFill>
                          <a:latin typeface="+mn-lt"/>
                          <a:ea typeface="+mn-ea"/>
                          <a:cs typeface="+mn-cs"/>
                        </a:rPr>
                        <a:t>PROMEDIOS</a:t>
                      </a:r>
                    </a:p>
                  </a:txBody>
                  <a:tcPr>
                    <a:solidFill>
                      <a:schemeClr val="accent1">
                        <a:lumMod val="60000"/>
                        <a:lumOff val="40000"/>
                      </a:schemeClr>
                    </a:solidFill>
                  </a:tcPr>
                </a:tc>
                <a:tc hMerge="1">
                  <a:txBody>
                    <a:bodyPr/>
                    <a:lstStyle/>
                    <a:p>
                      <a:pPr marL="0" algn="l" rtl="0" eaLnBrk="1" latinLnBrk="0" hangingPunct="1"/>
                      <a:endParaRPr kumimoji="0" lang="es-ES" sz="1000" b="1" kern="1200" dirty="0">
                        <a:solidFill>
                          <a:schemeClr val="bg2">
                            <a:lumMod val="25000"/>
                          </a:schemeClr>
                        </a:solidFill>
                        <a:latin typeface="+mn-lt"/>
                        <a:ea typeface="+mn-ea"/>
                        <a:cs typeface="+mn-cs"/>
                      </a:endParaRPr>
                    </a:p>
                  </a:txBody>
                  <a:tcPr>
                    <a:solidFill>
                      <a:schemeClr val="accent1">
                        <a:lumMod val="60000"/>
                        <a:lumOff val="40000"/>
                      </a:scheme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2">
                  <a:txBody>
                    <a:bodyPr/>
                    <a:lstStyle/>
                    <a:p>
                      <a:pPr algn="ctr"/>
                      <a:r>
                        <a:rPr kumimoji="0" lang="es-ES" sz="1400" b="1" kern="1200" dirty="0">
                          <a:solidFill>
                            <a:schemeClr val="accent6">
                              <a:lumMod val="50000"/>
                            </a:schemeClr>
                          </a:solidFill>
                          <a:latin typeface="Calibri Light" panose="020F0302020204030204" pitchFamily="34" charset="0"/>
                          <a:ea typeface="+mn-ea"/>
                          <a:cs typeface="Calibri Light" panose="020F0302020204030204" pitchFamily="34" charset="0"/>
                        </a:rPr>
                        <a:t>Exprt1</a:t>
                      </a:r>
                    </a:p>
                  </a:txBody>
                  <a:tcPr>
                    <a:solidFill>
                      <a:schemeClr val="accent6">
                        <a:lumMod val="75000"/>
                      </a:schemeClr>
                    </a:solidFill>
                  </a:tcPr>
                </a:tc>
                <a:tc hMerge="1">
                  <a:txBody>
                    <a:bodyPr/>
                    <a:lstStyle/>
                    <a:p>
                      <a:endParaRPr lang="es-ES" dirty="0"/>
                    </a:p>
                  </a:txBody>
                  <a:tcPr/>
                </a:tc>
                <a:tc gridSpan="2">
                  <a:txBody>
                    <a:bodyPr/>
                    <a:lstStyle/>
                    <a:p>
                      <a:pPr algn="ctr"/>
                      <a:r>
                        <a:rPr kumimoji="0" lang="es-ES" sz="1400" b="1" kern="1200" dirty="0">
                          <a:solidFill>
                            <a:schemeClr val="accent6">
                              <a:lumMod val="50000"/>
                            </a:schemeClr>
                          </a:solidFill>
                          <a:latin typeface="Calibri Light" panose="020F0302020204030204" pitchFamily="34" charset="0"/>
                          <a:ea typeface="+mn-ea"/>
                          <a:cs typeface="Calibri Light" panose="020F0302020204030204" pitchFamily="34" charset="0"/>
                        </a:rPr>
                        <a:t>Exprt2</a:t>
                      </a:r>
                    </a:p>
                  </a:txBody>
                  <a:tcPr>
                    <a:solidFill>
                      <a:schemeClr val="accent6">
                        <a:lumMod val="75000"/>
                      </a:schemeClr>
                    </a:solidFill>
                  </a:tcPr>
                </a:tc>
                <a:tc hMerge="1">
                  <a:txBody>
                    <a:bodyPr/>
                    <a:lstStyle/>
                    <a:p>
                      <a:endParaRPr lang="es-ES" dirty="0"/>
                    </a:p>
                  </a:txBody>
                  <a:tcPr/>
                </a:tc>
                <a:tc gridSpan="2">
                  <a:txBody>
                    <a:bodyPr/>
                    <a:lstStyle/>
                    <a:p>
                      <a:pPr algn="ctr"/>
                      <a:r>
                        <a:rPr kumimoji="0" lang="es-ES" sz="1400" b="1" kern="1200" dirty="0">
                          <a:solidFill>
                            <a:schemeClr val="accent6">
                              <a:lumMod val="50000"/>
                            </a:schemeClr>
                          </a:solidFill>
                          <a:latin typeface="Calibri Light" panose="020F0302020204030204" pitchFamily="34" charset="0"/>
                          <a:ea typeface="+mn-ea"/>
                          <a:cs typeface="Calibri Light" panose="020F0302020204030204" pitchFamily="34" charset="0"/>
                        </a:rPr>
                        <a:t>Exprt1</a:t>
                      </a:r>
                    </a:p>
                  </a:txBody>
                  <a:tcPr>
                    <a:solidFill>
                      <a:schemeClr val="accent6">
                        <a:lumMod val="75000"/>
                      </a:schemeClr>
                    </a:solidFill>
                  </a:tcPr>
                </a:tc>
                <a:tc hMerge="1">
                  <a:txBody>
                    <a:bodyPr/>
                    <a:lstStyle/>
                    <a:p>
                      <a:endParaRPr lang="es-ES" dirty="0"/>
                    </a:p>
                  </a:txBody>
                  <a:tcPr/>
                </a:tc>
                <a:tc gridSpan="2">
                  <a:txBody>
                    <a:bodyPr/>
                    <a:lstStyle/>
                    <a:p>
                      <a:pPr algn="ctr"/>
                      <a:r>
                        <a:rPr lang="es-ES" sz="1400" b="1" dirty="0">
                          <a:solidFill>
                            <a:schemeClr val="accent6">
                              <a:lumMod val="50000"/>
                            </a:schemeClr>
                          </a:solidFill>
                          <a:latin typeface="Calibri Light" panose="020F0302020204030204" pitchFamily="34" charset="0"/>
                          <a:cs typeface="Calibri Light" panose="020F0302020204030204" pitchFamily="34" charset="0"/>
                        </a:rPr>
                        <a:t>Exprt2</a:t>
                      </a:r>
                    </a:p>
                  </a:txBody>
                  <a:tcPr>
                    <a:solidFill>
                      <a:schemeClr val="accent6">
                        <a:lumMod val="75000"/>
                      </a:schemeClr>
                    </a:solidFill>
                  </a:tcPr>
                </a:tc>
                <a:tc hMerge="1">
                  <a:txBody>
                    <a:bodyPr/>
                    <a:lstStyle/>
                    <a:p>
                      <a:endParaRPr lang="es-ES" dirty="0"/>
                    </a:p>
                  </a:txBody>
                  <a:tcPr/>
                </a:tc>
                <a:extLst>
                  <a:ext uri="{0D108BD9-81ED-4DB2-BD59-A6C34878D82A}">
                    <a16:rowId xmlns:a16="http://schemas.microsoft.com/office/drawing/2014/main" val="1628802445"/>
                  </a:ext>
                </a:extLst>
              </a:tr>
              <a:tr h="430429">
                <a:tc vMerge="1">
                  <a:txBody>
                    <a:bodyPr/>
                    <a:lstStyle/>
                    <a:p>
                      <a:pPr algn="ctr"/>
                      <a:endParaRPr lang="es-ES" i="1" dirty="0">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Sb2</a:t>
                      </a:r>
                    </a:p>
                    <a:p>
                      <a:pPr marL="0" algn="l" rtl="0" eaLnBrk="1" latinLnBrk="0" hangingPunct="1"/>
                      <a:endPar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endParaRPr>
                    </a:p>
                  </a:txBody>
                  <a:tcPr>
                    <a:solidFill>
                      <a:schemeClr val="accent1">
                        <a:lumMod val="60000"/>
                        <a:lumOff val="40000"/>
                      </a:schemeClr>
                    </a:solidFill>
                  </a:tcPr>
                </a:tc>
                <a:tc>
                  <a:txBody>
                    <a:bodyPr/>
                    <a:lstStyle/>
                    <a:p>
                      <a:pPr marL="0" algn="l" rtl="0" eaLnBrk="1" latinLnBrk="0" hangingPunct="1"/>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Sb8</a:t>
                      </a:r>
                    </a:p>
                  </a:txBody>
                  <a:tcPr>
                    <a:solidFill>
                      <a:schemeClr val="accent1">
                        <a:lumMod val="60000"/>
                        <a:lumOff val="40000"/>
                      </a:schemeClr>
                    </a:solidFill>
                  </a:tcPr>
                </a:tc>
                <a:tc>
                  <a:txBody>
                    <a:bodyPr/>
                    <a:lstStyle/>
                    <a:p>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Sb6</a:t>
                      </a:r>
                      <a:endParaRPr lang="es-ES" sz="900" dirty="0">
                        <a:latin typeface="Calibri Light" panose="020F0302020204030204" pitchFamily="34" charset="0"/>
                        <a:cs typeface="Calibri Light" panose="020F0302020204030204" pitchFamily="34" charset="0"/>
                      </a:endParaRPr>
                    </a:p>
                  </a:txBody>
                  <a:tcPr>
                    <a:solidFill>
                      <a:schemeClr val="accent1">
                        <a:lumMod val="60000"/>
                        <a:lumOff val="40000"/>
                      </a:schemeClr>
                    </a:solidFill>
                  </a:tcPr>
                </a:tc>
                <a:tc>
                  <a:txBody>
                    <a:bodyPr/>
                    <a:lstStyle/>
                    <a:p>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Sb4</a:t>
                      </a:r>
                      <a:endParaRPr lang="es-ES" sz="900" dirty="0">
                        <a:latin typeface="Calibri Light" panose="020F0302020204030204" pitchFamily="34" charset="0"/>
                        <a:cs typeface="Calibri Light" panose="020F0302020204030204" pitchFamily="34" charset="0"/>
                      </a:endParaRPr>
                    </a:p>
                  </a:txBody>
                  <a:tcPr>
                    <a:solidFill>
                      <a:schemeClr val="accent1">
                        <a:lumMod val="60000"/>
                        <a:lumOff val="40000"/>
                      </a:schemeClr>
                    </a:solidFill>
                  </a:tcPr>
                </a:tc>
                <a:tc>
                  <a:txBody>
                    <a:bodyPr/>
                    <a:lstStyle/>
                    <a:p>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Sb5</a:t>
                      </a:r>
                      <a:endParaRPr lang="es-ES" sz="900" dirty="0">
                        <a:latin typeface="Calibri Light" panose="020F0302020204030204" pitchFamily="34" charset="0"/>
                        <a:cs typeface="Calibri Light" panose="020F0302020204030204" pitchFamily="34" charset="0"/>
                      </a:endParaRPr>
                    </a:p>
                  </a:txBody>
                  <a:tcPr>
                    <a:solidFill>
                      <a:schemeClr val="accent1">
                        <a:lumMod val="60000"/>
                        <a:lumOff val="40000"/>
                      </a:schemeClr>
                    </a:solidFill>
                  </a:tcPr>
                </a:tc>
                <a:tc>
                  <a:txBody>
                    <a:bodyPr/>
                    <a:lstStyle/>
                    <a:p>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Sb3</a:t>
                      </a:r>
                      <a:endParaRPr lang="es-ES" sz="900" dirty="0">
                        <a:latin typeface="Calibri Light" panose="020F0302020204030204" pitchFamily="34" charset="0"/>
                        <a:cs typeface="Calibri Light" panose="020F0302020204030204" pitchFamily="34" charset="0"/>
                      </a:endParaRPr>
                    </a:p>
                  </a:txBody>
                  <a:tcPr>
                    <a:solidFill>
                      <a:schemeClr val="accent1">
                        <a:lumMod val="60000"/>
                        <a:lumOff val="40000"/>
                      </a:schemeClr>
                    </a:solidFill>
                  </a:tcPr>
                </a:tc>
                <a:tc>
                  <a:txBody>
                    <a:bodyPr/>
                    <a:lstStyle/>
                    <a:p>
                      <a:pPr algn="ctr"/>
                      <a:r>
                        <a:rPr lang="es-ES" sz="900" b="1" dirty="0">
                          <a:solidFill>
                            <a:srgbClr val="0070C0"/>
                          </a:solidFill>
                          <a:latin typeface="Calibri Light" panose="020F0302020204030204" pitchFamily="34" charset="0"/>
                          <a:cs typeface="Calibri Light" panose="020F0302020204030204" pitchFamily="34" charset="0"/>
                        </a:rPr>
                        <a:t>Sb1</a:t>
                      </a:r>
                    </a:p>
                  </a:txBody>
                  <a:tcPr>
                    <a:solidFill>
                      <a:schemeClr val="accent6">
                        <a:lumMod val="60000"/>
                        <a:lumOff val="40000"/>
                      </a:schemeClr>
                    </a:solidFill>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Sb7</a:t>
                      </a:r>
                    </a:p>
                  </a:txBody>
                  <a:tcPr>
                    <a:solidFill>
                      <a:schemeClr val="accent6">
                        <a:lumMod val="60000"/>
                        <a:lumOff val="40000"/>
                      </a:schemeClr>
                    </a:solidFill>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sb1</a:t>
                      </a:r>
                    </a:p>
                  </a:txBody>
                  <a:tcPr>
                    <a:solidFill>
                      <a:schemeClr val="accent6">
                        <a:lumMod val="60000"/>
                        <a:lumOff val="40000"/>
                      </a:schemeClr>
                    </a:solidFill>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sb7</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sb9</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sb10</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sb9</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sb10</a:t>
                      </a:r>
                    </a:p>
                  </a:txBody>
                  <a:tcPr>
                    <a:solidFill>
                      <a:schemeClr val="accent6">
                        <a:lumMod val="60000"/>
                        <a:lumOff val="40000"/>
                      </a:schemeClr>
                    </a:solidFill>
                  </a:tcPr>
                </a:tc>
                <a:extLst>
                  <a:ext uri="{0D108BD9-81ED-4DB2-BD59-A6C34878D82A}">
                    <a16:rowId xmlns:a16="http://schemas.microsoft.com/office/drawing/2014/main" val="3434958178"/>
                  </a:ext>
                </a:extLst>
              </a:tr>
              <a:tr h="430429">
                <a:tc>
                  <a:txBody>
                    <a:bodyPr/>
                    <a:lstStyle/>
                    <a:p>
                      <a:pPr algn="ctr"/>
                      <a:r>
                        <a:rPr lang="es-ES" i="1" dirty="0">
                          <a:latin typeface="Calibri Light" panose="020F0302020204030204" pitchFamily="34" charset="0"/>
                          <a:cs typeface="Calibri Light" panose="020F0302020204030204" pitchFamily="34" charset="0"/>
                        </a:rPr>
                        <a:t>NREM- N1</a:t>
                      </a: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0.98</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 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0.97</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0.98</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0.96</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0.99</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0.99</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0.97</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0.97</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 0.98</a:t>
                      </a:r>
                    </a:p>
                  </a:txBody>
                  <a:tcPr/>
                </a:tc>
                <a:extLst>
                  <a:ext uri="{0D108BD9-81ED-4DB2-BD59-A6C34878D82A}">
                    <a16:rowId xmlns:a16="http://schemas.microsoft.com/office/drawing/2014/main" val="2193182645"/>
                  </a:ext>
                </a:extLst>
              </a:tr>
              <a:tr h="430429">
                <a:tc>
                  <a:txBody>
                    <a:bodyPr/>
                    <a:lstStyle/>
                    <a:p>
                      <a:pPr algn="ctr"/>
                      <a:r>
                        <a:rPr lang="es-ES" i="1" dirty="0">
                          <a:latin typeface="Calibri Light" panose="020F0302020204030204" pitchFamily="34" charset="0"/>
                          <a:cs typeface="Calibri Light" panose="020F0302020204030204" pitchFamily="34" charset="0"/>
                        </a:rPr>
                        <a:t>NREM-N2</a:t>
                      </a: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0.78</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0.55</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0.79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0.70</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0.71</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0.97</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s-ES" sz="900" b="1" kern="1200" dirty="0">
                          <a:solidFill>
                            <a:srgbClr val="0070C0"/>
                          </a:solidFill>
                          <a:latin typeface="Calibri Light" panose="020F0302020204030204" pitchFamily="34" charset="0"/>
                          <a:ea typeface="+mn-ea"/>
                          <a:cs typeface="Calibri Light" panose="020F0302020204030204" pitchFamily="34" charset="0"/>
                        </a:rPr>
                        <a:t>0.79</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0.79</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0.81</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0.83</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0.83</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0.85</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0.83</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0.85</a:t>
                      </a:r>
                    </a:p>
                  </a:txBody>
                  <a:tcPr/>
                </a:tc>
                <a:extLst>
                  <a:ext uri="{0D108BD9-81ED-4DB2-BD59-A6C34878D82A}">
                    <a16:rowId xmlns:a16="http://schemas.microsoft.com/office/drawing/2014/main" val="110634458"/>
                  </a:ext>
                </a:extLst>
              </a:tr>
              <a:tr h="430429">
                <a:tc>
                  <a:txBody>
                    <a:bodyPr/>
                    <a:lstStyle/>
                    <a:p>
                      <a:pPr algn="ctr"/>
                      <a:r>
                        <a:rPr lang="es-ES" i="1" dirty="0">
                          <a:latin typeface="Calibri Light" panose="020F0302020204030204" pitchFamily="34" charset="0"/>
                          <a:cs typeface="Calibri Light" panose="020F0302020204030204" pitchFamily="34" charset="0"/>
                        </a:rPr>
                        <a:t>NREM-N3</a:t>
                      </a: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0.79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0.65</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0.70</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0.89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0.84</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0.96</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0.82</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0.82</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0.82</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0.82</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0.89</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0.89</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0.89</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0.89</a:t>
                      </a:r>
                    </a:p>
                  </a:txBody>
                  <a:tcPr/>
                </a:tc>
                <a:extLst>
                  <a:ext uri="{0D108BD9-81ED-4DB2-BD59-A6C34878D82A}">
                    <a16:rowId xmlns:a16="http://schemas.microsoft.com/office/drawing/2014/main" val="28403918"/>
                  </a:ext>
                </a:extLst>
              </a:tr>
              <a:tr h="430429">
                <a:tc>
                  <a:txBody>
                    <a:bodyPr/>
                    <a:lstStyle/>
                    <a:p>
                      <a:pPr algn="ctr"/>
                      <a:r>
                        <a:rPr lang="es-ES" i="1" dirty="0">
                          <a:latin typeface="Calibri Light" panose="020F0302020204030204" pitchFamily="34" charset="0"/>
                          <a:cs typeface="Calibri Light" panose="020F0302020204030204" pitchFamily="34" charset="0"/>
                        </a:rPr>
                        <a:t>REM</a:t>
                      </a: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0.92</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0.97</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0.97</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0.98</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kern="1200" dirty="0">
                          <a:solidFill>
                            <a:srgbClr val="0070C0"/>
                          </a:solidFill>
                          <a:latin typeface="Calibri Light" panose="020F0302020204030204" pitchFamily="34" charset="0"/>
                          <a:ea typeface="+mn-ea"/>
                          <a:cs typeface="Calibri Light" panose="020F0302020204030204" pitchFamily="34" charset="0"/>
                        </a:rPr>
                        <a:t>0.93</a:t>
                      </a:r>
                    </a:p>
                    <a:p>
                      <a:pPr algn="ctr"/>
                      <a:endParaRPr kumimoji="0" lang="es-ES" sz="900" b="1" kern="1200" dirty="0">
                        <a:solidFill>
                          <a:srgbClr val="0070C0"/>
                        </a:solidFill>
                        <a:latin typeface="Calibri Light" panose="020F0302020204030204" pitchFamily="34" charset="0"/>
                        <a:ea typeface="+mn-ea"/>
                        <a:cs typeface="Calibri Light" panose="020F0302020204030204" pitchFamily="34" charset="0"/>
                      </a:endParaRP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0.93</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0.90</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0.90</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0.97</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0.99</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0.97</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0.99</a:t>
                      </a:r>
                    </a:p>
                  </a:txBody>
                  <a:tcPr/>
                </a:tc>
                <a:extLst>
                  <a:ext uri="{0D108BD9-81ED-4DB2-BD59-A6C34878D82A}">
                    <a16:rowId xmlns:a16="http://schemas.microsoft.com/office/drawing/2014/main" val="2848808245"/>
                  </a:ext>
                </a:extLst>
              </a:tr>
              <a:tr h="430429">
                <a:tc>
                  <a:txBody>
                    <a:bodyPr/>
                    <a:lstStyle/>
                    <a:p>
                      <a:pPr algn="ctr"/>
                      <a:r>
                        <a:rPr lang="es-ES" i="1" dirty="0">
                          <a:latin typeface="Calibri Light" panose="020F0302020204030204" pitchFamily="34" charset="0"/>
                          <a:cs typeface="Calibri Light" panose="020F0302020204030204" pitchFamily="34" charset="0"/>
                        </a:rPr>
                        <a:t>AWAKE</a:t>
                      </a: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0.94</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0.97</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0.91</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0.86</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0.92</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n-US" sz="900" b="1" i="0" kern="1200" dirty="0">
                          <a:solidFill>
                            <a:srgbClr val="212121"/>
                          </a:solidFill>
                          <a:effectLst/>
                          <a:latin typeface="Calibri Light" panose="020F0302020204030204" pitchFamily="34" charset="0"/>
                          <a:ea typeface="+mn-ea"/>
                          <a:cs typeface="Calibri Light" panose="020F0302020204030204" pitchFamily="34"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0.95</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0.95</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0.95</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0.95</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0.95</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0.95</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0.95</a:t>
                      </a:r>
                    </a:p>
                  </a:txBody>
                  <a:tcPr/>
                </a:tc>
                <a:extLst>
                  <a:ext uri="{0D108BD9-81ED-4DB2-BD59-A6C34878D82A}">
                    <a16:rowId xmlns:a16="http://schemas.microsoft.com/office/drawing/2014/main" val="1224595563"/>
                  </a:ext>
                </a:extLst>
              </a:tr>
            </a:tbl>
          </a:graphicData>
        </a:graphic>
      </p:graphicFrame>
      <p:pic>
        <p:nvPicPr>
          <p:cNvPr id="3074" name="Picture 2" descr="VAlor de entrenamiento, validación y Test Auc Curva Roc y Matrices de confusión">
            <a:extLst>
              <a:ext uri="{FF2B5EF4-FFF2-40B4-BE49-F238E27FC236}">
                <a16:creationId xmlns:a16="http://schemas.microsoft.com/office/drawing/2014/main" id="{DA7EFF8A-CFD2-3E04-00F6-0F3B3A6B5DE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17814" y="1463774"/>
            <a:ext cx="1222892" cy="12228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 175">
            <a:extLst>
              <a:ext uri="{FF2B5EF4-FFF2-40B4-BE49-F238E27FC236}">
                <a16:creationId xmlns:a16="http://schemas.microsoft.com/office/drawing/2014/main" id="{66C8FE37-E016-9C8A-CF0A-93EB67CD9A08}"/>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1" name=" 3">
            <a:extLst>
              <a:ext uri="{FF2B5EF4-FFF2-40B4-BE49-F238E27FC236}">
                <a16:creationId xmlns:a16="http://schemas.microsoft.com/office/drawing/2014/main" id="{4D12616D-B011-9C7F-7D39-5EE888CE9AC0}"/>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1103085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Imagen 55">
            <a:extLst>
              <a:ext uri="{FF2B5EF4-FFF2-40B4-BE49-F238E27FC236}">
                <a16:creationId xmlns:a16="http://schemas.microsoft.com/office/drawing/2014/main" id="{68AAAA0E-82AC-3888-4F30-21386D9BB44C}"/>
              </a:ext>
            </a:extLst>
          </p:cNvPr>
          <p:cNvPicPr>
            <a:picLocks noChangeAspect="1"/>
          </p:cNvPicPr>
          <p:nvPr/>
        </p:nvPicPr>
        <p:blipFill>
          <a:blip r:embed="rId3"/>
          <a:stretch>
            <a:fillRect/>
          </a:stretch>
        </p:blipFill>
        <p:spPr>
          <a:xfrm>
            <a:off x="89747" y="4628417"/>
            <a:ext cx="1485073" cy="1769882"/>
          </a:xfrm>
          <a:prstGeom prst="rect">
            <a:avLst/>
          </a:prstGeom>
        </p:spPr>
      </p:pic>
      <p:pic>
        <p:nvPicPr>
          <p:cNvPr id="44" name="Imagen 43">
            <a:extLst>
              <a:ext uri="{FF2B5EF4-FFF2-40B4-BE49-F238E27FC236}">
                <a16:creationId xmlns:a16="http://schemas.microsoft.com/office/drawing/2014/main" id="{3618779D-02DE-9721-E30F-D8F7558A27D3}"/>
              </a:ext>
            </a:extLst>
          </p:cNvPr>
          <p:cNvPicPr>
            <a:picLocks noChangeAspect="1"/>
          </p:cNvPicPr>
          <p:nvPr/>
        </p:nvPicPr>
        <p:blipFill>
          <a:blip r:embed="rId4"/>
          <a:stretch>
            <a:fillRect/>
          </a:stretch>
        </p:blipFill>
        <p:spPr>
          <a:xfrm>
            <a:off x="1574820" y="4674723"/>
            <a:ext cx="1827595" cy="1737897"/>
          </a:xfrm>
          <a:prstGeom prst="rect">
            <a:avLst/>
          </a:prstGeom>
        </p:spPr>
      </p:pic>
      <p:pic>
        <p:nvPicPr>
          <p:cNvPr id="41" name="Imagen 40">
            <a:extLst>
              <a:ext uri="{FF2B5EF4-FFF2-40B4-BE49-F238E27FC236}">
                <a16:creationId xmlns:a16="http://schemas.microsoft.com/office/drawing/2014/main" id="{D159C258-9A32-622A-9033-182A14A522A9}"/>
              </a:ext>
            </a:extLst>
          </p:cNvPr>
          <p:cNvPicPr>
            <a:picLocks noChangeAspect="1"/>
          </p:cNvPicPr>
          <p:nvPr/>
        </p:nvPicPr>
        <p:blipFill>
          <a:blip r:embed="rId5"/>
          <a:stretch>
            <a:fillRect/>
          </a:stretch>
        </p:blipFill>
        <p:spPr>
          <a:xfrm>
            <a:off x="55041" y="2458380"/>
            <a:ext cx="1526031" cy="2087217"/>
          </a:xfrm>
          <a:prstGeom prst="rect">
            <a:avLst/>
          </a:prstGeom>
        </p:spPr>
      </p:pic>
      <p:pic>
        <p:nvPicPr>
          <p:cNvPr id="23" name="Imagen 22">
            <a:extLst>
              <a:ext uri="{FF2B5EF4-FFF2-40B4-BE49-F238E27FC236}">
                <a16:creationId xmlns:a16="http://schemas.microsoft.com/office/drawing/2014/main" id="{4556E86B-697F-A21B-8E8E-7684889362D8}"/>
              </a:ext>
            </a:extLst>
          </p:cNvPr>
          <p:cNvPicPr>
            <a:picLocks noChangeAspect="1"/>
          </p:cNvPicPr>
          <p:nvPr/>
        </p:nvPicPr>
        <p:blipFill>
          <a:blip r:embed="rId6"/>
          <a:stretch>
            <a:fillRect/>
          </a:stretch>
        </p:blipFill>
        <p:spPr>
          <a:xfrm>
            <a:off x="1673437" y="2416207"/>
            <a:ext cx="1628775" cy="2114550"/>
          </a:xfrm>
          <a:prstGeom prst="rect">
            <a:avLst/>
          </a:prstGeom>
        </p:spPr>
      </p:pic>
      <p:pic>
        <p:nvPicPr>
          <p:cNvPr id="19" name="Imagen 18">
            <a:extLst>
              <a:ext uri="{FF2B5EF4-FFF2-40B4-BE49-F238E27FC236}">
                <a16:creationId xmlns:a16="http://schemas.microsoft.com/office/drawing/2014/main" id="{F4E096DA-1788-754C-2434-0802EB7EE5E7}"/>
              </a:ext>
            </a:extLst>
          </p:cNvPr>
          <p:cNvPicPr>
            <a:picLocks noChangeAspect="1"/>
          </p:cNvPicPr>
          <p:nvPr/>
        </p:nvPicPr>
        <p:blipFill>
          <a:blip r:embed="rId7"/>
          <a:stretch>
            <a:fillRect/>
          </a:stretch>
        </p:blipFill>
        <p:spPr>
          <a:xfrm>
            <a:off x="6120755" y="2354221"/>
            <a:ext cx="2152650" cy="3838575"/>
          </a:xfrm>
          <a:prstGeom prst="rect">
            <a:avLst/>
          </a:prstGeom>
        </p:spPr>
      </p:pic>
      <p:pic>
        <p:nvPicPr>
          <p:cNvPr id="14" name="Imagen 13">
            <a:extLst>
              <a:ext uri="{FF2B5EF4-FFF2-40B4-BE49-F238E27FC236}">
                <a16:creationId xmlns:a16="http://schemas.microsoft.com/office/drawing/2014/main" id="{F1A091B8-34AB-B869-BA22-3290A909BE89}"/>
              </a:ext>
            </a:extLst>
          </p:cNvPr>
          <p:cNvPicPr>
            <a:picLocks noChangeAspect="1"/>
          </p:cNvPicPr>
          <p:nvPr/>
        </p:nvPicPr>
        <p:blipFill>
          <a:blip r:embed="rId8"/>
          <a:stretch>
            <a:fillRect/>
          </a:stretch>
        </p:blipFill>
        <p:spPr>
          <a:xfrm>
            <a:off x="3793881" y="2306597"/>
            <a:ext cx="2276475" cy="3933825"/>
          </a:xfrm>
          <a:prstGeom prst="rect">
            <a:avLst/>
          </a:prstGeom>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53379"/>
            <a:ext cx="637974" cy="221110"/>
          </a:xfrm>
          <a:prstGeom prst="rect">
            <a:avLst/>
          </a:prstGeom>
          <a:noFill/>
        </p:spPr>
        <p:txBody>
          <a:bodyPr wrap="square">
            <a:spAutoFit/>
          </a:bodyPr>
          <a:lstStyle/>
          <a:p>
            <a:pPr algn="ctr"/>
            <a:r>
              <a:rPr lang="en-US" altLang="es-ES" sz="800" dirty="0"/>
              <a:t>-28-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196206" y="1656890"/>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 Validation</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14">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5">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6"/>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28473469-8BFA-9315-6D91-9E4206B227FC}"/>
              </a:ext>
            </a:extLst>
          </p:cNvPr>
          <p:cNvSpPr txBox="1"/>
          <p:nvPr/>
        </p:nvSpPr>
        <p:spPr>
          <a:xfrm>
            <a:off x="244582" y="1918538"/>
            <a:ext cx="3263066"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a:t>
            </a:r>
          </a:p>
        </p:txBody>
      </p:sp>
      <p:pic>
        <p:nvPicPr>
          <p:cNvPr id="3074" name="Picture 2" descr="VAlor de entrenamiento, validación y Test Auc Curva Roc y Matrices de confusión">
            <a:extLst>
              <a:ext uri="{FF2B5EF4-FFF2-40B4-BE49-F238E27FC236}">
                <a16:creationId xmlns:a16="http://schemas.microsoft.com/office/drawing/2014/main" id="{DA7EFF8A-CFD2-3E04-00F6-0F3B3A6B5DE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10868" y="1815078"/>
            <a:ext cx="976286" cy="97628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7" name="Rectángulo 46">
            <a:extLst>
              <a:ext uri="{FF2B5EF4-FFF2-40B4-BE49-F238E27FC236}">
                <a16:creationId xmlns:a16="http://schemas.microsoft.com/office/drawing/2014/main" id="{610896DC-075E-F655-D019-89AD88FF4C7B}"/>
              </a:ext>
            </a:extLst>
          </p:cNvPr>
          <p:cNvSpPr/>
          <p:nvPr/>
        </p:nvSpPr>
        <p:spPr>
          <a:xfrm>
            <a:off x="2122979" y="6300854"/>
            <a:ext cx="1012349" cy="8594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5" name="Rectángulo 24">
            <a:extLst>
              <a:ext uri="{FF2B5EF4-FFF2-40B4-BE49-F238E27FC236}">
                <a16:creationId xmlns:a16="http://schemas.microsoft.com/office/drawing/2014/main" id="{884B7FCC-2F30-FA0D-CF4C-14324F7466BF}"/>
              </a:ext>
            </a:extLst>
          </p:cNvPr>
          <p:cNvSpPr/>
          <p:nvPr/>
        </p:nvSpPr>
        <p:spPr>
          <a:xfrm>
            <a:off x="6276464" y="3548922"/>
            <a:ext cx="1961892" cy="2092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9" name="Rectángulo 28">
            <a:extLst>
              <a:ext uri="{FF2B5EF4-FFF2-40B4-BE49-F238E27FC236}">
                <a16:creationId xmlns:a16="http://schemas.microsoft.com/office/drawing/2014/main" id="{5468C196-757A-C42D-1D19-BC8D87121B46}"/>
              </a:ext>
            </a:extLst>
          </p:cNvPr>
          <p:cNvSpPr/>
          <p:nvPr/>
        </p:nvSpPr>
        <p:spPr>
          <a:xfrm>
            <a:off x="4006546" y="3538206"/>
            <a:ext cx="1994436" cy="2092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0" name="Rectángulo 29">
            <a:extLst>
              <a:ext uri="{FF2B5EF4-FFF2-40B4-BE49-F238E27FC236}">
                <a16:creationId xmlns:a16="http://schemas.microsoft.com/office/drawing/2014/main" id="{CEE40035-591D-0040-682C-272998F6873C}"/>
              </a:ext>
            </a:extLst>
          </p:cNvPr>
          <p:cNvSpPr/>
          <p:nvPr/>
        </p:nvSpPr>
        <p:spPr>
          <a:xfrm>
            <a:off x="6276464" y="4326092"/>
            <a:ext cx="1961892" cy="14625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1" name="Rectángulo 30">
            <a:extLst>
              <a:ext uri="{FF2B5EF4-FFF2-40B4-BE49-F238E27FC236}">
                <a16:creationId xmlns:a16="http://schemas.microsoft.com/office/drawing/2014/main" id="{5871F790-5A14-245C-B905-70CB0544A294}"/>
              </a:ext>
            </a:extLst>
          </p:cNvPr>
          <p:cNvSpPr/>
          <p:nvPr/>
        </p:nvSpPr>
        <p:spPr>
          <a:xfrm>
            <a:off x="6375574" y="5862919"/>
            <a:ext cx="1961892" cy="14625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3" name="Rectángulo 32">
            <a:extLst>
              <a:ext uri="{FF2B5EF4-FFF2-40B4-BE49-F238E27FC236}">
                <a16:creationId xmlns:a16="http://schemas.microsoft.com/office/drawing/2014/main" id="{94690D84-3000-27E4-B4C9-3C9CF80BC1F7}"/>
              </a:ext>
            </a:extLst>
          </p:cNvPr>
          <p:cNvSpPr/>
          <p:nvPr/>
        </p:nvSpPr>
        <p:spPr>
          <a:xfrm>
            <a:off x="4006546" y="5881249"/>
            <a:ext cx="1961892" cy="14625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4" name="Rectángulo 33">
            <a:extLst>
              <a:ext uri="{FF2B5EF4-FFF2-40B4-BE49-F238E27FC236}">
                <a16:creationId xmlns:a16="http://schemas.microsoft.com/office/drawing/2014/main" id="{EE82F144-28D8-0C2A-9EE7-FBCCB1FE88BA}"/>
              </a:ext>
            </a:extLst>
          </p:cNvPr>
          <p:cNvSpPr/>
          <p:nvPr/>
        </p:nvSpPr>
        <p:spPr>
          <a:xfrm>
            <a:off x="4006546" y="5124281"/>
            <a:ext cx="1961892" cy="14625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6" name="Rectángulo 35">
            <a:extLst>
              <a:ext uri="{FF2B5EF4-FFF2-40B4-BE49-F238E27FC236}">
                <a16:creationId xmlns:a16="http://schemas.microsoft.com/office/drawing/2014/main" id="{BD145345-6522-2897-48A5-9F75960E2B3D}"/>
              </a:ext>
            </a:extLst>
          </p:cNvPr>
          <p:cNvSpPr/>
          <p:nvPr/>
        </p:nvSpPr>
        <p:spPr>
          <a:xfrm>
            <a:off x="1784198" y="3501989"/>
            <a:ext cx="1603432" cy="14625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7" name="Rectángulo 36">
            <a:extLst>
              <a:ext uri="{FF2B5EF4-FFF2-40B4-BE49-F238E27FC236}">
                <a16:creationId xmlns:a16="http://schemas.microsoft.com/office/drawing/2014/main" id="{10BE5C53-63A0-B843-0F4D-BFCE8DE4A717}"/>
              </a:ext>
            </a:extLst>
          </p:cNvPr>
          <p:cNvSpPr/>
          <p:nvPr/>
        </p:nvSpPr>
        <p:spPr>
          <a:xfrm>
            <a:off x="244146" y="3569687"/>
            <a:ext cx="1150561" cy="14626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8" name="Rectángulo 37">
            <a:extLst>
              <a:ext uri="{FF2B5EF4-FFF2-40B4-BE49-F238E27FC236}">
                <a16:creationId xmlns:a16="http://schemas.microsoft.com/office/drawing/2014/main" id="{62A02BFF-DC18-5289-2C8C-EC0D7D64F58A}"/>
              </a:ext>
            </a:extLst>
          </p:cNvPr>
          <p:cNvSpPr/>
          <p:nvPr/>
        </p:nvSpPr>
        <p:spPr>
          <a:xfrm>
            <a:off x="187119" y="3180962"/>
            <a:ext cx="1150561" cy="14626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9" name="Rectángulo 38">
            <a:extLst>
              <a:ext uri="{FF2B5EF4-FFF2-40B4-BE49-F238E27FC236}">
                <a16:creationId xmlns:a16="http://schemas.microsoft.com/office/drawing/2014/main" id="{DEFD0628-5E08-0760-68F2-FBDA876CCC44}"/>
              </a:ext>
            </a:extLst>
          </p:cNvPr>
          <p:cNvSpPr/>
          <p:nvPr/>
        </p:nvSpPr>
        <p:spPr>
          <a:xfrm>
            <a:off x="1709912" y="3190261"/>
            <a:ext cx="1486294" cy="8087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6" name="Rectángulo 45">
            <a:extLst>
              <a:ext uri="{FF2B5EF4-FFF2-40B4-BE49-F238E27FC236}">
                <a16:creationId xmlns:a16="http://schemas.microsoft.com/office/drawing/2014/main" id="{4ECBDC3F-2742-DD8A-266D-42BE43930C2D}"/>
              </a:ext>
            </a:extLst>
          </p:cNvPr>
          <p:cNvSpPr/>
          <p:nvPr/>
        </p:nvSpPr>
        <p:spPr>
          <a:xfrm>
            <a:off x="2122979" y="5675396"/>
            <a:ext cx="1012349" cy="8594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8" name="Rectángulo 47">
            <a:extLst>
              <a:ext uri="{FF2B5EF4-FFF2-40B4-BE49-F238E27FC236}">
                <a16:creationId xmlns:a16="http://schemas.microsoft.com/office/drawing/2014/main" id="{B29DE48C-1B1B-8C65-9924-293A69697FD0}"/>
              </a:ext>
            </a:extLst>
          </p:cNvPr>
          <p:cNvSpPr/>
          <p:nvPr/>
        </p:nvSpPr>
        <p:spPr>
          <a:xfrm>
            <a:off x="2115253" y="5046139"/>
            <a:ext cx="1012349" cy="8594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9" name="Rectángulo 48">
            <a:extLst>
              <a:ext uri="{FF2B5EF4-FFF2-40B4-BE49-F238E27FC236}">
                <a16:creationId xmlns:a16="http://schemas.microsoft.com/office/drawing/2014/main" id="{EC030B71-F87C-4C49-8BF2-33A0D2337B07}"/>
              </a:ext>
            </a:extLst>
          </p:cNvPr>
          <p:cNvSpPr/>
          <p:nvPr/>
        </p:nvSpPr>
        <p:spPr>
          <a:xfrm>
            <a:off x="486417" y="5670750"/>
            <a:ext cx="1012349" cy="8594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50" name="Rectángulo 49">
            <a:extLst>
              <a:ext uri="{FF2B5EF4-FFF2-40B4-BE49-F238E27FC236}">
                <a16:creationId xmlns:a16="http://schemas.microsoft.com/office/drawing/2014/main" id="{3988A7F8-B0BA-6237-B1E0-C832584277C7}"/>
              </a:ext>
            </a:extLst>
          </p:cNvPr>
          <p:cNvSpPr/>
          <p:nvPr/>
        </p:nvSpPr>
        <p:spPr>
          <a:xfrm>
            <a:off x="465051" y="5352054"/>
            <a:ext cx="1012349" cy="8594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51" name="Rectángulo 50">
            <a:extLst>
              <a:ext uri="{FF2B5EF4-FFF2-40B4-BE49-F238E27FC236}">
                <a16:creationId xmlns:a16="http://schemas.microsoft.com/office/drawing/2014/main" id="{1874CF73-7B68-134D-6580-CC5CA734EBA4}"/>
              </a:ext>
            </a:extLst>
          </p:cNvPr>
          <p:cNvSpPr/>
          <p:nvPr/>
        </p:nvSpPr>
        <p:spPr>
          <a:xfrm>
            <a:off x="507274" y="6214907"/>
            <a:ext cx="1012349" cy="8594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pic>
        <p:nvPicPr>
          <p:cNvPr id="54" name="Imagen 53">
            <a:extLst>
              <a:ext uri="{FF2B5EF4-FFF2-40B4-BE49-F238E27FC236}">
                <a16:creationId xmlns:a16="http://schemas.microsoft.com/office/drawing/2014/main" id="{91AC5820-50EE-C2E6-BEE9-65EC0527ACBE}"/>
              </a:ext>
            </a:extLst>
          </p:cNvPr>
          <p:cNvPicPr>
            <a:picLocks noChangeAspect="1"/>
          </p:cNvPicPr>
          <p:nvPr/>
        </p:nvPicPr>
        <p:blipFill>
          <a:blip r:embed="rId3"/>
          <a:stretch>
            <a:fillRect/>
          </a:stretch>
        </p:blipFill>
        <p:spPr>
          <a:xfrm>
            <a:off x="3876675" y="2600325"/>
            <a:ext cx="1390650" cy="1657350"/>
          </a:xfrm>
          <a:prstGeom prst="rect">
            <a:avLst/>
          </a:prstGeom>
        </p:spPr>
      </p:pic>
      <p:sp>
        <p:nvSpPr>
          <p:cNvPr id="10" name=" 175">
            <a:extLst>
              <a:ext uri="{FF2B5EF4-FFF2-40B4-BE49-F238E27FC236}">
                <a16:creationId xmlns:a16="http://schemas.microsoft.com/office/drawing/2014/main" id="{107967AC-7915-0233-2630-2FE2066AA0AA}"/>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1" name=" 3">
            <a:extLst>
              <a:ext uri="{FF2B5EF4-FFF2-40B4-BE49-F238E27FC236}">
                <a16:creationId xmlns:a16="http://schemas.microsoft.com/office/drawing/2014/main" id="{B71839B6-B2EF-2DED-179E-A9AC8421E7EB}"/>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146921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110277E3-19B1-0195-1D09-ADB0BE425E05}"/>
              </a:ext>
            </a:extLst>
          </p:cNvPr>
          <p:cNvPicPr>
            <a:picLocks noChangeAspect="1"/>
          </p:cNvPicPr>
          <p:nvPr/>
        </p:nvPicPr>
        <p:blipFill>
          <a:blip r:embed="rId3"/>
          <a:stretch>
            <a:fillRect/>
          </a:stretch>
        </p:blipFill>
        <p:spPr>
          <a:xfrm>
            <a:off x="6287824" y="1996608"/>
            <a:ext cx="1504283" cy="4224693"/>
          </a:xfrm>
          <a:prstGeom prst="rect">
            <a:avLst/>
          </a:prstGeom>
        </p:spPr>
      </p:pic>
      <p:pic>
        <p:nvPicPr>
          <p:cNvPr id="25" name="Imagen 24">
            <a:extLst>
              <a:ext uri="{FF2B5EF4-FFF2-40B4-BE49-F238E27FC236}">
                <a16:creationId xmlns:a16="http://schemas.microsoft.com/office/drawing/2014/main" id="{3546E764-3919-E6E3-64A1-422B2C6B9758}"/>
              </a:ext>
            </a:extLst>
          </p:cNvPr>
          <p:cNvPicPr>
            <a:picLocks noChangeAspect="1"/>
          </p:cNvPicPr>
          <p:nvPr/>
        </p:nvPicPr>
        <p:blipFill>
          <a:blip r:embed="rId4"/>
          <a:stretch>
            <a:fillRect/>
          </a:stretch>
        </p:blipFill>
        <p:spPr>
          <a:xfrm>
            <a:off x="4938882" y="2011251"/>
            <a:ext cx="1362075" cy="4210050"/>
          </a:xfrm>
          <a:prstGeom prst="rect">
            <a:avLst/>
          </a:prstGeom>
        </p:spPr>
      </p:pic>
      <p:pic>
        <p:nvPicPr>
          <p:cNvPr id="22" name="Imagen 21">
            <a:extLst>
              <a:ext uri="{FF2B5EF4-FFF2-40B4-BE49-F238E27FC236}">
                <a16:creationId xmlns:a16="http://schemas.microsoft.com/office/drawing/2014/main" id="{17FB5C5E-6D3A-8A4F-F2DC-E62D3DE2E63B}"/>
              </a:ext>
            </a:extLst>
          </p:cNvPr>
          <p:cNvPicPr>
            <a:picLocks noChangeAspect="1"/>
          </p:cNvPicPr>
          <p:nvPr/>
        </p:nvPicPr>
        <p:blipFill>
          <a:blip r:embed="rId5"/>
          <a:stretch>
            <a:fillRect/>
          </a:stretch>
        </p:blipFill>
        <p:spPr>
          <a:xfrm>
            <a:off x="228042" y="3042416"/>
            <a:ext cx="2085975" cy="2743200"/>
          </a:xfrm>
          <a:prstGeom prst="rect">
            <a:avLst/>
          </a:prstGeom>
        </p:spPr>
      </p:pic>
      <p:pic>
        <p:nvPicPr>
          <p:cNvPr id="11" name="Imagen 10">
            <a:extLst>
              <a:ext uri="{FF2B5EF4-FFF2-40B4-BE49-F238E27FC236}">
                <a16:creationId xmlns:a16="http://schemas.microsoft.com/office/drawing/2014/main" id="{3C2F062C-2E39-C5B8-9A0A-3151D72263B6}"/>
              </a:ext>
            </a:extLst>
          </p:cNvPr>
          <p:cNvPicPr>
            <a:picLocks noChangeAspect="1"/>
          </p:cNvPicPr>
          <p:nvPr/>
        </p:nvPicPr>
        <p:blipFill>
          <a:blip r:embed="rId6"/>
          <a:stretch>
            <a:fillRect/>
          </a:stretch>
        </p:blipFill>
        <p:spPr>
          <a:xfrm>
            <a:off x="2490888" y="3175291"/>
            <a:ext cx="2057400" cy="2600325"/>
          </a:xfrm>
          <a:prstGeom prst="rect">
            <a:avLst/>
          </a:prstGeom>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179599" y="6553379"/>
            <a:ext cx="637974" cy="221110"/>
          </a:xfrm>
          <a:prstGeom prst="rect">
            <a:avLst/>
          </a:prstGeom>
          <a:noFill/>
        </p:spPr>
        <p:txBody>
          <a:bodyPr wrap="square">
            <a:spAutoFit/>
          </a:bodyPr>
          <a:lstStyle/>
          <a:p>
            <a:pPr algn="ctr"/>
            <a:r>
              <a:rPr lang="en-US" altLang="es-ES" sz="800" dirty="0"/>
              <a:t>-29-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196206" y="1656890"/>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 Test</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12">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3">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4"/>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28473469-8BFA-9315-6D91-9E4206B227FC}"/>
              </a:ext>
            </a:extLst>
          </p:cNvPr>
          <p:cNvSpPr txBox="1"/>
          <p:nvPr/>
        </p:nvSpPr>
        <p:spPr>
          <a:xfrm>
            <a:off x="276134" y="1902171"/>
            <a:ext cx="3263066"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a:t>
            </a:r>
          </a:p>
        </p:txBody>
      </p:sp>
      <p:pic>
        <p:nvPicPr>
          <p:cNvPr id="3074" name="Picture 2" descr="VAlor de entrenamiento, validación y Test Auc Curva Roc y Matrices de confusión">
            <a:extLst>
              <a:ext uri="{FF2B5EF4-FFF2-40B4-BE49-F238E27FC236}">
                <a16:creationId xmlns:a16="http://schemas.microsoft.com/office/drawing/2014/main" id="{DA7EFF8A-CFD2-3E04-00F6-0F3B3A6B5D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210868" y="1815078"/>
            <a:ext cx="976286" cy="97628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9" name="Rectángulo 18">
            <a:extLst>
              <a:ext uri="{FF2B5EF4-FFF2-40B4-BE49-F238E27FC236}">
                <a16:creationId xmlns:a16="http://schemas.microsoft.com/office/drawing/2014/main" id="{6489A373-6E0B-C608-6D77-046AD86D53D4}"/>
              </a:ext>
            </a:extLst>
          </p:cNvPr>
          <p:cNvSpPr/>
          <p:nvPr/>
        </p:nvSpPr>
        <p:spPr>
          <a:xfrm>
            <a:off x="4968137" y="3290333"/>
            <a:ext cx="1084209" cy="10483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0" name="Rectángulo 19">
            <a:extLst>
              <a:ext uri="{FF2B5EF4-FFF2-40B4-BE49-F238E27FC236}">
                <a16:creationId xmlns:a16="http://schemas.microsoft.com/office/drawing/2014/main" id="{503D2728-A8AD-738E-252E-95E19FDD18C8}"/>
              </a:ext>
            </a:extLst>
          </p:cNvPr>
          <p:cNvSpPr/>
          <p:nvPr/>
        </p:nvSpPr>
        <p:spPr>
          <a:xfrm>
            <a:off x="6335051" y="3382370"/>
            <a:ext cx="1084209" cy="10483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3" name="Rectángulo 22">
            <a:extLst>
              <a:ext uri="{FF2B5EF4-FFF2-40B4-BE49-F238E27FC236}">
                <a16:creationId xmlns:a16="http://schemas.microsoft.com/office/drawing/2014/main" id="{0EE9CD88-5B3A-69CA-253A-C38AAD095BBE}"/>
              </a:ext>
            </a:extLst>
          </p:cNvPr>
          <p:cNvSpPr/>
          <p:nvPr/>
        </p:nvSpPr>
        <p:spPr>
          <a:xfrm>
            <a:off x="5008473" y="4142491"/>
            <a:ext cx="1084209" cy="10483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0" name="Rectángulo 39">
            <a:extLst>
              <a:ext uri="{FF2B5EF4-FFF2-40B4-BE49-F238E27FC236}">
                <a16:creationId xmlns:a16="http://schemas.microsoft.com/office/drawing/2014/main" id="{16DB9D3D-F23C-EB51-61B2-726DDF44192F}"/>
              </a:ext>
            </a:extLst>
          </p:cNvPr>
          <p:cNvSpPr/>
          <p:nvPr/>
        </p:nvSpPr>
        <p:spPr>
          <a:xfrm>
            <a:off x="6398262" y="3995728"/>
            <a:ext cx="1084209" cy="10483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1" name="Rectángulo 40">
            <a:extLst>
              <a:ext uri="{FF2B5EF4-FFF2-40B4-BE49-F238E27FC236}">
                <a16:creationId xmlns:a16="http://schemas.microsoft.com/office/drawing/2014/main" id="{B330A8AA-6592-CB4E-C0DF-E8979740A69A}"/>
              </a:ext>
            </a:extLst>
          </p:cNvPr>
          <p:cNvSpPr/>
          <p:nvPr/>
        </p:nvSpPr>
        <p:spPr>
          <a:xfrm>
            <a:off x="4957673" y="5148690"/>
            <a:ext cx="1084209" cy="10483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2" name="Rectángulo 41">
            <a:extLst>
              <a:ext uri="{FF2B5EF4-FFF2-40B4-BE49-F238E27FC236}">
                <a16:creationId xmlns:a16="http://schemas.microsoft.com/office/drawing/2014/main" id="{84BA415A-63FF-32EC-C8A6-DD0B3BFF597D}"/>
              </a:ext>
            </a:extLst>
          </p:cNvPr>
          <p:cNvSpPr/>
          <p:nvPr/>
        </p:nvSpPr>
        <p:spPr>
          <a:xfrm>
            <a:off x="6364179" y="5121781"/>
            <a:ext cx="1084209" cy="10483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4" name="Rectángulo 43">
            <a:extLst>
              <a:ext uri="{FF2B5EF4-FFF2-40B4-BE49-F238E27FC236}">
                <a16:creationId xmlns:a16="http://schemas.microsoft.com/office/drawing/2014/main" id="{FEFA36AC-B698-22DB-F80C-F0C675DBDB51}"/>
              </a:ext>
            </a:extLst>
          </p:cNvPr>
          <p:cNvSpPr/>
          <p:nvPr/>
        </p:nvSpPr>
        <p:spPr>
          <a:xfrm>
            <a:off x="5020833" y="5846808"/>
            <a:ext cx="1084209" cy="10483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52" name="Rectángulo 51">
            <a:extLst>
              <a:ext uri="{FF2B5EF4-FFF2-40B4-BE49-F238E27FC236}">
                <a16:creationId xmlns:a16="http://schemas.microsoft.com/office/drawing/2014/main" id="{31211AA0-0427-351D-DEED-F56B2CCB45C4}"/>
              </a:ext>
            </a:extLst>
          </p:cNvPr>
          <p:cNvSpPr/>
          <p:nvPr/>
        </p:nvSpPr>
        <p:spPr>
          <a:xfrm>
            <a:off x="6367256" y="5787559"/>
            <a:ext cx="1084209" cy="10483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53" name="CuadroTexto 52">
            <a:extLst>
              <a:ext uri="{FF2B5EF4-FFF2-40B4-BE49-F238E27FC236}">
                <a16:creationId xmlns:a16="http://schemas.microsoft.com/office/drawing/2014/main" id="{1F2E065D-B8F7-4737-7766-823B09493B39}"/>
              </a:ext>
            </a:extLst>
          </p:cNvPr>
          <p:cNvSpPr txBox="1"/>
          <p:nvPr/>
        </p:nvSpPr>
        <p:spPr>
          <a:xfrm>
            <a:off x="107017" y="2488498"/>
            <a:ext cx="4206327" cy="307777"/>
          </a:xfrm>
          <a:prstGeom prst="rect">
            <a:avLst/>
          </a:prstGeom>
          <a:solidFill>
            <a:schemeClr val="accent6">
              <a:lumMod val="60000"/>
              <a:lumOff val="40000"/>
            </a:schemeClr>
          </a:solidFill>
          <a:scene3d>
            <a:camera prst="perspectiveRelaxedModerately"/>
            <a:lightRig rig="threePt" dir="t"/>
          </a:scene3d>
        </p:spPr>
        <p:txBody>
          <a:bodyPr wrap="square">
            <a:spAutoFit/>
          </a:bodyPr>
          <a:lstStyle/>
          <a:p>
            <a:r>
              <a:rPr lang="es-ES" sz="1400" b="1" i="1" cap="all" dirty="0">
                <a:ln w="0"/>
                <a:solidFill>
                  <a:schemeClr val="accent5">
                    <a:lumMod val="50000"/>
                  </a:schemeClr>
                </a:solidFill>
                <a:effectLst>
                  <a:reflection blurRad="12700" stA="50000" endPos="50000" dist="5000" dir="5400000" sy="-100000" rotWithShape="0"/>
                </a:effectLst>
                <a:latin typeface="Cambria" pitchFamily="18" charset="0"/>
              </a:rPr>
              <a:t>Expert 1  </a:t>
            </a:r>
            <a:r>
              <a:rPr lang="es-ES" sz="1400" b="1" i="1" cap="all" dirty="0" err="1">
                <a:ln w="0"/>
                <a:solidFill>
                  <a:schemeClr val="accent5">
                    <a:lumMod val="50000"/>
                  </a:schemeClr>
                </a:solidFill>
                <a:effectLst>
                  <a:reflection blurRad="12700" stA="50000" endPos="50000" dist="5000" dir="5400000" sy="-100000" rotWithShape="0"/>
                </a:effectLst>
                <a:latin typeface="Cambria" pitchFamily="18" charset="0"/>
              </a:rPr>
              <a:t>Prediction</a:t>
            </a:r>
            <a:r>
              <a:rPr lang="es-ES" sz="1400" b="1" i="1" cap="all" dirty="0">
                <a:ln w="0"/>
                <a:solidFill>
                  <a:schemeClr val="accent5">
                    <a:lumMod val="50000"/>
                  </a:schemeClr>
                </a:solidFill>
                <a:effectLst>
                  <a:reflection blurRad="12700" stA="50000" endPos="50000" dist="5000" dir="5400000" sy="-100000" rotWithShape="0"/>
                </a:effectLst>
                <a:latin typeface="Cambria" pitchFamily="18" charset="0"/>
              </a:rPr>
              <a:t> == Expert 2  </a:t>
            </a:r>
            <a:r>
              <a:rPr lang="es-ES" sz="1400" b="1" i="1" cap="all" dirty="0" err="1">
                <a:ln w="0"/>
                <a:solidFill>
                  <a:schemeClr val="accent5">
                    <a:lumMod val="50000"/>
                  </a:schemeClr>
                </a:solidFill>
                <a:effectLst>
                  <a:reflection blurRad="12700" stA="50000" endPos="50000" dist="5000" dir="5400000" sy="-100000" rotWithShape="0"/>
                </a:effectLst>
                <a:latin typeface="Cambria" pitchFamily="18" charset="0"/>
              </a:rPr>
              <a:t>Prediction</a:t>
            </a:r>
            <a:endParaRPr lang="es-ES" sz="1400" b="1" i="1" cap="all" dirty="0">
              <a:ln w="0"/>
              <a:solidFill>
                <a:schemeClr val="accent5">
                  <a:lumMod val="50000"/>
                </a:schemeClr>
              </a:solidFill>
              <a:effectLst>
                <a:reflection blurRad="12700" stA="50000" endPos="50000" dist="5000" dir="5400000" sy="-100000" rotWithShape="0"/>
              </a:effectLst>
              <a:latin typeface="Cambria" pitchFamily="18" charset="0"/>
            </a:endParaRPr>
          </a:p>
        </p:txBody>
      </p:sp>
      <p:sp>
        <p:nvSpPr>
          <p:cNvPr id="61" name="Rectángulo 60">
            <a:extLst>
              <a:ext uri="{FF2B5EF4-FFF2-40B4-BE49-F238E27FC236}">
                <a16:creationId xmlns:a16="http://schemas.microsoft.com/office/drawing/2014/main" id="{BD4B742E-F502-4C95-492C-FCA9E410C240}"/>
              </a:ext>
            </a:extLst>
          </p:cNvPr>
          <p:cNvSpPr/>
          <p:nvPr/>
        </p:nvSpPr>
        <p:spPr>
          <a:xfrm>
            <a:off x="3141886" y="4116276"/>
            <a:ext cx="1084209" cy="10483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62" name="Rectángulo 61">
            <a:extLst>
              <a:ext uri="{FF2B5EF4-FFF2-40B4-BE49-F238E27FC236}">
                <a16:creationId xmlns:a16="http://schemas.microsoft.com/office/drawing/2014/main" id="{581325A5-A562-894E-6980-BF059DED7906}"/>
              </a:ext>
            </a:extLst>
          </p:cNvPr>
          <p:cNvSpPr/>
          <p:nvPr/>
        </p:nvSpPr>
        <p:spPr>
          <a:xfrm>
            <a:off x="3125229" y="4620305"/>
            <a:ext cx="1084209" cy="10483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63" name="Rectángulo 62">
            <a:extLst>
              <a:ext uri="{FF2B5EF4-FFF2-40B4-BE49-F238E27FC236}">
                <a16:creationId xmlns:a16="http://schemas.microsoft.com/office/drawing/2014/main" id="{DF88646D-DAF1-8097-ADAD-086ED89C6716}"/>
              </a:ext>
            </a:extLst>
          </p:cNvPr>
          <p:cNvSpPr/>
          <p:nvPr/>
        </p:nvSpPr>
        <p:spPr>
          <a:xfrm>
            <a:off x="795776" y="4680927"/>
            <a:ext cx="1631570" cy="7200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072" name="Rectángulo 3071">
            <a:extLst>
              <a:ext uri="{FF2B5EF4-FFF2-40B4-BE49-F238E27FC236}">
                <a16:creationId xmlns:a16="http://schemas.microsoft.com/office/drawing/2014/main" id="{8CFF47A8-9D0E-C923-0C76-A7911A942F5B}"/>
              </a:ext>
            </a:extLst>
          </p:cNvPr>
          <p:cNvSpPr/>
          <p:nvPr/>
        </p:nvSpPr>
        <p:spPr>
          <a:xfrm>
            <a:off x="794746" y="4186863"/>
            <a:ext cx="1631570" cy="7200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073" name="Rectángulo 3072">
            <a:extLst>
              <a:ext uri="{FF2B5EF4-FFF2-40B4-BE49-F238E27FC236}">
                <a16:creationId xmlns:a16="http://schemas.microsoft.com/office/drawing/2014/main" id="{D7827858-2FCA-CF34-AE2C-20BF256DC1B4}"/>
              </a:ext>
            </a:extLst>
          </p:cNvPr>
          <p:cNvSpPr/>
          <p:nvPr/>
        </p:nvSpPr>
        <p:spPr>
          <a:xfrm>
            <a:off x="587540" y="5650548"/>
            <a:ext cx="1631570" cy="7200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075" name="Rectángulo 3074">
            <a:extLst>
              <a:ext uri="{FF2B5EF4-FFF2-40B4-BE49-F238E27FC236}">
                <a16:creationId xmlns:a16="http://schemas.microsoft.com/office/drawing/2014/main" id="{304B0302-71C6-1B31-7256-D5E7BE24F162}"/>
              </a:ext>
            </a:extLst>
          </p:cNvPr>
          <p:cNvSpPr/>
          <p:nvPr/>
        </p:nvSpPr>
        <p:spPr>
          <a:xfrm>
            <a:off x="2594525" y="5650548"/>
            <a:ext cx="1631570" cy="7200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076" name="Rectángulo 3075">
            <a:extLst>
              <a:ext uri="{FF2B5EF4-FFF2-40B4-BE49-F238E27FC236}">
                <a16:creationId xmlns:a16="http://schemas.microsoft.com/office/drawing/2014/main" id="{90C72DEE-3417-39CA-311E-DFA9C2A076BD}"/>
              </a:ext>
            </a:extLst>
          </p:cNvPr>
          <p:cNvSpPr/>
          <p:nvPr/>
        </p:nvSpPr>
        <p:spPr>
          <a:xfrm>
            <a:off x="736728" y="3682415"/>
            <a:ext cx="1631570" cy="7200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10" name=" 175">
            <a:extLst>
              <a:ext uri="{FF2B5EF4-FFF2-40B4-BE49-F238E27FC236}">
                <a16:creationId xmlns:a16="http://schemas.microsoft.com/office/drawing/2014/main" id="{5C556D25-E8B7-C93F-3D8C-19CF511C56AB}"/>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4" name=" 3">
            <a:extLst>
              <a:ext uri="{FF2B5EF4-FFF2-40B4-BE49-F238E27FC236}">
                <a16:creationId xmlns:a16="http://schemas.microsoft.com/office/drawing/2014/main" id="{96AD6800-340B-F8FF-AFEB-906661A7A74C}"/>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999961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28357" y="6549234"/>
            <a:ext cx="637974" cy="221110"/>
          </a:xfrm>
          <a:prstGeom prst="rect">
            <a:avLst/>
          </a:prstGeom>
          <a:noFill/>
        </p:spPr>
        <p:txBody>
          <a:bodyPr wrap="square">
            <a:spAutoFit/>
          </a:bodyPr>
          <a:lstStyle/>
          <a:p>
            <a:pPr algn="ctr"/>
            <a:r>
              <a:rPr lang="en-US" altLang="es-ES" sz="800" dirty="0"/>
              <a:t>-30-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0"/>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28473469-8BFA-9315-6D91-9E4206B227FC}"/>
              </a:ext>
            </a:extLst>
          </p:cNvPr>
          <p:cNvSpPr txBox="1"/>
          <p:nvPr/>
        </p:nvSpPr>
        <p:spPr>
          <a:xfrm>
            <a:off x="270690" y="2006005"/>
            <a:ext cx="6317534"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 (</a:t>
            </a:r>
            <a:r>
              <a:rPr lang="es-ES" sz="2400" b="1" i="1" cap="all" dirty="0" err="1">
                <a:ln w="0"/>
                <a:solidFill>
                  <a:schemeClr val="tx2">
                    <a:lumMod val="75000"/>
                  </a:schemeClr>
                </a:solidFill>
                <a:effectLst>
                  <a:reflection blurRad="12700" stA="50000" endPos="50000" dist="5000" dir="5400000" sy="-100000" rotWithShape="0"/>
                </a:effectLst>
                <a:latin typeface="Cambria" pitchFamily="18" charset="0"/>
              </a:rPr>
              <a:t>Exprt</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 1Vs </a:t>
            </a:r>
            <a:r>
              <a:rPr lang="es-ES" sz="2400" b="1" i="1" cap="all" dirty="0" err="1">
                <a:ln w="0"/>
                <a:solidFill>
                  <a:schemeClr val="tx2">
                    <a:lumMod val="75000"/>
                  </a:schemeClr>
                </a:solidFill>
                <a:effectLst>
                  <a:reflection blurRad="12700" stA="50000" endPos="50000" dist="5000" dir="5400000" sy="-100000" rotWithShape="0"/>
                </a:effectLst>
                <a:latin typeface="Cambria" pitchFamily="18" charset="0"/>
              </a:rPr>
              <a:t>Exprt</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 2)</a:t>
            </a:r>
          </a:p>
        </p:txBody>
      </p:sp>
      <p:graphicFrame>
        <p:nvGraphicFramePr>
          <p:cNvPr id="11" name="Gráfico 10">
            <a:extLst>
              <a:ext uri="{FF2B5EF4-FFF2-40B4-BE49-F238E27FC236}">
                <a16:creationId xmlns:a16="http://schemas.microsoft.com/office/drawing/2014/main" id="{773BBB5C-6F40-DD49-9785-692F9EE659C1}"/>
              </a:ext>
            </a:extLst>
          </p:cNvPr>
          <p:cNvGraphicFramePr>
            <a:graphicFrameLocks/>
          </p:cNvGraphicFramePr>
          <p:nvPr>
            <p:extLst>
              <p:ext uri="{D42A27DB-BD31-4B8C-83A1-F6EECF244321}">
                <p14:modId xmlns:p14="http://schemas.microsoft.com/office/powerpoint/2010/main" val="3930945852"/>
              </p:ext>
            </p:extLst>
          </p:nvPr>
        </p:nvGraphicFramePr>
        <p:xfrm>
          <a:off x="149312" y="2750055"/>
          <a:ext cx="4572000" cy="27432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6" name="Gráfico 15">
            <a:extLst>
              <a:ext uri="{FF2B5EF4-FFF2-40B4-BE49-F238E27FC236}">
                <a16:creationId xmlns:a16="http://schemas.microsoft.com/office/drawing/2014/main" id="{6A2B0160-F061-C88B-EB16-DEF9F6297A2F}"/>
              </a:ext>
            </a:extLst>
          </p:cNvPr>
          <p:cNvGraphicFramePr>
            <a:graphicFrameLocks/>
          </p:cNvGraphicFramePr>
          <p:nvPr>
            <p:extLst>
              <p:ext uri="{D42A27DB-BD31-4B8C-83A1-F6EECF244321}">
                <p14:modId xmlns:p14="http://schemas.microsoft.com/office/powerpoint/2010/main" val="1814089017"/>
              </p:ext>
            </p:extLst>
          </p:nvPr>
        </p:nvGraphicFramePr>
        <p:xfrm>
          <a:off x="4547344" y="2764092"/>
          <a:ext cx="4572000" cy="2743200"/>
        </p:xfrm>
        <a:graphic>
          <a:graphicData uri="http://schemas.openxmlformats.org/drawingml/2006/chart">
            <c:chart xmlns:c="http://schemas.openxmlformats.org/drawingml/2006/chart" xmlns:r="http://schemas.openxmlformats.org/officeDocument/2006/relationships" r:id="rId12"/>
          </a:graphicData>
        </a:graphic>
      </p:graphicFrame>
      <p:sp>
        <p:nvSpPr>
          <p:cNvPr id="10" name=" 175">
            <a:extLst>
              <a:ext uri="{FF2B5EF4-FFF2-40B4-BE49-F238E27FC236}">
                <a16:creationId xmlns:a16="http://schemas.microsoft.com/office/drawing/2014/main" id="{1D264B47-AD22-B45D-911B-694F295CE5CF}"/>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4" name=" 3">
            <a:extLst>
              <a:ext uri="{FF2B5EF4-FFF2-40B4-BE49-F238E27FC236}">
                <a16:creationId xmlns:a16="http://schemas.microsoft.com/office/drawing/2014/main" id="{496E86E0-41C6-F206-1C67-F1999E4C4480}"/>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80788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1A5D8F3-D5CB-1453-2102-967AEBD83169}"/>
              </a:ext>
            </a:extLst>
          </p:cNvPr>
          <p:cNvPicPr>
            <a:picLocks noChangeAspect="1"/>
          </p:cNvPicPr>
          <p:nvPr/>
        </p:nvPicPr>
        <p:blipFill>
          <a:blip r:embed="rId3"/>
          <a:stretch>
            <a:fillRect/>
          </a:stretch>
        </p:blipFill>
        <p:spPr>
          <a:xfrm rot="21397629">
            <a:off x="504782" y="2015268"/>
            <a:ext cx="4032448" cy="3118848"/>
          </a:xfrm>
          <a:prstGeom prst="rect">
            <a:avLst/>
          </a:prstGeom>
          <a:ln>
            <a:noFill/>
          </a:ln>
          <a:effectLst>
            <a:softEdge rad="112500"/>
          </a:effectLst>
        </p:spPr>
      </p:pic>
      <p:sp>
        <p:nvSpPr>
          <p:cNvPr id="10" name="9 Rectángulo"/>
          <p:cNvSpPr/>
          <p:nvPr/>
        </p:nvSpPr>
        <p:spPr>
          <a:xfrm>
            <a:off x="25586" y="650159"/>
            <a:ext cx="9118414" cy="1200329"/>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Contextualización: </a:t>
            </a:r>
            <a:r>
              <a:rPr lang="es-ES" sz="3600" b="1" i="1" cap="all" dirty="0">
                <a:ln w="0"/>
                <a:solidFill>
                  <a:schemeClr val="tx2">
                    <a:lumMod val="75000"/>
                  </a:schemeClr>
                </a:solidFill>
                <a:effectLst>
                  <a:reflection blurRad="12700" stA="50000" endPos="50000" dist="5000" dir="5400000" sy="-100000" rotWithShape="0"/>
                </a:effectLst>
                <a:latin typeface="Cambria" pitchFamily="18" charset="0"/>
              </a:rPr>
              <a:t>El sueño, </a:t>
            </a:r>
            <a:r>
              <a:rPr lang="es-ES" sz="3600" b="1" i="1" cap="all" dirty="0">
                <a:ln w="0"/>
                <a:solidFill>
                  <a:schemeClr val="bg2">
                    <a:lumMod val="25000"/>
                  </a:schemeClr>
                </a:solidFill>
                <a:effectLst>
                  <a:reflection blurRad="12700" stA="50000" endPos="50000" dist="5000" dir="5400000" sy="-100000" rotWithShape="0"/>
                </a:effectLst>
                <a:latin typeface="Cambria" pitchFamily="18" charset="0"/>
              </a:rPr>
              <a:t>sus Fases</a:t>
            </a:r>
            <a:r>
              <a:rPr lang="es-E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 </a:t>
            </a:r>
            <a:r>
              <a:rPr lang="es-ES" sz="3600" b="1" i="1" cap="all" dirty="0">
                <a:ln w="0"/>
                <a:solidFill>
                  <a:schemeClr val="bg2">
                    <a:lumMod val="50000"/>
                  </a:schemeClr>
                </a:solidFill>
                <a:effectLst>
                  <a:reflection blurRad="12700" stA="50000" endPos="50000" dist="5000" dir="5400000" sy="-100000" rotWithShape="0"/>
                </a:effectLst>
                <a:latin typeface="Cambria" pitchFamily="18" charset="0"/>
              </a:rPr>
              <a:t>y </a:t>
            </a:r>
            <a:r>
              <a:rPr lang="es-E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Etapas  </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 3"/>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
        <p:nvSpPr>
          <p:cNvPr id="24" name=" 175"/>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27" name="CuadroTexto 26">
            <a:extLst>
              <a:ext uri="{FF2B5EF4-FFF2-40B4-BE49-F238E27FC236}">
                <a16:creationId xmlns:a16="http://schemas.microsoft.com/office/drawing/2014/main" id="{8328742B-3788-6D41-F0F7-4C1DEDC0FD1E}"/>
              </a:ext>
            </a:extLst>
          </p:cNvPr>
          <p:cNvSpPr txBox="1"/>
          <p:nvPr/>
        </p:nvSpPr>
        <p:spPr>
          <a:xfrm>
            <a:off x="971600" y="5256384"/>
            <a:ext cx="7410692" cy="923330"/>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s-ES" b="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El </a:t>
            </a:r>
            <a:r>
              <a:rPr lang="es-ES" b="1" dirty="0">
                <a:solidFill>
                  <a:schemeClr val="tx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sueño</a:t>
            </a:r>
            <a:r>
              <a:rPr lang="es-ES" b="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crucial para la salud, es un </a:t>
            </a:r>
            <a:r>
              <a:rPr lang="es-ES" b="1" dirty="0">
                <a:solidFill>
                  <a:schemeClr val="bg2">
                    <a:lumMod val="10000"/>
                  </a:schemeClr>
                </a:solidFill>
                <a:latin typeface="Calibri Light" panose="020F0302020204030204" pitchFamily="34" charset="0"/>
                <a:ea typeface="Calibri Light" panose="020F0302020204030204" pitchFamily="34" charset="0"/>
                <a:cs typeface="Calibri Light" panose="020F0302020204030204" pitchFamily="34" charset="0"/>
              </a:rPr>
              <a:t>estado activo de inconsciencia </a:t>
            </a:r>
            <a:r>
              <a:rPr lang="es-ES" b="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de diferentes fases, según el </a:t>
            </a:r>
            <a:r>
              <a:rPr lang="es-ES"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hlinkClick r:id="rId4"/>
              </a:rPr>
              <a:t>NIH</a:t>
            </a:r>
            <a:r>
              <a:rPr lang="es-ES" b="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y la </a:t>
            </a:r>
            <a:r>
              <a:rPr lang="es-ES"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hlinkClick r:id="rId5"/>
              </a:rPr>
              <a:t>Clínica Navarra</a:t>
            </a:r>
            <a:r>
              <a:rPr lang="es-ES" b="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Se divide en </a:t>
            </a:r>
            <a:r>
              <a:rPr lang="es-ES" b="1" dirty="0">
                <a:solidFill>
                  <a:schemeClr val="bg2">
                    <a:lumMod val="10000"/>
                  </a:schemeClr>
                </a:solidFill>
                <a:latin typeface="Calibri Light" panose="020F0302020204030204" pitchFamily="34" charset="0"/>
                <a:ea typeface="Calibri Light" panose="020F0302020204030204" pitchFamily="34" charset="0"/>
                <a:cs typeface="Calibri Light" panose="020F0302020204030204" pitchFamily="34" charset="0"/>
              </a:rPr>
              <a:t>no REM </a:t>
            </a:r>
            <a:r>
              <a:rPr lang="es-ES" b="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y </a:t>
            </a:r>
            <a:r>
              <a:rPr lang="es-ES" b="1" dirty="0">
                <a:solidFill>
                  <a:schemeClr val="bg2">
                    <a:lumMod val="10000"/>
                  </a:schemeClr>
                </a:solidFill>
                <a:latin typeface="Calibri Light" panose="020F0302020204030204" pitchFamily="34" charset="0"/>
                <a:ea typeface="Calibri Light" panose="020F0302020204030204" pitchFamily="34" charset="0"/>
                <a:cs typeface="Calibri Light" panose="020F0302020204030204" pitchFamily="34" charset="0"/>
              </a:rPr>
              <a:t>REM</a:t>
            </a:r>
            <a:r>
              <a:rPr lang="es-ES" b="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cada uno esencial para funciones específicas del organismo.</a:t>
            </a:r>
            <a:endParaRPr lang="es-ES" dirty="0"/>
          </a:p>
        </p:txBody>
      </p:sp>
      <p:pic>
        <p:nvPicPr>
          <p:cNvPr id="4" name="Imagen 3">
            <a:extLst>
              <a:ext uri="{FF2B5EF4-FFF2-40B4-BE49-F238E27FC236}">
                <a16:creationId xmlns:a16="http://schemas.microsoft.com/office/drawing/2014/main" id="{04F7B501-FC2A-25CA-B5E6-37AEE913666A}"/>
              </a:ext>
            </a:extLst>
          </p:cNvPr>
          <p:cNvPicPr>
            <a:picLocks noChangeAspect="1"/>
          </p:cNvPicPr>
          <p:nvPr/>
        </p:nvPicPr>
        <p:blipFill>
          <a:blip r:embed="rId6"/>
          <a:stretch>
            <a:fillRect/>
          </a:stretch>
        </p:blipFill>
        <p:spPr>
          <a:xfrm rot="703948">
            <a:off x="5481483" y="2495638"/>
            <a:ext cx="3323727" cy="2448395"/>
          </a:xfrm>
          <a:prstGeom prst="rect">
            <a:avLst/>
          </a:prstGeom>
        </p:spPr>
      </p:pic>
      <p:sp>
        <p:nvSpPr>
          <p:cNvPr id="13" name="CuadroTexto 12">
            <a:extLst>
              <a:ext uri="{FF2B5EF4-FFF2-40B4-BE49-F238E27FC236}">
                <a16:creationId xmlns:a16="http://schemas.microsoft.com/office/drawing/2014/main" id="{BA6B15AB-7E5A-AED9-7009-4F8E602E873A}"/>
              </a:ext>
            </a:extLst>
          </p:cNvPr>
          <p:cNvSpPr txBox="1"/>
          <p:nvPr/>
        </p:nvSpPr>
        <p:spPr>
          <a:xfrm>
            <a:off x="4225399" y="6574501"/>
            <a:ext cx="637974" cy="221110"/>
          </a:xfrm>
          <a:prstGeom prst="rect">
            <a:avLst/>
          </a:prstGeom>
          <a:noFill/>
        </p:spPr>
        <p:txBody>
          <a:bodyPr wrap="square">
            <a:spAutoFit/>
          </a:bodyPr>
          <a:lstStyle/>
          <a:p>
            <a:pPr algn="ctr"/>
            <a:r>
              <a:rPr lang="en-US" altLang="es-ES" sz="800" dirty="0"/>
              <a:t>-3- </a:t>
            </a:r>
            <a:endParaRPr lang="es-ES" sz="800" dirty="0"/>
          </a:p>
        </p:txBody>
      </p:sp>
    </p:spTree>
    <p:extLst>
      <p:ext uri="{BB962C8B-B14F-4D97-AF65-F5344CB8AC3E}">
        <p14:creationId xmlns:p14="http://schemas.microsoft.com/office/powerpoint/2010/main" val="213843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2" y="6561488"/>
            <a:ext cx="637974" cy="221110"/>
          </a:xfrm>
          <a:prstGeom prst="rect">
            <a:avLst/>
          </a:prstGeom>
          <a:noFill/>
        </p:spPr>
        <p:txBody>
          <a:bodyPr wrap="square">
            <a:spAutoFit/>
          </a:bodyPr>
          <a:lstStyle/>
          <a:p>
            <a:pPr algn="ctr"/>
            <a:r>
              <a:rPr lang="en-US" altLang="es-ES" sz="800" dirty="0"/>
              <a:t>-31-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0"/>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28473469-8BFA-9315-6D91-9E4206B227FC}"/>
              </a:ext>
            </a:extLst>
          </p:cNvPr>
          <p:cNvSpPr txBox="1"/>
          <p:nvPr/>
        </p:nvSpPr>
        <p:spPr>
          <a:xfrm>
            <a:off x="270690" y="2006005"/>
            <a:ext cx="4301309"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yasa library</a:t>
            </a:r>
          </a:p>
        </p:txBody>
      </p:sp>
      <p:graphicFrame>
        <p:nvGraphicFramePr>
          <p:cNvPr id="10" name="Tabla 9">
            <a:extLst>
              <a:ext uri="{FF2B5EF4-FFF2-40B4-BE49-F238E27FC236}">
                <a16:creationId xmlns:a16="http://schemas.microsoft.com/office/drawing/2014/main" id="{7823E368-5A9D-15F1-0B51-7FBACCCEA49E}"/>
              </a:ext>
            </a:extLst>
          </p:cNvPr>
          <p:cNvGraphicFramePr>
            <a:graphicFrameLocks noGrp="1"/>
          </p:cNvGraphicFramePr>
          <p:nvPr>
            <p:extLst>
              <p:ext uri="{D42A27DB-BD31-4B8C-83A1-F6EECF244321}">
                <p14:modId xmlns:p14="http://schemas.microsoft.com/office/powerpoint/2010/main" val="2437448596"/>
              </p:ext>
            </p:extLst>
          </p:nvPr>
        </p:nvGraphicFramePr>
        <p:xfrm>
          <a:off x="1554218" y="2648526"/>
          <a:ext cx="7272808" cy="3514856"/>
        </p:xfrm>
        <a:graphic>
          <a:graphicData uri="http://schemas.openxmlformats.org/drawingml/2006/table">
            <a:tbl>
              <a:tblPr firstRow="1" firstCol="1" bandRow="1">
                <a:tableStyleId>{5C22544A-7EE6-4342-B048-85BDC9FD1C3A}</a:tableStyleId>
              </a:tblPr>
              <a:tblGrid>
                <a:gridCol w="1760202">
                  <a:extLst>
                    <a:ext uri="{9D8B030D-6E8A-4147-A177-3AD203B41FA5}">
                      <a16:colId xmlns:a16="http://schemas.microsoft.com/office/drawing/2014/main" val="2442288388"/>
                    </a:ext>
                  </a:extLst>
                </a:gridCol>
                <a:gridCol w="1030817">
                  <a:extLst>
                    <a:ext uri="{9D8B030D-6E8A-4147-A177-3AD203B41FA5}">
                      <a16:colId xmlns:a16="http://schemas.microsoft.com/office/drawing/2014/main" val="2922506956"/>
                    </a:ext>
                  </a:extLst>
                </a:gridCol>
                <a:gridCol w="506425">
                  <a:extLst>
                    <a:ext uri="{9D8B030D-6E8A-4147-A177-3AD203B41FA5}">
                      <a16:colId xmlns:a16="http://schemas.microsoft.com/office/drawing/2014/main" val="562435967"/>
                    </a:ext>
                  </a:extLst>
                </a:gridCol>
                <a:gridCol w="550430">
                  <a:extLst>
                    <a:ext uri="{9D8B030D-6E8A-4147-A177-3AD203B41FA5}">
                      <a16:colId xmlns:a16="http://schemas.microsoft.com/office/drawing/2014/main" val="1526791299"/>
                    </a:ext>
                  </a:extLst>
                </a:gridCol>
                <a:gridCol w="499091">
                  <a:extLst>
                    <a:ext uri="{9D8B030D-6E8A-4147-A177-3AD203B41FA5}">
                      <a16:colId xmlns:a16="http://schemas.microsoft.com/office/drawing/2014/main" val="185159133"/>
                    </a:ext>
                  </a:extLst>
                </a:gridCol>
                <a:gridCol w="604352">
                  <a:extLst>
                    <a:ext uri="{9D8B030D-6E8A-4147-A177-3AD203B41FA5}">
                      <a16:colId xmlns:a16="http://schemas.microsoft.com/office/drawing/2014/main" val="2427434305"/>
                    </a:ext>
                  </a:extLst>
                </a:gridCol>
                <a:gridCol w="543097">
                  <a:extLst>
                    <a:ext uri="{9D8B030D-6E8A-4147-A177-3AD203B41FA5}">
                      <a16:colId xmlns:a16="http://schemas.microsoft.com/office/drawing/2014/main" val="3016957386"/>
                    </a:ext>
                  </a:extLst>
                </a:gridCol>
                <a:gridCol w="631106">
                  <a:extLst>
                    <a:ext uri="{9D8B030D-6E8A-4147-A177-3AD203B41FA5}">
                      <a16:colId xmlns:a16="http://schemas.microsoft.com/office/drawing/2014/main" val="2426556559"/>
                    </a:ext>
                  </a:extLst>
                </a:gridCol>
                <a:gridCol w="543097">
                  <a:extLst>
                    <a:ext uri="{9D8B030D-6E8A-4147-A177-3AD203B41FA5}">
                      <a16:colId xmlns:a16="http://schemas.microsoft.com/office/drawing/2014/main" val="998677709"/>
                    </a:ext>
                  </a:extLst>
                </a:gridCol>
                <a:gridCol w="604191">
                  <a:extLst>
                    <a:ext uri="{9D8B030D-6E8A-4147-A177-3AD203B41FA5}">
                      <a16:colId xmlns:a16="http://schemas.microsoft.com/office/drawing/2014/main" val="106364611"/>
                    </a:ext>
                  </a:extLst>
                </a:gridCol>
              </a:tblGrid>
              <a:tr h="439357">
                <a:tc rowSpan="3">
                  <a:txBody>
                    <a:bodyPr/>
                    <a:lstStyle/>
                    <a:p>
                      <a:pPr algn="ctr"/>
                      <a:r>
                        <a:rPr lang="en-US" i="1" u="none" noProof="0" dirty="0">
                          <a:effectLst/>
                        </a:rPr>
                        <a:t>ROC_AUC/</a:t>
                      </a:r>
                    </a:p>
                    <a:p>
                      <a:pPr algn="ctr"/>
                      <a:r>
                        <a:rPr lang="en-US" i="1" u="none" noProof="0" dirty="0">
                          <a:effectLst/>
                        </a:rPr>
                        <a:t>Labels 2 Experts</a:t>
                      </a:r>
                    </a:p>
                  </a:txBody>
                  <a:tcPr/>
                </a:tc>
                <a:tc>
                  <a:txBody>
                    <a:bodyPr/>
                    <a:lstStyle/>
                    <a:p>
                      <a:pPr algn="ctr"/>
                      <a:r>
                        <a:rPr lang="en-US" noProof="0" dirty="0"/>
                        <a:t>Train</a:t>
                      </a:r>
                    </a:p>
                  </a:txBody>
                  <a:tcPr/>
                </a:tc>
                <a:tc gridSpan="4">
                  <a:txBody>
                    <a:bodyPr/>
                    <a:lstStyle/>
                    <a:p>
                      <a:pPr algn="ctr"/>
                      <a:r>
                        <a:rPr lang="en-US" noProof="0" dirty="0"/>
                        <a:t>Validation</a:t>
                      </a:r>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algn="ctr"/>
                      <a:r>
                        <a:rPr lang="en-US" noProof="0" dirty="0"/>
                        <a:t>Test</a:t>
                      </a:r>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188984583"/>
                  </a:ext>
                </a:extLst>
              </a:tr>
              <a:tr h="439357">
                <a:tc vMerge="1">
                  <a:txBody>
                    <a:bodyPr/>
                    <a:lstStyle/>
                    <a:p>
                      <a:endParaRPr lang="es-ES"/>
                    </a:p>
                  </a:txBody>
                  <a:tcPr/>
                </a:tc>
                <a:tc rowSpan="2">
                  <a:txBody>
                    <a:bodyPr/>
                    <a:lstStyle/>
                    <a:p>
                      <a:endParaRPr lang="es-ES" dirty="0"/>
                    </a:p>
                  </a:txBody>
                  <a:tcPr>
                    <a:solidFill>
                      <a:schemeClr val="accent1">
                        <a:lumMod val="60000"/>
                        <a:lumOff val="40000"/>
                      </a:schemeClr>
                    </a:solidFill>
                  </a:tcPr>
                </a:tc>
                <a:tc gridSpan="2">
                  <a:txBody>
                    <a:bodyPr/>
                    <a:lstStyle/>
                    <a:p>
                      <a:pPr algn="ctr"/>
                      <a:r>
                        <a:rPr kumimoji="0" lang="es-ES" sz="1400" b="1" kern="1200" dirty="0">
                          <a:solidFill>
                            <a:schemeClr val="accent6">
                              <a:lumMod val="50000"/>
                            </a:schemeClr>
                          </a:solidFill>
                          <a:latin typeface="Calibri Light" panose="020F0302020204030204" pitchFamily="34" charset="0"/>
                          <a:ea typeface="+mn-ea"/>
                          <a:cs typeface="Calibri Light" panose="020F0302020204030204" pitchFamily="34" charset="0"/>
                        </a:rPr>
                        <a:t>Exprt1</a:t>
                      </a:r>
                    </a:p>
                  </a:txBody>
                  <a:tcPr>
                    <a:solidFill>
                      <a:schemeClr val="accent6">
                        <a:lumMod val="75000"/>
                      </a:schemeClr>
                    </a:solidFill>
                  </a:tcPr>
                </a:tc>
                <a:tc hMerge="1">
                  <a:txBody>
                    <a:bodyPr/>
                    <a:lstStyle/>
                    <a:p>
                      <a:endParaRPr lang="es-ES" dirty="0"/>
                    </a:p>
                  </a:txBody>
                  <a:tcPr/>
                </a:tc>
                <a:tc gridSpan="2">
                  <a:txBody>
                    <a:bodyPr/>
                    <a:lstStyle/>
                    <a:p>
                      <a:pPr algn="ctr"/>
                      <a:r>
                        <a:rPr kumimoji="0" lang="es-ES" sz="1400" b="1" kern="1200" dirty="0">
                          <a:solidFill>
                            <a:schemeClr val="accent6">
                              <a:lumMod val="50000"/>
                            </a:schemeClr>
                          </a:solidFill>
                          <a:latin typeface="Calibri Light" panose="020F0302020204030204" pitchFamily="34" charset="0"/>
                          <a:ea typeface="+mn-ea"/>
                          <a:cs typeface="Calibri Light" panose="020F0302020204030204" pitchFamily="34" charset="0"/>
                        </a:rPr>
                        <a:t>Exprt2</a:t>
                      </a:r>
                    </a:p>
                  </a:txBody>
                  <a:tcPr>
                    <a:solidFill>
                      <a:schemeClr val="accent6">
                        <a:lumMod val="75000"/>
                      </a:schemeClr>
                    </a:solidFill>
                  </a:tcPr>
                </a:tc>
                <a:tc hMerge="1">
                  <a:txBody>
                    <a:bodyPr/>
                    <a:lstStyle/>
                    <a:p>
                      <a:endParaRPr lang="es-ES" dirty="0"/>
                    </a:p>
                  </a:txBody>
                  <a:tcPr/>
                </a:tc>
                <a:tc gridSpan="2">
                  <a:txBody>
                    <a:bodyPr/>
                    <a:lstStyle/>
                    <a:p>
                      <a:pPr algn="ctr"/>
                      <a:r>
                        <a:rPr kumimoji="0" lang="es-ES" sz="1400" b="1" kern="1200" dirty="0">
                          <a:solidFill>
                            <a:schemeClr val="accent6">
                              <a:lumMod val="50000"/>
                            </a:schemeClr>
                          </a:solidFill>
                          <a:latin typeface="Calibri Light" panose="020F0302020204030204" pitchFamily="34" charset="0"/>
                          <a:ea typeface="+mn-ea"/>
                          <a:cs typeface="Calibri Light" panose="020F0302020204030204" pitchFamily="34" charset="0"/>
                        </a:rPr>
                        <a:t>Exprt1</a:t>
                      </a:r>
                    </a:p>
                  </a:txBody>
                  <a:tcPr>
                    <a:solidFill>
                      <a:schemeClr val="accent6">
                        <a:lumMod val="75000"/>
                      </a:schemeClr>
                    </a:solidFill>
                  </a:tcPr>
                </a:tc>
                <a:tc hMerge="1">
                  <a:txBody>
                    <a:bodyPr/>
                    <a:lstStyle/>
                    <a:p>
                      <a:endParaRPr lang="es-ES" dirty="0"/>
                    </a:p>
                  </a:txBody>
                  <a:tcPr/>
                </a:tc>
                <a:tc gridSpan="2">
                  <a:txBody>
                    <a:bodyPr/>
                    <a:lstStyle/>
                    <a:p>
                      <a:pPr algn="ctr"/>
                      <a:r>
                        <a:rPr lang="es-ES" sz="1400" b="1" dirty="0">
                          <a:solidFill>
                            <a:schemeClr val="accent6">
                              <a:lumMod val="50000"/>
                            </a:schemeClr>
                          </a:solidFill>
                          <a:latin typeface="Calibri Light" panose="020F0302020204030204" pitchFamily="34" charset="0"/>
                          <a:cs typeface="Calibri Light" panose="020F0302020204030204" pitchFamily="34" charset="0"/>
                        </a:rPr>
                        <a:t>Exprt2</a:t>
                      </a:r>
                    </a:p>
                  </a:txBody>
                  <a:tcPr>
                    <a:solidFill>
                      <a:schemeClr val="accent6">
                        <a:lumMod val="75000"/>
                      </a:schemeClr>
                    </a:solidFill>
                  </a:tcPr>
                </a:tc>
                <a:tc hMerge="1">
                  <a:txBody>
                    <a:bodyPr/>
                    <a:lstStyle/>
                    <a:p>
                      <a:endParaRPr lang="es-ES" dirty="0"/>
                    </a:p>
                  </a:txBody>
                  <a:tcPr/>
                </a:tc>
                <a:extLst>
                  <a:ext uri="{0D108BD9-81ED-4DB2-BD59-A6C34878D82A}">
                    <a16:rowId xmlns:a16="http://schemas.microsoft.com/office/drawing/2014/main" val="1628802445"/>
                  </a:ext>
                </a:extLst>
              </a:tr>
              <a:tr h="439357">
                <a:tc vMerge="1">
                  <a:txBody>
                    <a:bodyPr/>
                    <a:lstStyle/>
                    <a:p>
                      <a:pPr algn="ctr"/>
                      <a:endParaRPr lang="es-ES" i="1" dirty="0">
                        <a:latin typeface="Calibri Light" panose="020F0302020204030204" pitchFamily="34" charset="0"/>
                        <a:cs typeface="Calibri Light" panose="020F0302020204030204" pitchFamily="34" charset="0"/>
                      </a:endParaRPr>
                    </a:p>
                  </a:txBody>
                  <a:tcPr/>
                </a:tc>
                <a:tc vMerge="1">
                  <a:txBody>
                    <a:bodyPr/>
                    <a:lstStyle/>
                    <a:p>
                      <a:endParaRPr lang="es-ES" dirty="0"/>
                    </a:p>
                  </a:txBody>
                  <a:tcPr/>
                </a:tc>
                <a:tc>
                  <a:txBody>
                    <a:bodyPr/>
                    <a:lstStyle/>
                    <a:p>
                      <a:pPr algn="ctr"/>
                      <a:r>
                        <a:rPr lang="es-ES" sz="1100" b="1" dirty="0">
                          <a:solidFill>
                            <a:srgbClr val="0070C0"/>
                          </a:solidFill>
                        </a:rPr>
                        <a:t>Sb1</a:t>
                      </a:r>
                    </a:p>
                  </a:txBody>
                  <a:tcPr>
                    <a:solidFill>
                      <a:schemeClr val="accent6">
                        <a:lumMod val="60000"/>
                        <a:lumOff val="40000"/>
                      </a:schemeClr>
                    </a:solidFill>
                  </a:tcPr>
                </a:tc>
                <a:tc>
                  <a:txBody>
                    <a:bodyPr/>
                    <a:lstStyle/>
                    <a:p>
                      <a:pPr algn="ctr"/>
                      <a:r>
                        <a:rPr kumimoji="0" lang="es-ES" sz="1100" b="1" kern="1200" dirty="0">
                          <a:solidFill>
                            <a:srgbClr val="0070C0"/>
                          </a:solidFill>
                          <a:latin typeface="+mn-lt"/>
                          <a:ea typeface="+mn-ea"/>
                          <a:cs typeface="+mn-cs"/>
                        </a:rPr>
                        <a:t>Sb7</a:t>
                      </a:r>
                    </a:p>
                  </a:txBody>
                  <a:tcPr>
                    <a:solidFill>
                      <a:schemeClr val="accent6">
                        <a:lumMod val="60000"/>
                        <a:lumOff val="40000"/>
                      </a:schemeClr>
                    </a:solidFill>
                  </a:tcPr>
                </a:tc>
                <a:tc>
                  <a:txBody>
                    <a:bodyPr/>
                    <a:lstStyle/>
                    <a:p>
                      <a:pPr algn="ctr"/>
                      <a:r>
                        <a:rPr kumimoji="0" lang="es-ES" sz="1100" b="1" kern="1200" dirty="0">
                          <a:solidFill>
                            <a:srgbClr val="0070C0"/>
                          </a:solidFill>
                          <a:latin typeface="+mn-lt"/>
                          <a:ea typeface="+mn-ea"/>
                          <a:cs typeface="+mn-cs"/>
                        </a:rPr>
                        <a:t>sb1</a:t>
                      </a:r>
                    </a:p>
                  </a:txBody>
                  <a:tcPr>
                    <a:solidFill>
                      <a:schemeClr val="accent6">
                        <a:lumMod val="60000"/>
                        <a:lumOff val="40000"/>
                      </a:schemeClr>
                    </a:solidFill>
                  </a:tcPr>
                </a:tc>
                <a:tc>
                  <a:txBody>
                    <a:bodyPr/>
                    <a:lstStyle/>
                    <a:p>
                      <a:pPr algn="ctr"/>
                      <a:r>
                        <a:rPr kumimoji="0" lang="es-ES" sz="1100" b="1" kern="1200" dirty="0">
                          <a:solidFill>
                            <a:srgbClr val="0070C0"/>
                          </a:solidFill>
                          <a:latin typeface="+mn-lt"/>
                          <a:ea typeface="+mn-ea"/>
                          <a:cs typeface="+mn-cs"/>
                        </a:rPr>
                        <a:t>sb7</a:t>
                      </a:r>
                    </a:p>
                  </a:txBody>
                  <a:tcPr>
                    <a:solidFill>
                      <a:schemeClr val="accent6">
                        <a:lumMod val="60000"/>
                        <a:lumOff val="40000"/>
                      </a:schemeClr>
                    </a:solidFill>
                  </a:tcPr>
                </a:tc>
                <a:tc>
                  <a:txBody>
                    <a:bodyPr/>
                    <a:lstStyle/>
                    <a:p>
                      <a:pPr algn="ctr"/>
                      <a:r>
                        <a:rPr kumimoji="0" lang="es-ES" sz="1100" b="1" kern="1200" dirty="0">
                          <a:solidFill>
                            <a:schemeClr val="bg2">
                              <a:lumMod val="25000"/>
                            </a:schemeClr>
                          </a:solidFill>
                          <a:latin typeface="+mn-lt"/>
                          <a:ea typeface="+mn-ea"/>
                          <a:cs typeface="+mn-cs"/>
                        </a:rPr>
                        <a:t>sb9</a:t>
                      </a:r>
                    </a:p>
                  </a:txBody>
                  <a:tcPr>
                    <a:solidFill>
                      <a:schemeClr val="accent6">
                        <a:lumMod val="60000"/>
                        <a:lumOff val="40000"/>
                      </a:schemeClr>
                    </a:solidFill>
                  </a:tcPr>
                </a:tc>
                <a:tc>
                  <a:txBody>
                    <a:bodyPr/>
                    <a:lstStyle/>
                    <a:p>
                      <a:pPr algn="ctr"/>
                      <a:r>
                        <a:rPr kumimoji="0" lang="es-ES" sz="1100" b="1" kern="1200" dirty="0">
                          <a:solidFill>
                            <a:schemeClr val="bg2">
                              <a:lumMod val="25000"/>
                            </a:schemeClr>
                          </a:solidFill>
                          <a:latin typeface="+mn-lt"/>
                          <a:ea typeface="+mn-ea"/>
                          <a:cs typeface="+mn-cs"/>
                        </a:rPr>
                        <a:t>sb10</a:t>
                      </a:r>
                    </a:p>
                  </a:txBody>
                  <a:tcPr>
                    <a:solidFill>
                      <a:schemeClr val="accent6">
                        <a:lumMod val="60000"/>
                        <a:lumOff val="40000"/>
                      </a:schemeClr>
                    </a:solidFill>
                  </a:tcPr>
                </a:tc>
                <a:tc>
                  <a:txBody>
                    <a:bodyPr/>
                    <a:lstStyle/>
                    <a:p>
                      <a:pPr algn="ctr"/>
                      <a:r>
                        <a:rPr kumimoji="0" lang="es-ES" sz="1100" b="1" kern="1200" dirty="0">
                          <a:solidFill>
                            <a:schemeClr val="bg2">
                              <a:lumMod val="25000"/>
                            </a:schemeClr>
                          </a:solidFill>
                          <a:latin typeface="+mn-lt"/>
                          <a:ea typeface="+mn-ea"/>
                          <a:cs typeface="+mn-cs"/>
                        </a:rPr>
                        <a:t>sb9</a:t>
                      </a:r>
                    </a:p>
                  </a:txBody>
                  <a:tcPr>
                    <a:solidFill>
                      <a:schemeClr val="accent6">
                        <a:lumMod val="60000"/>
                        <a:lumOff val="40000"/>
                      </a:schemeClr>
                    </a:solidFill>
                  </a:tcPr>
                </a:tc>
                <a:tc>
                  <a:txBody>
                    <a:bodyPr/>
                    <a:lstStyle/>
                    <a:p>
                      <a:pPr algn="ctr"/>
                      <a:r>
                        <a:rPr kumimoji="0" lang="es-ES" sz="1100" b="1" kern="1200" dirty="0">
                          <a:solidFill>
                            <a:schemeClr val="bg2">
                              <a:lumMod val="25000"/>
                            </a:schemeClr>
                          </a:solidFill>
                          <a:latin typeface="+mn-lt"/>
                          <a:ea typeface="+mn-ea"/>
                          <a:cs typeface="+mn-cs"/>
                        </a:rPr>
                        <a:t>sb10</a:t>
                      </a:r>
                    </a:p>
                  </a:txBody>
                  <a:tcPr>
                    <a:solidFill>
                      <a:schemeClr val="accent6">
                        <a:lumMod val="60000"/>
                        <a:lumOff val="40000"/>
                      </a:schemeClr>
                    </a:solidFill>
                  </a:tcPr>
                </a:tc>
                <a:extLst>
                  <a:ext uri="{0D108BD9-81ED-4DB2-BD59-A6C34878D82A}">
                    <a16:rowId xmlns:a16="http://schemas.microsoft.com/office/drawing/2014/main" val="3434958178"/>
                  </a:ext>
                </a:extLst>
              </a:tr>
              <a:tr h="439357">
                <a:tc>
                  <a:txBody>
                    <a:bodyPr/>
                    <a:lstStyle/>
                    <a:p>
                      <a:pPr algn="ctr"/>
                      <a:r>
                        <a:rPr lang="es-ES" i="1" dirty="0">
                          <a:latin typeface="Calibri Light" panose="020F0302020204030204" pitchFamily="34" charset="0"/>
                          <a:cs typeface="Calibri Light" panose="020F0302020204030204" pitchFamily="34" charset="0"/>
                        </a:rPr>
                        <a:t>NREM- N1</a:t>
                      </a:r>
                    </a:p>
                  </a:txBody>
                  <a:tcPr/>
                </a:tc>
                <a:tc>
                  <a:txBody>
                    <a:bodyPr/>
                    <a:lstStyle/>
                    <a:p>
                      <a:pPr algn="ctr"/>
                      <a:r>
                        <a:rPr lang="es-ES" sz="1000" dirty="0"/>
                        <a:t>1.0</a:t>
                      </a:r>
                      <a:endParaRPr lang="es-ES" sz="1000" b="1" dirty="0">
                        <a:latin typeface="Calibri Light" panose="020F0302020204030204" pitchFamily="34" charset="0"/>
                        <a:cs typeface="Calibri Light" panose="020F0302020204030204" pitchFamily="34" charset="0"/>
                      </a:endParaRPr>
                    </a:p>
                  </a:txBody>
                  <a:tcPr/>
                </a:tc>
                <a:tc>
                  <a:txBody>
                    <a:bodyPr/>
                    <a:lstStyle/>
                    <a:p>
                      <a:pPr algn="ctr"/>
                      <a:r>
                        <a:rPr kumimoji="0" lang="es-ES" sz="1000" b="1" kern="1200" dirty="0">
                          <a:solidFill>
                            <a:srgbClr val="0070C0"/>
                          </a:solidFill>
                          <a:latin typeface="+mn-lt"/>
                          <a:ea typeface="+mn-ea"/>
                          <a:cs typeface="+mn-cs"/>
                        </a:rPr>
                        <a:t>0.97</a:t>
                      </a:r>
                    </a:p>
                  </a:txBody>
                  <a:tcPr/>
                </a:tc>
                <a:tc>
                  <a:txBody>
                    <a:bodyPr/>
                    <a:lstStyle/>
                    <a:p>
                      <a:pPr algn="ctr"/>
                      <a:r>
                        <a:rPr kumimoji="0" lang="es-ES" sz="1000" b="1" kern="1200" dirty="0">
                          <a:solidFill>
                            <a:srgbClr val="0070C0"/>
                          </a:solidFill>
                          <a:latin typeface="+mn-lt"/>
                          <a:ea typeface="+mn-ea"/>
                          <a:cs typeface="+mn-cs"/>
                        </a:rPr>
                        <a:t>0.97</a:t>
                      </a:r>
                    </a:p>
                  </a:txBody>
                  <a:tcPr/>
                </a:tc>
                <a:tc>
                  <a:txBody>
                    <a:bodyPr/>
                    <a:lstStyle/>
                    <a:p>
                      <a:pPr algn="ctr"/>
                      <a:r>
                        <a:rPr kumimoji="0" lang="es-ES" sz="1000" b="1" kern="1200" dirty="0">
                          <a:solidFill>
                            <a:srgbClr val="0070C0"/>
                          </a:solidFill>
                          <a:latin typeface="+mn-lt"/>
                          <a:ea typeface="+mn-ea"/>
                          <a:cs typeface="+mn-cs"/>
                        </a:rPr>
                        <a:t>0.97</a:t>
                      </a:r>
                    </a:p>
                  </a:txBody>
                  <a:tcPr/>
                </a:tc>
                <a:tc>
                  <a:txBody>
                    <a:bodyPr/>
                    <a:lstStyle/>
                    <a:p>
                      <a:pPr algn="ctr"/>
                      <a:r>
                        <a:rPr kumimoji="0" lang="es-ES" sz="1000" b="1" kern="1200" dirty="0">
                          <a:solidFill>
                            <a:srgbClr val="0070C0"/>
                          </a:solidFill>
                          <a:latin typeface="+mn-lt"/>
                          <a:ea typeface="+mn-ea"/>
                          <a:cs typeface="+mn-cs"/>
                        </a:rPr>
                        <a:t>0.97</a:t>
                      </a:r>
                    </a:p>
                  </a:txBody>
                  <a:tcPr/>
                </a:tc>
                <a:tc>
                  <a:txBody>
                    <a:bodyPr/>
                    <a:lstStyle/>
                    <a:p>
                      <a:pPr algn="ctr"/>
                      <a:r>
                        <a:rPr kumimoji="0" lang="es-ES" sz="1100" b="1" kern="1200" dirty="0">
                          <a:solidFill>
                            <a:schemeClr val="bg2">
                              <a:lumMod val="25000"/>
                            </a:schemeClr>
                          </a:solidFill>
                          <a:latin typeface="+mn-lt"/>
                          <a:ea typeface="+mn-ea"/>
                          <a:cs typeface="+mn-cs"/>
                        </a:rPr>
                        <a:t>0.96</a:t>
                      </a:r>
                    </a:p>
                  </a:txBody>
                  <a:tcPr/>
                </a:tc>
                <a:tc>
                  <a:txBody>
                    <a:bodyPr/>
                    <a:lstStyle/>
                    <a:p>
                      <a:pPr algn="ctr"/>
                      <a:r>
                        <a:rPr kumimoji="0" lang="es-ES" sz="1100" b="1" kern="1200" dirty="0">
                          <a:solidFill>
                            <a:schemeClr val="bg2">
                              <a:lumMod val="25000"/>
                            </a:schemeClr>
                          </a:solidFill>
                          <a:latin typeface="+mn-lt"/>
                          <a:ea typeface="+mn-ea"/>
                          <a:cs typeface="+mn-cs"/>
                        </a:rPr>
                        <a:t>0.97</a:t>
                      </a:r>
                    </a:p>
                  </a:txBody>
                  <a:tcPr/>
                </a:tc>
                <a:tc>
                  <a:txBody>
                    <a:bodyPr/>
                    <a:lstStyle/>
                    <a:p>
                      <a:pPr algn="ctr"/>
                      <a:r>
                        <a:rPr kumimoji="0" lang="es-ES" sz="1100" b="1" kern="1200" dirty="0">
                          <a:solidFill>
                            <a:schemeClr val="bg2">
                              <a:lumMod val="25000"/>
                            </a:schemeClr>
                          </a:solidFill>
                          <a:latin typeface="+mn-lt"/>
                          <a:ea typeface="+mn-ea"/>
                          <a:cs typeface="+mn-cs"/>
                        </a:rPr>
                        <a:t>0.97</a:t>
                      </a:r>
                    </a:p>
                  </a:txBody>
                  <a:tcPr/>
                </a:tc>
                <a:tc>
                  <a:txBody>
                    <a:bodyPr/>
                    <a:lstStyle/>
                    <a:p>
                      <a:pPr algn="ctr"/>
                      <a:r>
                        <a:rPr kumimoji="0" lang="es-ES" sz="1100" b="1" kern="1200" dirty="0">
                          <a:solidFill>
                            <a:schemeClr val="bg2">
                              <a:lumMod val="25000"/>
                            </a:schemeClr>
                          </a:solidFill>
                          <a:latin typeface="+mn-lt"/>
                          <a:ea typeface="+mn-ea"/>
                          <a:cs typeface="+mn-cs"/>
                        </a:rPr>
                        <a:t>0.97</a:t>
                      </a:r>
                    </a:p>
                  </a:txBody>
                  <a:tcPr/>
                </a:tc>
                <a:extLst>
                  <a:ext uri="{0D108BD9-81ED-4DB2-BD59-A6C34878D82A}">
                    <a16:rowId xmlns:a16="http://schemas.microsoft.com/office/drawing/2014/main" val="2193182645"/>
                  </a:ext>
                </a:extLst>
              </a:tr>
              <a:tr h="439357">
                <a:tc>
                  <a:txBody>
                    <a:bodyPr/>
                    <a:lstStyle/>
                    <a:p>
                      <a:pPr algn="ctr"/>
                      <a:r>
                        <a:rPr lang="es-ES" i="1" dirty="0">
                          <a:latin typeface="Calibri Light" panose="020F0302020204030204" pitchFamily="34" charset="0"/>
                          <a:cs typeface="Calibri Light" panose="020F0302020204030204" pitchFamily="34" charset="0"/>
                        </a:rPr>
                        <a:t>NREM-N2</a:t>
                      </a:r>
                    </a:p>
                  </a:txBody>
                  <a:tcPr/>
                </a:tc>
                <a:tc>
                  <a:txBody>
                    <a:bodyPr/>
                    <a:lstStyle/>
                    <a:p>
                      <a:pPr algn="ctr"/>
                      <a:r>
                        <a:rPr lang="es-ES" sz="1000" dirty="0"/>
                        <a:t>1.0</a:t>
                      </a:r>
                      <a:endParaRPr lang="es-ES" sz="1000" b="1" dirty="0">
                        <a:latin typeface="Calibri Light" panose="020F0302020204030204" pitchFamily="34" charset="0"/>
                        <a:cs typeface="Calibri Light" panose="020F0302020204030204" pitchFamily="34" charset="0"/>
                      </a:endParaRPr>
                    </a:p>
                  </a:txBody>
                  <a:tcPr/>
                </a:tc>
                <a:tc>
                  <a:txBody>
                    <a:bodyPr/>
                    <a:lstStyle/>
                    <a:p>
                      <a:pPr marL="0" algn="ctr" rtl="0" eaLnBrk="1" latinLnBrk="0" hangingPunct="1"/>
                      <a:r>
                        <a:rPr kumimoji="0" lang="es-ES" sz="1000" b="1" kern="1200" dirty="0">
                          <a:solidFill>
                            <a:srgbClr val="0070C0"/>
                          </a:solidFill>
                          <a:latin typeface="+mn-lt"/>
                          <a:ea typeface="+mn-ea"/>
                          <a:cs typeface="+mn-cs"/>
                        </a:rPr>
                        <a:t>0.87</a:t>
                      </a:r>
                    </a:p>
                  </a:txBody>
                  <a:tcPr/>
                </a:tc>
                <a:tc>
                  <a:txBody>
                    <a:bodyPr/>
                    <a:lstStyle/>
                    <a:p>
                      <a:pPr algn="ctr"/>
                      <a:r>
                        <a:rPr kumimoji="0" lang="es-ES" sz="1000" b="1" kern="1200" dirty="0">
                          <a:solidFill>
                            <a:srgbClr val="0070C0"/>
                          </a:solidFill>
                          <a:latin typeface="+mn-lt"/>
                          <a:ea typeface="+mn-ea"/>
                          <a:cs typeface="+mn-cs"/>
                        </a:rPr>
                        <a:t>0.87</a:t>
                      </a:r>
                    </a:p>
                  </a:txBody>
                  <a:tcPr/>
                </a:tc>
                <a:tc>
                  <a:txBody>
                    <a:bodyPr/>
                    <a:lstStyle/>
                    <a:p>
                      <a:pPr algn="ctr"/>
                      <a:r>
                        <a:rPr kumimoji="0" lang="es-ES" sz="1000" b="1" kern="1200" dirty="0">
                          <a:solidFill>
                            <a:srgbClr val="0070C0"/>
                          </a:solidFill>
                          <a:latin typeface="+mn-lt"/>
                          <a:ea typeface="+mn-ea"/>
                          <a:cs typeface="+mn-cs"/>
                        </a:rPr>
                        <a:t>0.93</a:t>
                      </a:r>
                    </a:p>
                  </a:txBody>
                  <a:tcPr/>
                </a:tc>
                <a:tc>
                  <a:txBody>
                    <a:bodyPr/>
                    <a:lstStyle/>
                    <a:p>
                      <a:pPr algn="ctr"/>
                      <a:r>
                        <a:rPr kumimoji="0" lang="es-ES" sz="1000" b="1" kern="1200" dirty="0">
                          <a:solidFill>
                            <a:srgbClr val="0070C0"/>
                          </a:solidFill>
                          <a:latin typeface="+mn-lt"/>
                          <a:ea typeface="+mn-ea"/>
                          <a:cs typeface="+mn-cs"/>
                        </a:rPr>
                        <a:t>0.93</a:t>
                      </a:r>
                    </a:p>
                  </a:txBody>
                  <a:tcPr/>
                </a:tc>
                <a:tc>
                  <a:txBody>
                    <a:bodyPr/>
                    <a:lstStyle/>
                    <a:p>
                      <a:pPr algn="ctr"/>
                      <a:r>
                        <a:rPr kumimoji="0" lang="es-ES" sz="1100" b="1" kern="1200" dirty="0">
                          <a:solidFill>
                            <a:schemeClr val="bg2">
                              <a:lumMod val="25000"/>
                            </a:schemeClr>
                          </a:solidFill>
                          <a:latin typeface="+mn-lt"/>
                          <a:ea typeface="+mn-ea"/>
                          <a:cs typeface="+mn-cs"/>
                        </a:rPr>
                        <a:t>0.85</a:t>
                      </a:r>
                    </a:p>
                  </a:txBody>
                  <a:tcPr/>
                </a:tc>
                <a:tc>
                  <a:txBody>
                    <a:bodyPr/>
                    <a:lstStyle/>
                    <a:p>
                      <a:pPr algn="ctr"/>
                      <a:r>
                        <a:rPr kumimoji="0" lang="es-ES" sz="1100" b="1" kern="1200" dirty="0">
                          <a:solidFill>
                            <a:schemeClr val="bg2">
                              <a:lumMod val="25000"/>
                            </a:schemeClr>
                          </a:solidFill>
                          <a:latin typeface="+mn-lt"/>
                          <a:ea typeface="+mn-ea"/>
                          <a:cs typeface="+mn-cs"/>
                        </a:rPr>
                        <a:t>0.91</a:t>
                      </a:r>
                    </a:p>
                  </a:txBody>
                  <a:tcPr/>
                </a:tc>
                <a:tc>
                  <a:txBody>
                    <a:bodyPr/>
                    <a:lstStyle/>
                    <a:p>
                      <a:pPr algn="ctr"/>
                      <a:r>
                        <a:rPr kumimoji="0" lang="es-ES" sz="1100" b="1" kern="1200" dirty="0">
                          <a:solidFill>
                            <a:schemeClr val="bg2">
                              <a:lumMod val="25000"/>
                            </a:schemeClr>
                          </a:solidFill>
                          <a:latin typeface="+mn-lt"/>
                          <a:ea typeface="+mn-ea"/>
                          <a:cs typeface="+mn-cs"/>
                        </a:rPr>
                        <a:t>0.91</a:t>
                      </a:r>
                    </a:p>
                  </a:txBody>
                  <a:tcPr/>
                </a:tc>
                <a:tc>
                  <a:txBody>
                    <a:bodyPr/>
                    <a:lstStyle/>
                    <a:p>
                      <a:pPr algn="ctr"/>
                      <a:r>
                        <a:rPr kumimoji="0" lang="es-ES" sz="1100" b="1" kern="1200" dirty="0">
                          <a:solidFill>
                            <a:schemeClr val="bg2">
                              <a:lumMod val="25000"/>
                            </a:schemeClr>
                          </a:solidFill>
                          <a:latin typeface="+mn-lt"/>
                          <a:ea typeface="+mn-ea"/>
                          <a:cs typeface="+mn-cs"/>
                        </a:rPr>
                        <a:t>0.91</a:t>
                      </a:r>
                    </a:p>
                  </a:txBody>
                  <a:tcPr/>
                </a:tc>
                <a:extLst>
                  <a:ext uri="{0D108BD9-81ED-4DB2-BD59-A6C34878D82A}">
                    <a16:rowId xmlns:a16="http://schemas.microsoft.com/office/drawing/2014/main" val="110634458"/>
                  </a:ext>
                </a:extLst>
              </a:tr>
              <a:tr h="439357">
                <a:tc>
                  <a:txBody>
                    <a:bodyPr/>
                    <a:lstStyle/>
                    <a:p>
                      <a:pPr algn="ctr"/>
                      <a:r>
                        <a:rPr lang="es-ES" i="1" dirty="0">
                          <a:latin typeface="Calibri Light" panose="020F0302020204030204" pitchFamily="34" charset="0"/>
                          <a:cs typeface="Calibri Light" panose="020F0302020204030204" pitchFamily="34" charset="0"/>
                        </a:rPr>
                        <a:t>NREM-N3</a:t>
                      </a:r>
                    </a:p>
                  </a:txBody>
                  <a:tcPr/>
                </a:tc>
                <a:tc>
                  <a:txBody>
                    <a:bodyPr/>
                    <a:lstStyle/>
                    <a:p>
                      <a:pPr algn="ctr"/>
                      <a:r>
                        <a:rPr lang="es-ES" sz="1000" dirty="0"/>
                        <a:t>0.99</a:t>
                      </a:r>
                      <a:endParaRPr lang="es-ES" sz="1000" b="1" dirty="0">
                        <a:latin typeface="Calibri Light" panose="020F0302020204030204" pitchFamily="34" charset="0"/>
                        <a:cs typeface="Calibri Light" panose="020F0302020204030204" pitchFamily="34" charset="0"/>
                      </a:endParaRPr>
                    </a:p>
                  </a:txBody>
                  <a:tcPr/>
                </a:tc>
                <a:tc>
                  <a:txBody>
                    <a:bodyPr/>
                    <a:lstStyle/>
                    <a:p>
                      <a:pPr algn="ctr"/>
                      <a:r>
                        <a:rPr kumimoji="0" lang="es-ES" sz="1000" b="1" kern="1200" dirty="0">
                          <a:solidFill>
                            <a:srgbClr val="0070C0"/>
                          </a:solidFill>
                          <a:latin typeface="+mn-lt"/>
                          <a:ea typeface="+mn-ea"/>
                          <a:cs typeface="+mn-cs"/>
                        </a:rPr>
                        <a:t>0.96</a:t>
                      </a:r>
                    </a:p>
                  </a:txBody>
                  <a:tcPr/>
                </a:tc>
                <a:tc>
                  <a:txBody>
                    <a:bodyPr/>
                    <a:lstStyle/>
                    <a:p>
                      <a:pPr algn="ctr"/>
                      <a:r>
                        <a:rPr kumimoji="0" lang="es-ES" sz="1000" b="1" kern="1200" dirty="0">
                          <a:solidFill>
                            <a:srgbClr val="0070C0"/>
                          </a:solidFill>
                          <a:latin typeface="+mn-lt"/>
                          <a:ea typeface="+mn-ea"/>
                          <a:cs typeface="+mn-cs"/>
                        </a:rPr>
                        <a:t>0.96</a:t>
                      </a:r>
                    </a:p>
                  </a:txBody>
                  <a:tcPr/>
                </a:tc>
                <a:tc>
                  <a:txBody>
                    <a:bodyPr/>
                    <a:lstStyle/>
                    <a:p>
                      <a:pPr algn="ctr"/>
                      <a:r>
                        <a:rPr kumimoji="0" lang="es-ES" sz="1000" b="1" kern="1200" dirty="0">
                          <a:solidFill>
                            <a:srgbClr val="0070C0"/>
                          </a:solidFill>
                          <a:latin typeface="+mn-lt"/>
                          <a:ea typeface="+mn-ea"/>
                          <a:cs typeface="+mn-cs"/>
                        </a:rPr>
                        <a:t>0.96</a:t>
                      </a:r>
                    </a:p>
                  </a:txBody>
                  <a:tcPr/>
                </a:tc>
                <a:tc>
                  <a:txBody>
                    <a:bodyPr/>
                    <a:lstStyle/>
                    <a:p>
                      <a:pPr algn="ctr"/>
                      <a:r>
                        <a:rPr kumimoji="0" lang="es-ES" sz="1000" b="1" kern="1200" dirty="0">
                          <a:solidFill>
                            <a:srgbClr val="0070C0"/>
                          </a:solidFill>
                          <a:latin typeface="+mn-lt"/>
                          <a:ea typeface="+mn-ea"/>
                          <a:cs typeface="+mn-cs"/>
                        </a:rPr>
                        <a:t>0.96</a:t>
                      </a:r>
                    </a:p>
                  </a:txBody>
                  <a:tcPr/>
                </a:tc>
                <a:tc>
                  <a:txBody>
                    <a:bodyPr/>
                    <a:lstStyle/>
                    <a:p>
                      <a:pPr algn="ctr"/>
                      <a:r>
                        <a:rPr kumimoji="0" lang="es-ES" sz="1100" b="1" kern="1200" dirty="0">
                          <a:solidFill>
                            <a:schemeClr val="bg2">
                              <a:lumMod val="25000"/>
                            </a:schemeClr>
                          </a:solidFill>
                          <a:latin typeface="+mn-lt"/>
                          <a:ea typeface="+mn-ea"/>
                          <a:cs typeface="+mn-cs"/>
                        </a:rPr>
                        <a:t>0.92</a:t>
                      </a:r>
                    </a:p>
                  </a:txBody>
                  <a:tcPr/>
                </a:tc>
                <a:tc>
                  <a:txBody>
                    <a:bodyPr/>
                    <a:lstStyle/>
                    <a:p>
                      <a:pPr algn="ctr"/>
                      <a:r>
                        <a:rPr kumimoji="0" lang="es-ES" sz="1100" b="1" kern="1200" dirty="0">
                          <a:solidFill>
                            <a:schemeClr val="bg2">
                              <a:lumMod val="25000"/>
                            </a:schemeClr>
                          </a:solidFill>
                          <a:latin typeface="+mn-lt"/>
                          <a:ea typeface="+mn-ea"/>
                          <a:cs typeface="+mn-cs"/>
                        </a:rPr>
                        <a:t>0.90</a:t>
                      </a:r>
                    </a:p>
                  </a:txBody>
                  <a:tcPr/>
                </a:tc>
                <a:tc>
                  <a:txBody>
                    <a:bodyPr/>
                    <a:lstStyle/>
                    <a:p>
                      <a:pPr algn="ctr"/>
                      <a:r>
                        <a:rPr kumimoji="0" lang="es-ES" sz="1100" b="1" kern="1200" dirty="0">
                          <a:solidFill>
                            <a:schemeClr val="bg2">
                              <a:lumMod val="25000"/>
                            </a:schemeClr>
                          </a:solidFill>
                          <a:latin typeface="+mn-lt"/>
                          <a:ea typeface="+mn-ea"/>
                          <a:cs typeface="+mn-cs"/>
                        </a:rPr>
                        <a:t>0.90</a:t>
                      </a:r>
                    </a:p>
                  </a:txBody>
                  <a:tcPr/>
                </a:tc>
                <a:tc>
                  <a:txBody>
                    <a:bodyPr/>
                    <a:lstStyle/>
                    <a:p>
                      <a:pPr algn="ctr"/>
                      <a:r>
                        <a:rPr kumimoji="0" lang="es-ES" sz="1100" b="1" kern="1200" dirty="0">
                          <a:solidFill>
                            <a:schemeClr val="bg2">
                              <a:lumMod val="25000"/>
                            </a:schemeClr>
                          </a:solidFill>
                          <a:latin typeface="+mn-lt"/>
                          <a:ea typeface="+mn-ea"/>
                          <a:cs typeface="+mn-cs"/>
                        </a:rPr>
                        <a:t>0.90</a:t>
                      </a:r>
                    </a:p>
                  </a:txBody>
                  <a:tcPr/>
                </a:tc>
                <a:extLst>
                  <a:ext uri="{0D108BD9-81ED-4DB2-BD59-A6C34878D82A}">
                    <a16:rowId xmlns:a16="http://schemas.microsoft.com/office/drawing/2014/main" val="28403918"/>
                  </a:ext>
                </a:extLst>
              </a:tr>
              <a:tr h="439357">
                <a:tc>
                  <a:txBody>
                    <a:bodyPr/>
                    <a:lstStyle/>
                    <a:p>
                      <a:pPr algn="ctr"/>
                      <a:r>
                        <a:rPr lang="es-ES" i="1" dirty="0">
                          <a:latin typeface="Calibri Light" panose="020F0302020204030204" pitchFamily="34" charset="0"/>
                          <a:cs typeface="Calibri Light" panose="020F0302020204030204" pitchFamily="34" charset="0"/>
                        </a:rPr>
                        <a:t>REM</a:t>
                      </a:r>
                    </a:p>
                  </a:txBody>
                  <a:tcPr/>
                </a:tc>
                <a:tc>
                  <a:txBody>
                    <a:bodyPr/>
                    <a:lstStyle/>
                    <a:p>
                      <a:pPr algn="ctr"/>
                      <a:r>
                        <a:rPr lang="es-ES" sz="1000" dirty="0"/>
                        <a:t>0.99</a:t>
                      </a:r>
                      <a:endParaRPr lang="es-ES" sz="1000" b="1" dirty="0">
                        <a:latin typeface="Calibri Light" panose="020F0302020204030204" pitchFamily="34" charset="0"/>
                        <a:cs typeface="Calibri Light" panose="020F0302020204030204" pitchFamily="34" charset="0"/>
                      </a:endParaRPr>
                    </a:p>
                  </a:txBody>
                  <a:tcPr/>
                </a:tc>
                <a:tc>
                  <a:txBody>
                    <a:bodyPr/>
                    <a:lstStyle/>
                    <a:p>
                      <a:pPr algn="ctr"/>
                      <a:r>
                        <a:rPr kumimoji="0" lang="es-ES" sz="1000" b="1" kern="1200" dirty="0">
                          <a:solidFill>
                            <a:srgbClr val="0070C0"/>
                          </a:solidFill>
                          <a:latin typeface="+mn-lt"/>
                          <a:ea typeface="+mn-ea"/>
                          <a:cs typeface="+mn-cs"/>
                        </a:rPr>
                        <a:t>0.98</a:t>
                      </a:r>
                    </a:p>
                  </a:txBody>
                  <a:tcPr/>
                </a:tc>
                <a:tc>
                  <a:txBody>
                    <a:bodyPr/>
                    <a:lstStyle/>
                    <a:p>
                      <a:pPr algn="ctr"/>
                      <a:r>
                        <a:rPr kumimoji="0" lang="es-ES" sz="1000" b="1" kern="1200" dirty="0">
                          <a:solidFill>
                            <a:srgbClr val="0070C0"/>
                          </a:solidFill>
                          <a:latin typeface="+mn-lt"/>
                          <a:ea typeface="+mn-ea"/>
                          <a:cs typeface="+mn-cs"/>
                        </a:rPr>
                        <a:t>0.99</a:t>
                      </a:r>
                    </a:p>
                  </a:txBody>
                  <a:tcPr/>
                </a:tc>
                <a:tc>
                  <a:txBody>
                    <a:bodyPr/>
                    <a:lstStyle/>
                    <a:p>
                      <a:pPr algn="ctr"/>
                      <a:r>
                        <a:rPr kumimoji="0" lang="es-ES" sz="1000" b="1" kern="1200" dirty="0">
                          <a:solidFill>
                            <a:srgbClr val="0070C0"/>
                          </a:solidFill>
                          <a:latin typeface="+mn-lt"/>
                          <a:ea typeface="+mn-ea"/>
                          <a:cs typeface="+mn-cs"/>
                        </a:rPr>
                        <a:t>0.98</a:t>
                      </a:r>
                    </a:p>
                  </a:txBody>
                  <a:tcPr/>
                </a:tc>
                <a:tc>
                  <a:txBody>
                    <a:bodyPr/>
                    <a:lstStyle/>
                    <a:p>
                      <a:pPr algn="ctr"/>
                      <a:r>
                        <a:rPr kumimoji="0" lang="es-ES" sz="1000" b="1" kern="1200" dirty="0">
                          <a:solidFill>
                            <a:srgbClr val="0070C0"/>
                          </a:solidFill>
                          <a:latin typeface="+mn-lt"/>
                          <a:ea typeface="+mn-ea"/>
                          <a:cs typeface="+mn-cs"/>
                        </a:rPr>
                        <a:t>0.98</a:t>
                      </a:r>
                    </a:p>
                  </a:txBody>
                  <a:tcPr/>
                </a:tc>
                <a:tc>
                  <a:txBody>
                    <a:bodyPr/>
                    <a:lstStyle/>
                    <a:p>
                      <a:pPr algn="ctr"/>
                      <a:r>
                        <a:rPr kumimoji="0" lang="es-ES" sz="1100" b="1" kern="1200" dirty="0">
                          <a:solidFill>
                            <a:schemeClr val="bg2">
                              <a:lumMod val="25000"/>
                            </a:schemeClr>
                          </a:solidFill>
                          <a:latin typeface="+mn-lt"/>
                          <a:ea typeface="+mn-ea"/>
                          <a:cs typeface="+mn-cs"/>
                        </a:rPr>
                        <a:t>0.98</a:t>
                      </a:r>
                    </a:p>
                  </a:txBody>
                  <a:tcPr/>
                </a:tc>
                <a:tc>
                  <a:txBody>
                    <a:bodyPr/>
                    <a:lstStyle/>
                    <a:p>
                      <a:pPr algn="ctr"/>
                      <a:r>
                        <a:rPr kumimoji="0" lang="es-ES" sz="1100" b="1" kern="1200" dirty="0">
                          <a:solidFill>
                            <a:schemeClr val="bg2">
                              <a:lumMod val="25000"/>
                            </a:schemeClr>
                          </a:solidFill>
                          <a:latin typeface="+mn-lt"/>
                          <a:ea typeface="+mn-ea"/>
                          <a:cs typeface="+mn-cs"/>
                        </a:rPr>
                        <a:t>0.99</a:t>
                      </a:r>
                    </a:p>
                  </a:txBody>
                  <a:tcPr/>
                </a:tc>
                <a:tc>
                  <a:txBody>
                    <a:bodyPr/>
                    <a:lstStyle/>
                    <a:p>
                      <a:pPr algn="ctr"/>
                      <a:r>
                        <a:rPr kumimoji="0" lang="es-ES" sz="1100" b="1" kern="1200" dirty="0">
                          <a:solidFill>
                            <a:schemeClr val="bg2">
                              <a:lumMod val="25000"/>
                            </a:schemeClr>
                          </a:solidFill>
                          <a:latin typeface="+mn-lt"/>
                          <a:ea typeface="+mn-ea"/>
                          <a:cs typeface="+mn-cs"/>
                        </a:rPr>
                        <a:t>0.99</a:t>
                      </a:r>
                    </a:p>
                  </a:txBody>
                  <a:tcPr/>
                </a:tc>
                <a:tc>
                  <a:txBody>
                    <a:bodyPr/>
                    <a:lstStyle/>
                    <a:p>
                      <a:pPr algn="ctr"/>
                      <a:r>
                        <a:rPr kumimoji="0" lang="es-ES" sz="1100" b="1" kern="1200" dirty="0">
                          <a:solidFill>
                            <a:schemeClr val="bg2">
                              <a:lumMod val="25000"/>
                            </a:schemeClr>
                          </a:solidFill>
                          <a:latin typeface="+mn-lt"/>
                          <a:ea typeface="+mn-ea"/>
                          <a:cs typeface="+mn-cs"/>
                        </a:rPr>
                        <a:t>0.99</a:t>
                      </a:r>
                    </a:p>
                  </a:txBody>
                  <a:tcPr/>
                </a:tc>
                <a:extLst>
                  <a:ext uri="{0D108BD9-81ED-4DB2-BD59-A6C34878D82A}">
                    <a16:rowId xmlns:a16="http://schemas.microsoft.com/office/drawing/2014/main" val="2848808245"/>
                  </a:ext>
                </a:extLst>
              </a:tr>
              <a:tr h="439357">
                <a:tc>
                  <a:txBody>
                    <a:bodyPr/>
                    <a:lstStyle/>
                    <a:p>
                      <a:pPr algn="ctr"/>
                      <a:r>
                        <a:rPr lang="es-ES" i="1" dirty="0">
                          <a:latin typeface="Calibri Light" panose="020F0302020204030204" pitchFamily="34" charset="0"/>
                          <a:cs typeface="Calibri Light" panose="020F0302020204030204" pitchFamily="34" charset="0"/>
                        </a:rPr>
                        <a:t>AWAKE</a:t>
                      </a:r>
                    </a:p>
                  </a:txBody>
                  <a:tcPr/>
                </a:tc>
                <a:tc>
                  <a:txBody>
                    <a:bodyPr/>
                    <a:lstStyle/>
                    <a:p>
                      <a:pPr algn="ctr"/>
                      <a:r>
                        <a:rPr lang="es-ES" sz="1000" dirty="0"/>
                        <a:t>1.0</a:t>
                      </a:r>
                      <a:endParaRPr lang="es-ES" sz="1000" b="1" dirty="0">
                        <a:latin typeface="Calibri Light" panose="020F0302020204030204" pitchFamily="34" charset="0"/>
                        <a:cs typeface="Calibri Light" panose="020F0302020204030204" pitchFamily="34" charset="0"/>
                      </a:endParaRPr>
                    </a:p>
                  </a:txBody>
                  <a:tcPr/>
                </a:tc>
                <a:tc>
                  <a:txBody>
                    <a:bodyPr/>
                    <a:lstStyle/>
                    <a:p>
                      <a:pPr algn="ctr"/>
                      <a:r>
                        <a:rPr kumimoji="0" lang="es-ES" sz="1000" b="1" kern="1200" dirty="0">
                          <a:solidFill>
                            <a:srgbClr val="0070C0"/>
                          </a:solidFill>
                          <a:latin typeface="+mn-lt"/>
                          <a:ea typeface="+mn-ea"/>
                          <a:cs typeface="+mn-cs"/>
                        </a:rPr>
                        <a:t>0.99</a:t>
                      </a:r>
                    </a:p>
                  </a:txBody>
                  <a:tcPr/>
                </a:tc>
                <a:tc>
                  <a:txBody>
                    <a:bodyPr/>
                    <a:lstStyle/>
                    <a:p>
                      <a:pPr algn="ctr"/>
                      <a:r>
                        <a:rPr kumimoji="0" lang="es-ES" sz="1000" b="1" kern="1200" dirty="0">
                          <a:solidFill>
                            <a:srgbClr val="0070C0"/>
                          </a:solidFill>
                          <a:latin typeface="+mn-lt"/>
                          <a:ea typeface="+mn-ea"/>
                          <a:cs typeface="+mn-cs"/>
                        </a:rPr>
                        <a:t>0.99</a:t>
                      </a:r>
                    </a:p>
                  </a:txBody>
                  <a:tcPr/>
                </a:tc>
                <a:tc>
                  <a:txBody>
                    <a:bodyPr/>
                    <a:lstStyle/>
                    <a:p>
                      <a:pPr algn="ctr"/>
                      <a:r>
                        <a:rPr kumimoji="0" lang="es-ES" sz="1000" b="1" kern="1200" dirty="0">
                          <a:solidFill>
                            <a:srgbClr val="0070C0"/>
                          </a:solidFill>
                          <a:latin typeface="+mn-lt"/>
                          <a:ea typeface="+mn-ea"/>
                          <a:cs typeface="+mn-cs"/>
                        </a:rPr>
                        <a:t>0.99</a:t>
                      </a:r>
                    </a:p>
                  </a:txBody>
                  <a:tcPr/>
                </a:tc>
                <a:tc>
                  <a:txBody>
                    <a:bodyPr/>
                    <a:lstStyle/>
                    <a:p>
                      <a:pPr algn="ctr"/>
                      <a:r>
                        <a:rPr kumimoji="0" lang="es-ES" sz="1000" b="1" kern="1200" dirty="0">
                          <a:solidFill>
                            <a:srgbClr val="0070C0"/>
                          </a:solidFill>
                          <a:latin typeface="+mn-lt"/>
                          <a:ea typeface="+mn-ea"/>
                          <a:cs typeface="+mn-cs"/>
                        </a:rPr>
                        <a:t>0.99</a:t>
                      </a:r>
                    </a:p>
                  </a:txBody>
                  <a:tcPr/>
                </a:tc>
                <a:tc>
                  <a:txBody>
                    <a:bodyPr/>
                    <a:lstStyle/>
                    <a:p>
                      <a:pPr algn="ctr"/>
                      <a:r>
                        <a:rPr kumimoji="0" lang="es-ES" sz="1100" b="1" kern="1200" dirty="0">
                          <a:solidFill>
                            <a:schemeClr val="bg2">
                              <a:lumMod val="25000"/>
                            </a:schemeClr>
                          </a:solidFill>
                          <a:latin typeface="+mn-lt"/>
                          <a:ea typeface="+mn-ea"/>
                          <a:cs typeface="+mn-cs"/>
                        </a:rPr>
                        <a:t>0.98</a:t>
                      </a:r>
                    </a:p>
                  </a:txBody>
                  <a:tcPr/>
                </a:tc>
                <a:tc>
                  <a:txBody>
                    <a:bodyPr/>
                    <a:lstStyle/>
                    <a:p>
                      <a:pPr algn="ctr"/>
                      <a:r>
                        <a:rPr kumimoji="0" lang="es-ES" sz="1100" b="1" kern="1200" dirty="0">
                          <a:solidFill>
                            <a:schemeClr val="bg2">
                              <a:lumMod val="25000"/>
                            </a:schemeClr>
                          </a:solidFill>
                          <a:latin typeface="+mn-lt"/>
                          <a:ea typeface="+mn-ea"/>
                          <a:cs typeface="+mn-cs"/>
                        </a:rPr>
                        <a:t>0.98</a:t>
                      </a:r>
                    </a:p>
                  </a:txBody>
                  <a:tcPr/>
                </a:tc>
                <a:tc>
                  <a:txBody>
                    <a:bodyPr/>
                    <a:lstStyle/>
                    <a:p>
                      <a:pPr algn="ctr"/>
                      <a:r>
                        <a:rPr kumimoji="0" lang="es-ES" sz="1100" b="1" kern="1200" dirty="0">
                          <a:solidFill>
                            <a:schemeClr val="bg2">
                              <a:lumMod val="25000"/>
                            </a:schemeClr>
                          </a:solidFill>
                          <a:latin typeface="+mn-lt"/>
                          <a:ea typeface="+mn-ea"/>
                          <a:cs typeface="+mn-cs"/>
                        </a:rPr>
                        <a:t>0.98</a:t>
                      </a:r>
                    </a:p>
                  </a:txBody>
                  <a:tcPr/>
                </a:tc>
                <a:tc>
                  <a:txBody>
                    <a:bodyPr/>
                    <a:lstStyle/>
                    <a:p>
                      <a:pPr algn="ctr"/>
                      <a:r>
                        <a:rPr kumimoji="0" lang="es-ES" sz="1100" b="1" kern="1200" dirty="0">
                          <a:solidFill>
                            <a:schemeClr val="bg2">
                              <a:lumMod val="25000"/>
                            </a:schemeClr>
                          </a:solidFill>
                          <a:latin typeface="+mn-lt"/>
                          <a:ea typeface="+mn-ea"/>
                          <a:cs typeface="+mn-cs"/>
                        </a:rPr>
                        <a:t>0.98</a:t>
                      </a:r>
                    </a:p>
                  </a:txBody>
                  <a:tcPr/>
                </a:tc>
                <a:extLst>
                  <a:ext uri="{0D108BD9-81ED-4DB2-BD59-A6C34878D82A}">
                    <a16:rowId xmlns:a16="http://schemas.microsoft.com/office/drawing/2014/main" val="1224595563"/>
                  </a:ext>
                </a:extLst>
              </a:tr>
            </a:tbl>
          </a:graphicData>
        </a:graphic>
      </p:graphicFrame>
      <p:pic>
        <p:nvPicPr>
          <p:cNvPr id="4098" name="Picture 2" descr="VAlor de entrenamiento, validación y Test Auc Curva Roc y Matrices de confusión">
            <a:extLst>
              <a:ext uri="{FF2B5EF4-FFF2-40B4-BE49-F238E27FC236}">
                <a16:creationId xmlns:a16="http://schemas.microsoft.com/office/drawing/2014/main" id="{54B60B5A-764A-168A-CDB4-8126E967570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583955">
            <a:off x="159178" y="2603920"/>
            <a:ext cx="1241188" cy="124118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2" descr="VAlor de entrenamiento, validación y Test Auc Curva Roc y Matrices de confusión">
            <a:extLst>
              <a:ext uri="{FF2B5EF4-FFF2-40B4-BE49-F238E27FC236}">
                <a16:creationId xmlns:a16="http://schemas.microsoft.com/office/drawing/2014/main" id="{D77CEC64-C2CA-02FD-0D17-2495BF34E5B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250776">
            <a:off x="126147" y="4211412"/>
            <a:ext cx="1241188" cy="124118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 175">
            <a:extLst>
              <a:ext uri="{FF2B5EF4-FFF2-40B4-BE49-F238E27FC236}">
                <a16:creationId xmlns:a16="http://schemas.microsoft.com/office/drawing/2014/main" id="{93A697F7-1C1C-81E5-1F26-CF099B534B60}"/>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6" name=" 3">
            <a:extLst>
              <a:ext uri="{FF2B5EF4-FFF2-40B4-BE49-F238E27FC236}">
                <a16:creationId xmlns:a16="http://schemas.microsoft.com/office/drawing/2014/main" id="{893E6BB0-CE09-6D7B-F4FD-CE341DD917D5}"/>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468164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n 47">
            <a:extLst>
              <a:ext uri="{FF2B5EF4-FFF2-40B4-BE49-F238E27FC236}">
                <a16:creationId xmlns:a16="http://schemas.microsoft.com/office/drawing/2014/main" id="{CBC34151-081E-B941-2515-F045D2F6A073}"/>
              </a:ext>
            </a:extLst>
          </p:cNvPr>
          <p:cNvPicPr>
            <a:picLocks noChangeAspect="1"/>
          </p:cNvPicPr>
          <p:nvPr/>
        </p:nvPicPr>
        <p:blipFill>
          <a:blip r:embed="rId3"/>
          <a:stretch>
            <a:fillRect/>
          </a:stretch>
        </p:blipFill>
        <p:spPr>
          <a:xfrm>
            <a:off x="167583" y="2428218"/>
            <a:ext cx="1847850" cy="2143125"/>
          </a:xfrm>
          <a:prstGeom prst="rect">
            <a:avLst/>
          </a:prstGeom>
        </p:spPr>
      </p:pic>
      <p:pic>
        <p:nvPicPr>
          <p:cNvPr id="37" name="Imagen 36">
            <a:extLst>
              <a:ext uri="{FF2B5EF4-FFF2-40B4-BE49-F238E27FC236}">
                <a16:creationId xmlns:a16="http://schemas.microsoft.com/office/drawing/2014/main" id="{AEAB27AE-2E68-6145-B350-94A375208AE3}"/>
              </a:ext>
            </a:extLst>
          </p:cNvPr>
          <p:cNvPicPr>
            <a:picLocks noChangeAspect="1"/>
          </p:cNvPicPr>
          <p:nvPr/>
        </p:nvPicPr>
        <p:blipFill>
          <a:blip r:embed="rId4"/>
          <a:stretch>
            <a:fillRect/>
          </a:stretch>
        </p:blipFill>
        <p:spPr>
          <a:xfrm>
            <a:off x="252801" y="4651320"/>
            <a:ext cx="1771650" cy="1714500"/>
          </a:xfrm>
          <a:prstGeom prst="rect">
            <a:avLst/>
          </a:prstGeom>
        </p:spPr>
      </p:pic>
      <p:pic>
        <p:nvPicPr>
          <p:cNvPr id="25" name="Imagen 24">
            <a:extLst>
              <a:ext uri="{FF2B5EF4-FFF2-40B4-BE49-F238E27FC236}">
                <a16:creationId xmlns:a16="http://schemas.microsoft.com/office/drawing/2014/main" id="{EA614E5A-7155-EA91-1CF9-62BE51FE89D4}"/>
              </a:ext>
            </a:extLst>
          </p:cNvPr>
          <p:cNvPicPr>
            <a:picLocks noChangeAspect="1"/>
          </p:cNvPicPr>
          <p:nvPr/>
        </p:nvPicPr>
        <p:blipFill>
          <a:blip r:embed="rId5"/>
          <a:stretch>
            <a:fillRect/>
          </a:stretch>
        </p:blipFill>
        <p:spPr>
          <a:xfrm>
            <a:off x="2331278" y="4584645"/>
            <a:ext cx="1876425" cy="1781175"/>
          </a:xfrm>
          <a:prstGeom prst="rect">
            <a:avLst/>
          </a:prstGeom>
        </p:spPr>
      </p:pic>
      <p:pic>
        <p:nvPicPr>
          <p:cNvPr id="22" name="Imagen 21">
            <a:extLst>
              <a:ext uri="{FF2B5EF4-FFF2-40B4-BE49-F238E27FC236}">
                <a16:creationId xmlns:a16="http://schemas.microsoft.com/office/drawing/2014/main" id="{DCA99683-D06F-B8D1-5774-B16529F6F031}"/>
              </a:ext>
            </a:extLst>
          </p:cNvPr>
          <p:cNvPicPr>
            <a:picLocks noChangeAspect="1"/>
          </p:cNvPicPr>
          <p:nvPr/>
        </p:nvPicPr>
        <p:blipFill>
          <a:blip r:embed="rId6"/>
          <a:stretch>
            <a:fillRect/>
          </a:stretch>
        </p:blipFill>
        <p:spPr>
          <a:xfrm>
            <a:off x="2389684" y="2315904"/>
            <a:ext cx="1914525" cy="2181225"/>
          </a:xfrm>
          <a:prstGeom prst="rect">
            <a:avLst/>
          </a:prstGeom>
        </p:spPr>
      </p:pic>
      <p:pic>
        <p:nvPicPr>
          <p:cNvPr id="18" name="Imagen 17">
            <a:extLst>
              <a:ext uri="{FF2B5EF4-FFF2-40B4-BE49-F238E27FC236}">
                <a16:creationId xmlns:a16="http://schemas.microsoft.com/office/drawing/2014/main" id="{06E8C7C0-2595-E78E-84F5-984F1ED45358}"/>
              </a:ext>
            </a:extLst>
          </p:cNvPr>
          <p:cNvPicPr>
            <a:picLocks noChangeAspect="1"/>
          </p:cNvPicPr>
          <p:nvPr/>
        </p:nvPicPr>
        <p:blipFill>
          <a:blip r:embed="rId7"/>
          <a:stretch>
            <a:fillRect/>
          </a:stretch>
        </p:blipFill>
        <p:spPr>
          <a:xfrm>
            <a:off x="6571180" y="2190906"/>
            <a:ext cx="1905000" cy="4143375"/>
          </a:xfrm>
          <a:prstGeom prst="rect">
            <a:avLst/>
          </a:prstGeom>
        </p:spPr>
      </p:pic>
      <p:pic>
        <p:nvPicPr>
          <p:cNvPr id="11" name="Imagen 10">
            <a:extLst>
              <a:ext uri="{FF2B5EF4-FFF2-40B4-BE49-F238E27FC236}">
                <a16:creationId xmlns:a16="http://schemas.microsoft.com/office/drawing/2014/main" id="{16EFCDC9-6ABE-4FDF-8112-FC0AFF4887CC}"/>
              </a:ext>
            </a:extLst>
          </p:cNvPr>
          <p:cNvPicPr>
            <a:picLocks noChangeAspect="1"/>
          </p:cNvPicPr>
          <p:nvPr/>
        </p:nvPicPr>
        <p:blipFill>
          <a:blip r:embed="rId8"/>
          <a:stretch>
            <a:fillRect/>
          </a:stretch>
        </p:blipFill>
        <p:spPr>
          <a:xfrm>
            <a:off x="4640185" y="2237191"/>
            <a:ext cx="1695450" cy="4076700"/>
          </a:xfrm>
          <a:prstGeom prst="rect">
            <a:avLst/>
          </a:prstGeom>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57344"/>
            <a:ext cx="637974" cy="221110"/>
          </a:xfrm>
          <a:prstGeom prst="rect">
            <a:avLst/>
          </a:prstGeom>
          <a:noFill/>
        </p:spPr>
        <p:txBody>
          <a:bodyPr wrap="square">
            <a:spAutoFit/>
          </a:bodyPr>
          <a:lstStyle/>
          <a:p>
            <a:pPr algn="ctr"/>
            <a:r>
              <a:rPr lang="en-US" altLang="es-ES" sz="800" dirty="0"/>
              <a:t>-32-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VALIDATE 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14">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5">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6"/>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28473469-8BFA-9315-6D91-9E4206B227FC}"/>
              </a:ext>
            </a:extLst>
          </p:cNvPr>
          <p:cNvSpPr txBox="1"/>
          <p:nvPr/>
        </p:nvSpPr>
        <p:spPr>
          <a:xfrm>
            <a:off x="270691" y="1858000"/>
            <a:ext cx="3263066"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a:t>
            </a:r>
          </a:p>
        </p:txBody>
      </p:sp>
      <p:sp>
        <p:nvSpPr>
          <p:cNvPr id="30" name="Rectángulo 29">
            <a:extLst>
              <a:ext uri="{FF2B5EF4-FFF2-40B4-BE49-F238E27FC236}">
                <a16:creationId xmlns:a16="http://schemas.microsoft.com/office/drawing/2014/main" id="{0F39E64B-C453-D35F-7154-9DE192FC5C0F}"/>
              </a:ext>
            </a:extLst>
          </p:cNvPr>
          <p:cNvSpPr/>
          <p:nvPr/>
        </p:nvSpPr>
        <p:spPr>
          <a:xfrm>
            <a:off x="2935128" y="5565588"/>
            <a:ext cx="1204824" cy="12334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1" name="Rectángulo 30">
            <a:extLst>
              <a:ext uri="{FF2B5EF4-FFF2-40B4-BE49-F238E27FC236}">
                <a16:creationId xmlns:a16="http://schemas.microsoft.com/office/drawing/2014/main" id="{E84CC8E6-DF88-3799-9411-3C45C5C911D4}"/>
              </a:ext>
            </a:extLst>
          </p:cNvPr>
          <p:cNvSpPr/>
          <p:nvPr/>
        </p:nvSpPr>
        <p:spPr>
          <a:xfrm>
            <a:off x="2924090" y="5273167"/>
            <a:ext cx="1204824" cy="11874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3" name="Rectángulo 32">
            <a:extLst>
              <a:ext uri="{FF2B5EF4-FFF2-40B4-BE49-F238E27FC236}">
                <a16:creationId xmlns:a16="http://schemas.microsoft.com/office/drawing/2014/main" id="{9611BBB3-BDC2-EFCC-F440-579450F4C623}"/>
              </a:ext>
            </a:extLst>
          </p:cNvPr>
          <p:cNvSpPr/>
          <p:nvPr/>
        </p:nvSpPr>
        <p:spPr>
          <a:xfrm>
            <a:off x="2488527" y="6238739"/>
            <a:ext cx="1584176" cy="14437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4" name="Rectángulo 33">
            <a:extLst>
              <a:ext uri="{FF2B5EF4-FFF2-40B4-BE49-F238E27FC236}">
                <a16:creationId xmlns:a16="http://schemas.microsoft.com/office/drawing/2014/main" id="{CF86C120-C2CB-0C63-A9F1-4C9FE8AD3210}"/>
              </a:ext>
            </a:extLst>
          </p:cNvPr>
          <p:cNvSpPr/>
          <p:nvPr/>
        </p:nvSpPr>
        <p:spPr>
          <a:xfrm>
            <a:off x="284124" y="5636338"/>
            <a:ext cx="1584176" cy="14437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6" name="Rectángulo 35">
            <a:extLst>
              <a:ext uri="{FF2B5EF4-FFF2-40B4-BE49-F238E27FC236}">
                <a16:creationId xmlns:a16="http://schemas.microsoft.com/office/drawing/2014/main" id="{452C3D10-AFC8-13A1-42BF-B2A9E6AFB560}"/>
              </a:ext>
            </a:extLst>
          </p:cNvPr>
          <p:cNvSpPr/>
          <p:nvPr/>
        </p:nvSpPr>
        <p:spPr>
          <a:xfrm>
            <a:off x="299420" y="5321055"/>
            <a:ext cx="1584176" cy="14437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9" name="Rectángulo 38">
            <a:extLst>
              <a:ext uri="{FF2B5EF4-FFF2-40B4-BE49-F238E27FC236}">
                <a16:creationId xmlns:a16="http://schemas.microsoft.com/office/drawing/2014/main" id="{43F89BAF-A85E-196F-02C4-1BDB9713DACF}"/>
              </a:ext>
            </a:extLst>
          </p:cNvPr>
          <p:cNvSpPr/>
          <p:nvPr/>
        </p:nvSpPr>
        <p:spPr>
          <a:xfrm>
            <a:off x="4695822" y="3464065"/>
            <a:ext cx="1584176" cy="14437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0" name="Rectángulo 39">
            <a:extLst>
              <a:ext uri="{FF2B5EF4-FFF2-40B4-BE49-F238E27FC236}">
                <a16:creationId xmlns:a16="http://schemas.microsoft.com/office/drawing/2014/main" id="{7A9CCBB3-A72C-FC89-9F8E-D28C4D9CE186}"/>
              </a:ext>
            </a:extLst>
          </p:cNvPr>
          <p:cNvSpPr/>
          <p:nvPr/>
        </p:nvSpPr>
        <p:spPr>
          <a:xfrm>
            <a:off x="2483768" y="3181783"/>
            <a:ext cx="1584176" cy="14437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1" name="Rectángulo 40">
            <a:extLst>
              <a:ext uri="{FF2B5EF4-FFF2-40B4-BE49-F238E27FC236}">
                <a16:creationId xmlns:a16="http://schemas.microsoft.com/office/drawing/2014/main" id="{79AC6949-7554-B146-7111-25E76A1B9C26}"/>
              </a:ext>
            </a:extLst>
          </p:cNvPr>
          <p:cNvSpPr/>
          <p:nvPr/>
        </p:nvSpPr>
        <p:spPr>
          <a:xfrm>
            <a:off x="179512" y="3281428"/>
            <a:ext cx="1584176" cy="14437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4" name="Rectángulo 43">
            <a:extLst>
              <a:ext uri="{FF2B5EF4-FFF2-40B4-BE49-F238E27FC236}">
                <a16:creationId xmlns:a16="http://schemas.microsoft.com/office/drawing/2014/main" id="{28A3745C-0D01-DA3A-0B11-3D603C922ED8}"/>
              </a:ext>
            </a:extLst>
          </p:cNvPr>
          <p:cNvSpPr/>
          <p:nvPr/>
        </p:nvSpPr>
        <p:spPr>
          <a:xfrm>
            <a:off x="6680460" y="3421247"/>
            <a:ext cx="1584176" cy="14437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5" name="Rectángulo 44">
            <a:extLst>
              <a:ext uri="{FF2B5EF4-FFF2-40B4-BE49-F238E27FC236}">
                <a16:creationId xmlns:a16="http://schemas.microsoft.com/office/drawing/2014/main" id="{94854363-1BF0-6B55-233E-7492F081029D}"/>
              </a:ext>
            </a:extLst>
          </p:cNvPr>
          <p:cNvSpPr/>
          <p:nvPr/>
        </p:nvSpPr>
        <p:spPr>
          <a:xfrm>
            <a:off x="6647730" y="3688999"/>
            <a:ext cx="1584176" cy="14437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6" name="Rectángulo 45">
            <a:extLst>
              <a:ext uri="{FF2B5EF4-FFF2-40B4-BE49-F238E27FC236}">
                <a16:creationId xmlns:a16="http://schemas.microsoft.com/office/drawing/2014/main" id="{BB242053-C3CF-F9CC-DBA8-12EAC9DA1E36}"/>
              </a:ext>
            </a:extLst>
          </p:cNvPr>
          <p:cNvSpPr/>
          <p:nvPr/>
        </p:nvSpPr>
        <p:spPr>
          <a:xfrm>
            <a:off x="6762003" y="4210455"/>
            <a:ext cx="1584176" cy="14437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7" name="Rectángulo 46">
            <a:extLst>
              <a:ext uri="{FF2B5EF4-FFF2-40B4-BE49-F238E27FC236}">
                <a16:creationId xmlns:a16="http://schemas.microsoft.com/office/drawing/2014/main" id="{1E56BE9E-1540-8826-0174-FC08400084AC}"/>
              </a:ext>
            </a:extLst>
          </p:cNvPr>
          <p:cNvSpPr/>
          <p:nvPr/>
        </p:nvSpPr>
        <p:spPr>
          <a:xfrm>
            <a:off x="6697515" y="5892360"/>
            <a:ext cx="1584176" cy="14437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10" name=" 175">
            <a:extLst>
              <a:ext uri="{FF2B5EF4-FFF2-40B4-BE49-F238E27FC236}">
                <a16:creationId xmlns:a16="http://schemas.microsoft.com/office/drawing/2014/main" id="{BC97BF1B-EC76-7900-888C-663FDEB753CE}"/>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4" name=" 3">
            <a:extLst>
              <a:ext uri="{FF2B5EF4-FFF2-40B4-BE49-F238E27FC236}">
                <a16:creationId xmlns:a16="http://schemas.microsoft.com/office/drawing/2014/main" id="{F4C26483-4E05-F304-3F76-C84217FB0692}"/>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653124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n 42">
            <a:extLst>
              <a:ext uri="{FF2B5EF4-FFF2-40B4-BE49-F238E27FC236}">
                <a16:creationId xmlns:a16="http://schemas.microsoft.com/office/drawing/2014/main" id="{22B68775-D880-CBE5-84A5-A9EC65F22894}"/>
              </a:ext>
            </a:extLst>
          </p:cNvPr>
          <p:cNvPicPr>
            <a:picLocks noChangeAspect="1"/>
          </p:cNvPicPr>
          <p:nvPr/>
        </p:nvPicPr>
        <p:blipFill>
          <a:blip r:embed="rId3"/>
          <a:stretch>
            <a:fillRect/>
          </a:stretch>
        </p:blipFill>
        <p:spPr>
          <a:xfrm>
            <a:off x="53253" y="2637014"/>
            <a:ext cx="1990725" cy="2524125"/>
          </a:xfrm>
          <a:prstGeom prst="rect">
            <a:avLst/>
          </a:prstGeom>
        </p:spPr>
      </p:pic>
      <p:pic>
        <p:nvPicPr>
          <p:cNvPr id="34" name="Imagen 33">
            <a:extLst>
              <a:ext uri="{FF2B5EF4-FFF2-40B4-BE49-F238E27FC236}">
                <a16:creationId xmlns:a16="http://schemas.microsoft.com/office/drawing/2014/main" id="{6840115C-C65C-4FAD-B5BD-A766087F1E68}"/>
              </a:ext>
            </a:extLst>
          </p:cNvPr>
          <p:cNvPicPr>
            <a:picLocks noChangeAspect="1"/>
          </p:cNvPicPr>
          <p:nvPr/>
        </p:nvPicPr>
        <p:blipFill>
          <a:blip r:embed="rId4"/>
          <a:stretch>
            <a:fillRect/>
          </a:stretch>
        </p:blipFill>
        <p:spPr>
          <a:xfrm>
            <a:off x="2043978" y="2610357"/>
            <a:ext cx="2028825" cy="2400300"/>
          </a:xfrm>
          <a:prstGeom prst="rect">
            <a:avLst/>
          </a:prstGeom>
        </p:spPr>
      </p:pic>
      <p:pic>
        <p:nvPicPr>
          <p:cNvPr id="24" name="Imagen 23">
            <a:extLst>
              <a:ext uri="{FF2B5EF4-FFF2-40B4-BE49-F238E27FC236}">
                <a16:creationId xmlns:a16="http://schemas.microsoft.com/office/drawing/2014/main" id="{CF78B5E4-94AA-678D-E679-0A5114AEEFB8}"/>
              </a:ext>
            </a:extLst>
          </p:cNvPr>
          <p:cNvPicPr>
            <a:picLocks noChangeAspect="1"/>
          </p:cNvPicPr>
          <p:nvPr/>
        </p:nvPicPr>
        <p:blipFill>
          <a:blip r:embed="rId5"/>
          <a:stretch>
            <a:fillRect/>
          </a:stretch>
        </p:blipFill>
        <p:spPr>
          <a:xfrm>
            <a:off x="6348224" y="2139559"/>
            <a:ext cx="1933575" cy="4295775"/>
          </a:xfrm>
          <a:prstGeom prst="rect">
            <a:avLst/>
          </a:prstGeom>
        </p:spPr>
      </p:pic>
      <p:pic>
        <p:nvPicPr>
          <p:cNvPr id="22" name="Imagen 21">
            <a:extLst>
              <a:ext uri="{FF2B5EF4-FFF2-40B4-BE49-F238E27FC236}">
                <a16:creationId xmlns:a16="http://schemas.microsoft.com/office/drawing/2014/main" id="{59DA7EAB-F833-CF1E-1BC5-E7F3EE47D6FB}"/>
              </a:ext>
            </a:extLst>
          </p:cNvPr>
          <p:cNvPicPr>
            <a:picLocks noChangeAspect="1"/>
          </p:cNvPicPr>
          <p:nvPr/>
        </p:nvPicPr>
        <p:blipFill>
          <a:blip r:embed="rId6"/>
          <a:stretch>
            <a:fillRect/>
          </a:stretch>
        </p:blipFill>
        <p:spPr>
          <a:xfrm>
            <a:off x="4462810" y="2119305"/>
            <a:ext cx="1485900" cy="4238625"/>
          </a:xfrm>
          <a:prstGeom prst="rect">
            <a:avLst/>
          </a:prstGeom>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24446" y="6554013"/>
            <a:ext cx="637974" cy="221110"/>
          </a:xfrm>
          <a:prstGeom prst="rect">
            <a:avLst/>
          </a:prstGeom>
          <a:noFill/>
        </p:spPr>
        <p:txBody>
          <a:bodyPr wrap="square">
            <a:spAutoFit/>
          </a:bodyPr>
          <a:lstStyle/>
          <a:p>
            <a:pPr algn="ctr"/>
            <a:r>
              <a:rPr lang="en-US" altLang="es-ES" sz="800" dirty="0"/>
              <a:t>-33-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TEST</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12">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3">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4"/>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28473469-8BFA-9315-6D91-9E4206B227FC}"/>
              </a:ext>
            </a:extLst>
          </p:cNvPr>
          <p:cNvSpPr txBox="1"/>
          <p:nvPr/>
        </p:nvSpPr>
        <p:spPr>
          <a:xfrm>
            <a:off x="192128" y="1694326"/>
            <a:ext cx="3263066"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a:t>
            </a:r>
          </a:p>
        </p:txBody>
      </p:sp>
      <p:sp>
        <p:nvSpPr>
          <p:cNvPr id="18" name="Rectángulo 17">
            <a:extLst>
              <a:ext uri="{FF2B5EF4-FFF2-40B4-BE49-F238E27FC236}">
                <a16:creationId xmlns:a16="http://schemas.microsoft.com/office/drawing/2014/main" id="{9D161529-3AAD-8BF9-77CD-E37914677CDD}"/>
              </a:ext>
            </a:extLst>
          </p:cNvPr>
          <p:cNvSpPr/>
          <p:nvPr/>
        </p:nvSpPr>
        <p:spPr>
          <a:xfrm>
            <a:off x="4572000" y="3407680"/>
            <a:ext cx="1267767" cy="1080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19" name="Rectángulo 18">
            <a:extLst>
              <a:ext uri="{FF2B5EF4-FFF2-40B4-BE49-F238E27FC236}">
                <a16:creationId xmlns:a16="http://schemas.microsoft.com/office/drawing/2014/main" id="{73C9D38C-ADDC-3AAA-B6BD-3C339510DCA8}"/>
              </a:ext>
            </a:extLst>
          </p:cNvPr>
          <p:cNvSpPr/>
          <p:nvPr/>
        </p:nvSpPr>
        <p:spPr>
          <a:xfrm>
            <a:off x="4543433" y="4241579"/>
            <a:ext cx="1267767" cy="1080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0" name="Rectángulo 19">
            <a:extLst>
              <a:ext uri="{FF2B5EF4-FFF2-40B4-BE49-F238E27FC236}">
                <a16:creationId xmlns:a16="http://schemas.microsoft.com/office/drawing/2014/main" id="{E843C28B-CA04-6ECB-DFB9-294288BB4C12}"/>
              </a:ext>
            </a:extLst>
          </p:cNvPr>
          <p:cNvSpPr/>
          <p:nvPr/>
        </p:nvSpPr>
        <p:spPr>
          <a:xfrm>
            <a:off x="4543433" y="2583008"/>
            <a:ext cx="1267767" cy="1080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9" name="Rectángulo 28">
            <a:extLst>
              <a:ext uri="{FF2B5EF4-FFF2-40B4-BE49-F238E27FC236}">
                <a16:creationId xmlns:a16="http://schemas.microsoft.com/office/drawing/2014/main" id="{1F183301-A603-C335-E198-A353D45A4BAB}"/>
              </a:ext>
            </a:extLst>
          </p:cNvPr>
          <p:cNvSpPr/>
          <p:nvPr/>
        </p:nvSpPr>
        <p:spPr>
          <a:xfrm>
            <a:off x="6450609" y="3457164"/>
            <a:ext cx="1267767" cy="1080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0" name="Rectángulo 29">
            <a:extLst>
              <a:ext uri="{FF2B5EF4-FFF2-40B4-BE49-F238E27FC236}">
                <a16:creationId xmlns:a16="http://schemas.microsoft.com/office/drawing/2014/main" id="{FFD28BD7-4515-912B-CDDA-498782381701}"/>
              </a:ext>
            </a:extLst>
          </p:cNvPr>
          <p:cNvSpPr/>
          <p:nvPr/>
        </p:nvSpPr>
        <p:spPr>
          <a:xfrm>
            <a:off x="6450609" y="4277607"/>
            <a:ext cx="1267767" cy="1080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7" name="Rectángulo 36">
            <a:extLst>
              <a:ext uri="{FF2B5EF4-FFF2-40B4-BE49-F238E27FC236}">
                <a16:creationId xmlns:a16="http://schemas.microsoft.com/office/drawing/2014/main" id="{0A960D4A-1E03-2513-4791-2F7999DCA0DD}"/>
              </a:ext>
            </a:extLst>
          </p:cNvPr>
          <p:cNvSpPr/>
          <p:nvPr/>
        </p:nvSpPr>
        <p:spPr>
          <a:xfrm>
            <a:off x="2265990" y="3561347"/>
            <a:ext cx="1369906" cy="8367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8" name="Rectángulo 37">
            <a:extLst>
              <a:ext uri="{FF2B5EF4-FFF2-40B4-BE49-F238E27FC236}">
                <a16:creationId xmlns:a16="http://schemas.microsoft.com/office/drawing/2014/main" id="{D2DD0682-2EC1-0B7C-BFB1-92EB5E310F07}"/>
              </a:ext>
            </a:extLst>
          </p:cNvPr>
          <p:cNvSpPr/>
          <p:nvPr/>
        </p:nvSpPr>
        <p:spPr>
          <a:xfrm>
            <a:off x="582567" y="3659189"/>
            <a:ext cx="1369906" cy="8367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9" name="Rectángulo 38">
            <a:extLst>
              <a:ext uri="{FF2B5EF4-FFF2-40B4-BE49-F238E27FC236}">
                <a16:creationId xmlns:a16="http://schemas.microsoft.com/office/drawing/2014/main" id="{79C44D08-C981-CB0F-87D7-77D34C0C62FD}"/>
              </a:ext>
            </a:extLst>
          </p:cNvPr>
          <p:cNvSpPr/>
          <p:nvPr/>
        </p:nvSpPr>
        <p:spPr>
          <a:xfrm>
            <a:off x="2229344" y="4002895"/>
            <a:ext cx="1369906" cy="8367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0" name="Rectángulo 39">
            <a:extLst>
              <a:ext uri="{FF2B5EF4-FFF2-40B4-BE49-F238E27FC236}">
                <a16:creationId xmlns:a16="http://schemas.microsoft.com/office/drawing/2014/main" id="{20E073F8-D25D-56F0-C8BD-23F6FCAB26AE}"/>
              </a:ext>
            </a:extLst>
          </p:cNvPr>
          <p:cNvSpPr/>
          <p:nvPr/>
        </p:nvSpPr>
        <p:spPr>
          <a:xfrm>
            <a:off x="494018" y="3166299"/>
            <a:ext cx="1471498" cy="12938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1" name="CuadroTexto 40">
            <a:extLst>
              <a:ext uri="{FF2B5EF4-FFF2-40B4-BE49-F238E27FC236}">
                <a16:creationId xmlns:a16="http://schemas.microsoft.com/office/drawing/2014/main" id="{538CA7D8-FDAF-E22F-A216-922B6CC5CC12}"/>
              </a:ext>
            </a:extLst>
          </p:cNvPr>
          <p:cNvSpPr txBox="1"/>
          <p:nvPr/>
        </p:nvSpPr>
        <p:spPr>
          <a:xfrm>
            <a:off x="99558" y="2206417"/>
            <a:ext cx="4206327" cy="307777"/>
          </a:xfrm>
          <a:prstGeom prst="rect">
            <a:avLst/>
          </a:prstGeom>
          <a:solidFill>
            <a:schemeClr val="accent6">
              <a:lumMod val="60000"/>
              <a:lumOff val="40000"/>
            </a:schemeClr>
          </a:solidFill>
          <a:scene3d>
            <a:camera prst="perspectiveRelaxedModerately"/>
            <a:lightRig rig="threePt" dir="t"/>
          </a:scene3d>
        </p:spPr>
        <p:txBody>
          <a:bodyPr wrap="square">
            <a:spAutoFit/>
          </a:bodyPr>
          <a:lstStyle/>
          <a:p>
            <a:r>
              <a:rPr lang="es-ES" sz="1400" b="1" i="1" cap="all" dirty="0">
                <a:ln w="0"/>
                <a:solidFill>
                  <a:schemeClr val="accent5">
                    <a:lumMod val="50000"/>
                  </a:schemeClr>
                </a:solidFill>
                <a:effectLst>
                  <a:reflection blurRad="12700" stA="50000" endPos="50000" dist="5000" dir="5400000" sy="-100000" rotWithShape="0"/>
                </a:effectLst>
                <a:latin typeface="Cambria" pitchFamily="18" charset="0"/>
              </a:rPr>
              <a:t>Expert 1  </a:t>
            </a:r>
            <a:r>
              <a:rPr lang="es-ES" sz="1400" b="1" i="1" cap="all" dirty="0" err="1">
                <a:ln w="0"/>
                <a:solidFill>
                  <a:schemeClr val="accent5">
                    <a:lumMod val="50000"/>
                  </a:schemeClr>
                </a:solidFill>
                <a:effectLst>
                  <a:reflection blurRad="12700" stA="50000" endPos="50000" dist="5000" dir="5400000" sy="-100000" rotWithShape="0"/>
                </a:effectLst>
                <a:latin typeface="Cambria" pitchFamily="18" charset="0"/>
              </a:rPr>
              <a:t>Prediction</a:t>
            </a:r>
            <a:r>
              <a:rPr lang="es-ES" sz="1400" b="1" i="1" cap="all" dirty="0">
                <a:ln w="0"/>
                <a:solidFill>
                  <a:schemeClr val="accent5">
                    <a:lumMod val="50000"/>
                  </a:schemeClr>
                </a:solidFill>
                <a:effectLst>
                  <a:reflection blurRad="12700" stA="50000" endPos="50000" dist="5000" dir="5400000" sy="-100000" rotWithShape="0"/>
                </a:effectLst>
                <a:latin typeface="Cambria" pitchFamily="18" charset="0"/>
              </a:rPr>
              <a:t> == Expert 2  </a:t>
            </a:r>
            <a:r>
              <a:rPr lang="es-ES" sz="1400" b="1" i="1" cap="all" dirty="0" err="1">
                <a:ln w="0"/>
                <a:solidFill>
                  <a:schemeClr val="accent5">
                    <a:lumMod val="50000"/>
                  </a:schemeClr>
                </a:solidFill>
                <a:effectLst>
                  <a:reflection blurRad="12700" stA="50000" endPos="50000" dist="5000" dir="5400000" sy="-100000" rotWithShape="0"/>
                </a:effectLst>
                <a:latin typeface="Cambria" pitchFamily="18" charset="0"/>
              </a:rPr>
              <a:t>Prediction</a:t>
            </a:r>
            <a:endParaRPr lang="es-ES" sz="1400" b="1" i="1" cap="all" dirty="0">
              <a:ln w="0"/>
              <a:solidFill>
                <a:schemeClr val="accent5">
                  <a:lumMod val="50000"/>
                </a:schemeClr>
              </a:solidFill>
              <a:effectLst>
                <a:reflection blurRad="12700" stA="50000" endPos="50000" dist="5000" dir="5400000" sy="-100000" rotWithShape="0"/>
              </a:effectLst>
              <a:latin typeface="Cambria" pitchFamily="18" charset="0"/>
            </a:endParaRPr>
          </a:p>
        </p:txBody>
      </p:sp>
      <p:sp>
        <p:nvSpPr>
          <p:cNvPr id="10" name=" 175">
            <a:extLst>
              <a:ext uri="{FF2B5EF4-FFF2-40B4-BE49-F238E27FC236}">
                <a16:creationId xmlns:a16="http://schemas.microsoft.com/office/drawing/2014/main" id="{D9B6ACF8-1A77-9C19-3FC1-371289CD51F3}"/>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1" name=" 3">
            <a:extLst>
              <a:ext uri="{FF2B5EF4-FFF2-40B4-BE49-F238E27FC236}">
                <a16:creationId xmlns:a16="http://schemas.microsoft.com/office/drawing/2014/main" id="{870A171D-DEE9-909E-2D90-11B3416F1F3F}"/>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98472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32892"/>
            <a:ext cx="637974" cy="221110"/>
          </a:xfrm>
          <a:prstGeom prst="rect">
            <a:avLst/>
          </a:prstGeom>
          <a:noFill/>
        </p:spPr>
        <p:txBody>
          <a:bodyPr wrap="square">
            <a:spAutoFit/>
          </a:bodyPr>
          <a:lstStyle/>
          <a:p>
            <a:pPr algn="ctr"/>
            <a:r>
              <a:rPr lang="en-US" altLang="es-ES" sz="800" dirty="0"/>
              <a:t>-34-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3757" y="1718555"/>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8">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0"/>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4" name="Tabla 13">
            <a:extLst>
              <a:ext uri="{FF2B5EF4-FFF2-40B4-BE49-F238E27FC236}">
                <a16:creationId xmlns:a16="http://schemas.microsoft.com/office/drawing/2014/main" id="{7823E368-5A9D-15F1-0B51-7FBACCCEA49E}"/>
              </a:ext>
            </a:extLst>
          </p:cNvPr>
          <p:cNvGraphicFramePr>
            <a:graphicFrameLocks noGrp="1"/>
          </p:cNvGraphicFramePr>
          <p:nvPr>
            <p:extLst>
              <p:ext uri="{D42A27DB-BD31-4B8C-83A1-F6EECF244321}">
                <p14:modId xmlns:p14="http://schemas.microsoft.com/office/powerpoint/2010/main" val="1968262742"/>
              </p:ext>
            </p:extLst>
          </p:nvPr>
        </p:nvGraphicFramePr>
        <p:xfrm>
          <a:off x="683568" y="2722452"/>
          <a:ext cx="8272160" cy="3378763"/>
        </p:xfrm>
        <a:graphic>
          <a:graphicData uri="http://schemas.openxmlformats.org/drawingml/2006/table">
            <a:tbl>
              <a:tblPr firstRow="1" firstCol="1" bandRow="1">
                <a:tableStyleId>{5C22544A-7EE6-4342-B048-85BDC9FD1C3A}</a:tableStyleId>
              </a:tblPr>
              <a:tblGrid>
                <a:gridCol w="1425910">
                  <a:extLst>
                    <a:ext uri="{9D8B030D-6E8A-4147-A177-3AD203B41FA5}">
                      <a16:colId xmlns:a16="http://schemas.microsoft.com/office/drawing/2014/main" val="2442288388"/>
                    </a:ext>
                  </a:extLst>
                </a:gridCol>
                <a:gridCol w="481330">
                  <a:extLst>
                    <a:ext uri="{9D8B030D-6E8A-4147-A177-3AD203B41FA5}">
                      <a16:colId xmlns:a16="http://schemas.microsoft.com/office/drawing/2014/main" val="2922506956"/>
                    </a:ext>
                  </a:extLst>
                </a:gridCol>
                <a:gridCol w="493675">
                  <a:extLst>
                    <a:ext uri="{9D8B030D-6E8A-4147-A177-3AD203B41FA5}">
                      <a16:colId xmlns:a16="http://schemas.microsoft.com/office/drawing/2014/main" val="994152287"/>
                    </a:ext>
                  </a:extLst>
                </a:gridCol>
                <a:gridCol w="509523">
                  <a:extLst>
                    <a:ext uri="{9D8B030D-6E8A-4147-A177-3AD203B41FA5}">
                      <a16:colId xmlns:a16="http://schemas.microsoft.com/office/drawing/2014/main" val="2595821437"/>
                    </a:ext>
                  </a:extLst>
                </a:gridCol>
                <a:gridCol w="524063">
                  <a:extLst>
                    <a:ext uri="{9D8B030D-6E8A-4147-A177-3AD203B41FA5}">
                      <a16:colId xmlns:a16="http://schemas.microsoft.com/office/drawing/2014/main" val="3220793180"/>
                    </a:ext>
                  </a:extLst>
                </a:gridCol>
                <a:gridCol w="541220">
                  <a:extLst>
                    <a:ext uri="{9D8B030D-6E8A-4147-A177-3AD203B41FA5}">
                      <a16:colId xmlns:a16="http://schemas.microsoft.com/office/drawing/2014/main" val="3494108783"/>
                    </a:ext>
                  </a:extLst>
                </a:gridCol>
                <a:gridCol w="604887">
                  <a:extLst>
                    <a:ext uri="{9D8B030D-6E8A-4147-A177-3AD203B41FA5}">
                      <a16:colId xmlns:a16="http://schemas.microsoft.com/office/drawing/2014/main" val="552449888"/>
                    </a:ext>
                  </a:extLst>
                </a:gridCol>
                <a:gridCol w="411527">
                  <a:extLst>
                    <a:ext uri="{9D8B030D-6E8A-4147-A177-3AD203B41FA5}">
                      <a16:colId xmlns:a16="http://schemas.microsoft.com/office/drawing/2014/main" val="562435967"/>
                    </a:ext>
                  </a:extLst>
                </a:gridCol>
                <a:gridCol w="454153">
                  <a:extLst>
                    <a:ext uri="{9D8B030D-6E8A-4147-A177-3AD203B41FA5}">
                      <a16:colId xmlns:a16="http://schemas.microsoft.com/office/drawing/2014/main" val="1526791299"/>
                    </a:ext>
                  </a:extLst>
                </a:gridCol>
                <a:gridCol w="411794">
                  <a:extLst>
                    <a:ext uri="{9D8B030D-6E8A-4147-A177-3AD203B41FA5}">
                      <a16:colId xmlns:a16="http://schemas.microsoft.com/office/drawing/2014/main" val="185159133"/>
                    </a:ext>
                  </a:extLst>
                </a:gridCol>
                <a:gridCol w="498643">
                  <a:extLst>
                    <a:ext uri="{9D8B030D-6E8A-4147-A177-3AD203B41FA5}">
                      <a16:colId xmlns:a16="http://schemas.microsoft.com/office/drawing/2014/main" val="2427434305"/>
                    </a:ext>
                  </a:extLst>
                </a:gridCol>
                <a:gridCol w="448103">
                  <a:extLst>
                    <a:ext uri="{9D8B030D-6E8A-4147-A177-3AD203B41FA5}">
                      <a16:colId xmlns:a16="http://schemas.microsoft.com/office/drawing/2014/main" val="3016957386"/>
                    </a:ext>
                  </a:extLst>
                </a:gridCol>
                <a:gridCol w="520718">
                  <a:extLst>
                    <a:ext uri="{9D8B030D-6E8A-4147-A177-3AD203B41FA5}">
                      <a16:colId xmlns:a16="http://schemas.microsoft.com/office/drawing/2014/main" val="2426556559"/>
                    </a:ext>
                  </a:extLst>
                </a:gridCol>
                <a:gridCol w="448103">
                  <a:extLst>
                    <a:ext uri="{9D8B030D-6E8A-4147-A177-3AD203B41FA5}">
                      <a16:colId xmlns:a16="http://schemas.microsoft.com/office/drawing/2014/main" val="998677709"/>
                    </a:ext>
                  </a:extLst>
                </a:gridCol>
                <a:gridCol w="498511">
                  <a:extLst>
                    <a:ext uri="{9D8B030D-6E8A-4147-A177-3AD203B41FA5}">
                      <a16:colId xmlns:a16="http://schemas.microsoft.com/office/drawing/2014/main" val="106364611"/>
                    </a:ext>
                  </a:extLst>
                </a:gridCol>
              </a:tblGrid>
              <a:tr h="430429">
                <a:tc rowSpan="3">
                  <a:txBody>
                    <a:bodyPr/>
                    <a:lstStyle/>
                    <a:p>
                      <a:pPr algn="ctr"/>
                      <a:r>
                        <a:rPr lang="en-US" i="1" u="none" noProof="0" dirty="0">
                          <a:effectLst/>
                        </a:rPr>
                        <a:t>ROC_AUC/</a:t>
                      </a:r>
                    </a:p>
                    <a:p>
                      <a:pPr algn="ctr"/>
                      <a:r>
                        <a:rPr lang="en-US" i="1" u="none" noProof="0" dirty="0">
                          <a:effectLst/>
                        </a:rPr>
                        <a:t>Labels 1 Experts</a:t>
                      </a:r>
                    </a:p>
                  </a:txBody>
                  <a:tcPr/>
                </a:tc>
                <a:tc gridSpan="6">
                  <a:txBody>
                    <a:bodyPr/>
                    <a:lstStyle/>
                    <a:p>
                      <a:pPr algn="ctr"/>
                      <a:r>
                        <a:rPr lang="en-US" noProof="0" dirty="0"/>
                        <a:t>Train</a:t>
                      </a:r>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algn="ctr"/>
                      <a:r>
                        <a:rPr lang="en-US" noProof="0" dirty="0"/>
                        <a:t>Validation</a:t>
                      </a:r>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algn="ctr"/>
                      <a:r>
                        <a:rPr lang="en-US" noProof="0" dirty="0"/>
                        <a:t>Test</a:t>
                      </a:r>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188984583"/>
                  </a:ext>
                </a:extLst>
              </a:tr>
              <a:tr h="430429">
                <a:tc vMerge="1">
                  <a:txBody>
                    <a:bodyPr/>
                    <a:lstStyle/>
                    <a:p>
                      <a:endParaRPr lang="es-ES"/>
                    </a:p>
                  </a:txBody>
                  <a:tcPr/>
                </a:tc>
                <a:tc gridSpan="6">
                  <a:txBody>
                    <a:bodyPr/>
                    <a:lstStyle/>
                    <a:p>
                      <a:pPr marL="0" algn="ctr" rtl="0" eaLnBrk="1" latinLnBrk="0" hangingPunct="1"/>
                      <a:r>
                        <a:rPr kumimoji="0" lang="es-ES" sz="1600" b="1" kern="1200" dirty="0">
                          <a:solidFill>
                            <a:schemeClr val="bg2">
                              <a:lumMod val="25000"/>
                            </a:schemeClr>
                          </a:solidFill>
                          <a:latin typeface="+mn-lt"/>
                          <a:ea typeface="+mn-ea"/>
                          <a:cs typeface="+mn-cs"/>
                        </a:rPr>
                        <a:t>PROMEDIOS</a:t>
                      </a:r>
                    </a:p>
                  </a:txBody>
                  <a:tcPr>
                    <a:solidFill>
                      <a:schemeClr val="accent1">
                        <a:lumMod val="60000"/>
                        <a:lumOff val="40000"/>
                      </a:schemeClr>
                    </a:solidFill>
                  </a:tcPr>
                </a:tc>
                <a:tc hMerge="1">
                  <a:txBody>
                    <a:bodyPr/>
                    <a:lstStyle/>
                    <a:p>
                      <a:pPr marL="0" algn="l" rtl="0" eaLnBrk="1" latinLnBrk="0" hangingPunct="1"/>
                      <a:endParaRPr kumimoji="0" lang="es-ES" sz="1000" b="1" kern="1200" dirty="0">
                        <a:solidFill>
                          <a:schemeClr val="bg2">
                            <a:lumMod val="25000"/>
                          </a:schemeClr>
                        </a:solidFill>
                        <a:latin typeface="+mn-lt"/>
                        <a:ea typeface="+mn-ea"/>
                        <a:cs typeface="+mn-cs"/>
                      </a:endParaRPr>
                    </a:p>
                  </a:txBody>
                  <a:tcPr>
                    <a:solidFill>
                      <a:schemeClr val="accent1">
                        <a:lumMod val="60000"/>
                        <a:lumOff val="40000"/>
                      </a:scheme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2">
                  <a:txBody>
                    <a:bodyPr/>
                    <a:lstStyle/>
                    <a:p>
                      <a:pPr algn="ctr"/>
                      <a:r>
                        <a:rPr kumimoji="0" lang="es-ES" sz="1400" b="1" kern="1200" dirty="0">
                          <a:solidFill>
                            <a:schemeClr val="accent6">
                              <a:lumMod val="50000"/>
                            </a:schemeClr>
                          </a:solidFill>
                          <a:latin typeface="Calibri Light" panose="020F0302020204030204" pitchFamily="34" charset="0"/>
                          <a:ea typeface="+mn-ea"/>
                          <a:cs typeface="Calibri Light" panose="020F0302020204030204" pitchFamily="34" charset="0"/>
                        </a:rPr>
                        <a:t>Exprt1</a:t>
                      </a:r>
                    </a:p>
                  </a:txBody>
                  <a:tcPr>
                    <a:solidFill>
                      <a:schemeClr val="accent6">
                        <a:lumMod val="75000"/>
                      </a:schemeClr>
                    </a:solidFill>
                  </a:tcPr>
                </a:tc>
                <a:tc hMerge="1">
                  <a:txBody>
                    <a:bodyPr/>
                    <a:lstStyle/>
                    <a:p>
                      <a:endParaRPr lang="es-ES" dirty="0"/>
                    </a:p>
                  </a:txBody>
                  <a:tcPr/>
                </a:tc>
                <a:tc gridSpan="2">
                  <a:txBody>
                    <a:bodyPr/>
                    <a:lstStyle/>
                    <a:p>
                      <a:pPr algn="ctr"/>
                      <a:r>
                        <a:rPr kumimoji="0" lang="es-ES" sz="1400" b="1" kern="1200" dirty="0">
                          <a:solidFill>
                            <a:schemeClr val="accent6">
                              <a:lumMod val="50000"/>
                            </a:schemeClr>
                          </a:solidFill>
                          <a:latin typeface="Calibri Light" panose="020F0302020204030204" pitchFamily="34" charset="0"/>
                          <a:ea typeface="+mn-ea"/>
                          <a:cs typeface="Calibri Light" panose="020F0302020204030204" pitchFamily="34" charset="0"/>
                        </a:rPr>
                        <a:t>Exprt2</a:t>
                      </a:r>
                    </a:p>
                  </a:txBody>
                  <a:tcPr>
                    <a:solidFill>
                      <a:schemeClr val="accent6">
                        <a:lumMod val="75000"/>
                      </a:schemeClr>
                    </a:solidFill>
                  </a:tcPr>
                </a:tc>
                <a:tc hMerge="1">
                  <a:txBody>
                    <a:bodyPr/>
                    <a:lstStyle/>
                    <a:p>
                      <a:endParaRPr lang="es-ES" dirty="0"/>
                    </a:p>
                  </a:txBody>
                  <a:tcPr/>
                </a:tc>
                <a:tc gridSpan="2">
                  <a:txBody>
                    <a:bodyPr/>
                    <a:lstStyle/>
                    <a:p>
                      <a:pPr algn="ctr"/>
                      <a:r>
                        <a:rPr kumimoji="0" lang="es-ES" sz="1400" b="1" kern="1200" dirty="0">
                          <a:solidFill>
                            <a:schemeClr val="accent6">
                              <a:lumMod val="50000"/>
                            </a:schemeClr>
                          </a:solidFill>
                          <a:latin typeface="Calibri Light" panose="020F0302020204030204" pitchFamily="34" charset="0"/>
                          <a:ea typeface="+mn-ea"/>
                          <a:cs typeface="Calibri Light" panose="020F0302020204030204" pitchFamily="34" charset="0"/>
                        </a:rPr>
                        <a:t>Exprt1</a:t>
                      </a:r>
                    </a:p>
                  </a:txBody>
                  <a:tcPr>
                    <a:solidFill>
                      <a:schemeClr val="accent6">
                        <a:lumMod val="75000"/>
                      </a:schemeClr>
                    </a:solidFill>
                  </a:tcPr>
                </a:tc>
                <a:tc hMerge="1">
                  <a:txBody>
                    <a:bodyPr/>
                    <a:lstStyle/>
                    <a:p>
                      <a:endParaRPr lang="es-ES" dirty="0"/>
                    </a:p>
                  </a:txBody>
                  <a:tcPr/>
                </a:tc>
                <a:tc gridSpan="2">
                  <a:txBody>
                    <a:bodyPr/>
                    <a:lstStyle/>
                    <a:p>
                      <a:pPr algn="ctr"/>
                      <a:r>
                        <a:rPr lang="es-ES" sz="1400" b="1" dirty="0">
                          <a:solidFill>
                            <a:schemeClr val="accent6">
                              <a:lumMod val="50000"/>
                            </a:schemeClr>
                          </a:solidFill>
                          <a:latin typeface="Calibri Light" panose="020F0302020204030204" pitchFamily="34" charset="0"/>
                          <a:cs typeface="Calibri Light" panose="020F0302020204030204" pitchFamily="34" charset="0"/>
                        </a:rPr>
                        <a:t>Exprt2</a:t>
                      </a:r>
                    </a:p>
                  </a:txBody>
                  <a:tcPr>
                    <a:solidFill>
                      <a:schemeClr val="accent6">
                        <a:lumMod val="75000"/>
                      </a:schemeClr>
                    </a:solidFill>
                  </a:tcPr>
                </a:tc>
                <a:tc hMerge="1">
                  <a:txBody>
                    <a:bodyPr/>
                    <a:lstStyle/>
                    <a:p>
                      <a:endParaRPr lang="es-ES" dirty="0"/>
                    </a:p>
                  </a:txBody>
                  <a:tcPr/>
                </a:tc>
                <a:extLst>
                  <a:ext uri="{0D108BD9-81ED-4DB2-BD59-A6C34878D82A}">
                    <a16:rowId xmlns:a16="http://schemas.microsoft.com/office/drawing/2014/main" val="1628802445"/>
                  </a:ext>
                </a:extLst>
              </a:tr>
              <a:tr h="430429">
                <a:tc vMerge="1">
                  <a:txBody>
                    <a:bodyPr/>
                    <a:lstStyle/>
                    <a:p>
                      <a:pPr algn="ctr"/>
                      <a:endParaRPr lang="es-ES" i="1" dirty="0">
                        <a:latin typeface="Calibri Light" panose="020F0302020204030204" pitchFamily="34" charset="0"/>
                        <a:cs typeface="Calibri Light" panose="020F03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Sb2</a:t>
                      </a:r>
                    </a:p>
                    <a:p>
                      <a:pPr marL="0" algn="l" rtl="0" eaLnBrk="1" latinLnBrk="0" hangingPunct="1"/>
                      <a:endPar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endParaRPr>
                    </a:p>
                  </a:txBody>
                  <a:tcPr>
                    <a:solidFill>
                      <a:schemeClr val="accent1">
                        <a:lumMod val="60000"/>
                        <a:lumOff val="40000"/>
                      </a:schemeClr>
                    </a:solidFill>
                  </a:tcPr>
                </a:tc>
                <a:tc>
                  <a:txBody>
                    <a:bodyPr/>
                    <a:lstStyle/>
                    <a:p>
                      <a:pPr marL="0" algn="l" rtl="0" eaLnBrk="1" latinLnBrk="0" hangingPunct="1"/>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Sb8</a:t>
                      </a:r>
                    </a:p>
                  </a:txBody>
                  <a:tcPr>
                    <a:solidFill>
                      <a:schemeClr val="accent1">
                        <a:lumMod val="60000"/>
                        <a:lumOff val="40000"/>
                      </a:schemeClr>
                    </a:solidFill>
                  </a:tcPr>
                </a:tc>
                <a:tc>
                  <a:txBody>
                    <a:bodyPr/>
                    <a:lstStyle/>
                    <a:p>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Sb6</a:t>
                      </a:r>
                      <a:endParaRPr lang="es-ES" sz="900" dirty="0">
                        <a:latin typeface="Calibri Light" panose="020F0302020204030204" pitchFamily="34" charset="0"/>
                        <a:cs typeface="Calibri Light" panose="020F0302020204030204" pitchFamily="34" charset="0"/>
                      </a:endParaRPr>
                    </a:p>
                  </a:txBody>
                  <a:tcPr>
                    <a:solidFill>
                      <a:schemeClr val="accent1">
                        <a:lumMod val="60000"/>
                        <a:lumOff val="40000"/>
                      </a:schemeClr>
                    </a:solidFill>
                  </a:tcPr>
                </a:tc>
                <a:tc>
                  <a:txBody>
                    <a:bodyPr/>
                    <a:lstStyle/>
                    <a:p>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Sb4</a:t>
                      </a:r>
                      <a:endParaRPr lang="es-ES" sz="900" dirty="0">
                        <a:latin typeface="Calibri Light" panose="020F0302020204030204" pitchFamily="34" charset="0"/>
                        <a:cs typeface="Calibri Light" panose="020F0302020204030204" pitchFamily="34" charset="0"/>
                      </a:endParaRPr>
                    </a:p>
                  </a:txBody>
                  <a:tcPr>
                    <a:solidFill>
                      <a:schemeClr val="accent1">
                        <a:lumMod val="60000"/>
                        <a:lumOff val="40000"/>
                      </a:schemeClr>
                    </a:solidFill>
                  </a:tcPr>
                </a:tc>
                <a:tc>
                  <a:txBody>
                    <a:bodyPr/>
                    <a:lstStyle/>
                    <a:p>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Sb5</a:t>
                      </a:r>
                      <a:endParaRPr lang="es-ES" sz="900" dirty="0">
                        <a:latin typeface="Calibri Light" panose="020F0302020204030204" pitchFamily="34" charset="0"/>
                        <a:cs typeface="Calibri Light" panose="020F0302020204030204" pitchFamily="34" charset="0"/>
                      </a:endParaRPr>
                    </a:p>
                  </a:txBody>
                  <a:tcPr>
                    <a:solidFill>
                      <a:schemeClr val="accent1">
                        <a:lumMod val="60000"/>
                        <a:lumOff val="40000"/>
                      </a:schemeClr>
                    </a:solidFill>
                  </a:tcPr>
                </a:tc>
                <a:tc>
                  <a:txBody>
                    <a:bodyPr/>
                    <a:lstStyle/>
                    <a:p>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Sb3</a:t>
                      </a:r>
                      <a:endParaRPr lang="es-ES" sz="900" dirty="0">
                        <a:latin typeface="Calibri Light" panose="020F0302020204030204" pitchFamily="34" charset="0"/>
                        <a:cs typeface="Calibri Light" panose="020F0302020204030204" pitchFamily="34" charset="0"/>
                      </a:endParaRPr>
                    </a:p>
                  </a:txBody>
                  <a:tcPr>
                    <a:solidFill>
                      <a:schemeClr val="accent1">
                        <a:lumMod val="60000"/>
                        <a:lumOff val="40000"/>
                      </a:schemeClr>
                    </a:solidFill>
                  </a:tcPr>
                </a:tc>
                <a:tc>
                  <a:txBody>
                    <a:bodyPr/>
                    <a:lstStyle/>
                    <a:p>
                      <a:pPr algn="ctr"/>
                      <a:r>
                        <a:rPr lang="es-ES" sz="900" b="1" dirty="0">
                          <a:solidFill>
                            <a:srgbClr val="0070C0"/>
                          </a:solidFill>
                          <a:latin typeface="Calibri Light" panose="020F0302020204030204" pitchFamily="34" charset="0"/>
                          <a:cs typeface="Calibri Light" panose="020F0302020204030204" pitchFamily="34" charset="0"/>
                        </a:rPr>
                        <a:t>Sb1</a:t>
                      </a:r>
                    </a:p>
                  </a:txBody>
                  <a:tcPr>
                    <a:solidFill>
                      <a:schemeClr val="accent6">
                        <a:lumMod val="60000"/>
                        <a:lumOff val="40000"/>
                      </a:schemeClr>
                    </a:solidFill>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Sb7</a:t>
                      </a:r>
                    </a:p>
                  </a:txBody>
                  <a:tcPr>
                    <a:solidFill>
                      <a:schemeClr val="accent6">
                        <a:lumMod val="60000"/>
                        <a:lumOff val="40000"/>
                      </a:schemeClr>
                    </a:solidFill>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sb1</a:t>
                      </a:r>
                    </a:p>
                  </a:txBody>
                  <a:tcPr>
                    <a:solidFill>
                      <a:schemeClr val="accent6">
                        <a:lumMod val="60000"/>
                        <a:lumOff val="40000"/>
                      </a:schemeClr>
                    </a:solidFill>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sb7</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sb9</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sb10</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sb9</a:t>
                      </a:r>
                    </a:p>
                  </a:txBody>
                  <a:tcPr>
                    <a:solidFill>
                      <a:schemeClr val="accent6">
                        <a:lumMod val="60000"/>
                        <a:lumOff val="40000"/>
                      </a:schemeClr>
                    </a:solidFill>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sb10</a:t>
                      </a:r>
                    </a:p>
                  </a:txBody>
                  <a:tcPr>
                    <a:solidFill>
                      <a:schemeClr val="accent6">
                        <a:lumMod val="60000"/>
                        <a:lumOff val="40000"/>
                      </a:schemeClr>
                    </a:solidFill>
                  </a:tcPr>
                </a:tc>
                <a:extLst>
                  <a:ext uri="{0D108BD9-81ED-4DB2-BD59-A6C34878D82A}">
                    <a16:rowId xmlns:a16="http://schemas.microsoft.com/office/drawing/2014/main" val="3434958178"/>
                  </a:ext>
                </a:extLst>
              </a:tr>
              <a:tr h="430429">
                <a:tc>
                  <a:txBody>
                    <a:bodyPr/>
                    <a:lstStyle/>
                    <a:p>
                      <a:pPr algn="ctr"/>
                      <a:r>
                        <a:rPr lang="es-ES" i="1" dirty="0">
                          <a:latin typeface="Calibri Light" panose="020F0302020204030204" pitchFamily="34" charset="0"/>
                          <a:cs typeface="Calibri Light" panose="020F0302020204030204" pitchFamily="34" charset="0"/>
                        </a:rPr>
                        <a:t>NREM- N1</a:t>
                      </a:r>
                    </a:p>
                  </a:txBody>
                  <a:tcPr/>
                </a:tc>
                <a:tc>
                  <a:txBody>
                    <a:bodyPr/>
                    <a:lstStyle/>
                    <a:p>
                      <a:pPr algn="ctr"/>
                      <a:r>
                        <a:rPr lang="en-US" sz="900" b="0" i="0" dirty="0">
                          <a:solidFill>
                            <a:srgbClr val="212121"/>
                          </a:solidFill>
                          <a:effectLst/>
                          <a:latin typeface="Courier New" panose="02070309020205020404" pitchFamily="49" charset="0"/>
                        </a:rPr>
                        <a:t>0.98</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lang="en-US" sz="900" b="0" i="0" dirty="0">
                          <a:solidFill>
                            <a:srgbClr val="212121"/>
                          </a:solidFill>
                          <a:effectLst/>
                          <a:latin typeface="Courier New" panose="02070309020205020404" pitchFamily="49" charset="0"/>
                        </a:rPr>
                        <a:t>0.97</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lang="en-US" sz="900" b="0" i="0" dirty="0">
                          <a:solidFill>
                            <a:srgbClr val="212121"/>
                          </a:solidFill>
                          <a:effectLst/>
                          <a:latin typeface="Courier New" panose="02070309020205020404" pitchFamily="49" charset="0"/>
                        </a:rPr>
                        <a:t>0.93</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lang="en-US" sz="900" b="0" i="0" dirty="0">
                          <a:solidFill>
                            <a:srgbClr val="212121"/>
                          </a:solidFill>
                          <a:effectLst/>
                          <a:latin typeface="Courier New" panose="02070309020205020404" pitchFamily="49" charset="0"/>
                        </a:rPr>
                        <a:t>0.98</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lang="en-US" sz="900" b="0" i="0" dirty="0">
                          <a:solidFill>
                            <a:srgbClr val="212121"/>
                          </a:solidFill>
                          <a:effectLst/>
                          <a:latin typeface="Courier New" panose="02070309020205020404" pitchFamily="49" charset="0"/>
                        </a:rPr>
                        <a:t>0.98</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lang="en-US" sz="900" b="0" i="0" dirty="0">
                          <a:solidFill>
                            <a:srgbClr val="212121"/>
                          </a:solidFill>
                          <a:effectLst/>
                          <a:latin typeface="Courier New" panose="02070309020205020404" pitchFamily="49"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0.96</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0.96</a:t>
                      </a:r>
                    </a:p>
                  </a:txBody>
                  <a:tcPr/>
                </a:tc>
                <a:extLst>
                  <a:ext uri="{0D108BD9-81ED-4DB2-BD59-A6C34878D82A}">
                    <a16:rowId xmlns:a16="http://schemas.microsoft.com/office/drawing/2014/main" val="2193182645"/>
                  </a:ext>
                </a:extLst>
              </a:tr>
              <a:tr h="430429">
                <a:tc>
                  <a:txBody>
                    <a:bodyPr/>
                    <a:lstStyle/>
                    <a:p>
                      <a:pPr algn="ctr"/>
                      <a:r>
                        <a:rPr lang="es-ES" i="1" dirty="0">
                          <a:latin typeface="Calibri Light" panose="020F0302020204030204" pitchFamily="34" charset="0"/>
                          <a:cs typeface="Calibri Light" panose="020F0302020204030204" pitchFamily="34" charset="0"/>
                        </a:rPr>
                        <a:t>NREM-N2</a:t>
                      </a:r>
                    </a:p>
                  </a:txBody>
                  <a:tcPr/>
                </a:tc>
                <a:tc>
                  <a:txBody>
                    <a:bodyPr/>
                    <a:lstStyle/>
                    <a:p>
                      <a:pPr algn="ctr"/>
                      <a:r>
                        <a:rPr lang="en-US" sz="900" b="0" i="0" dirty="0">
                          <a:solidFill>
                            <a:srgbClr val="212121"/>
                          </a:solidFill>
                          <a:effectLst/>
                          <a:latin typeface="Courier New" panose="02070309020205020404" pitchFamily="49" charset="0"/>
                        </a:rPr>
                        <a:t>0.73</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lang="en-US" sz="900" b="0" i="0" dirty="0">
                          <a:solidFill>
                            <a:srgbClr val="212121"/>
                          </a:solidFill>
                          <a:effectLst/>
                          <a:latin typeface="Courier New" panose="02070309020205020404" pitchFamily="49" charset="0"/>
                        </a:rPr>
                        <a:t>0.54</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lang="en-US" sz="900" b="0" i="0" dirty="0">
                          <a:solidFill>
                            <a:srgbClr val="212121"/>
                          </a:solidFill>
                          <a:effectLst/>
                          <a:latin typeface="Courier New" panose="02070309020205020404" pitchFamily="49" charset="0"/>
                        </a:rPr>
                        <a:t>0.83</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lang="en-US" sz="900" b="0" i="0" dirty="0">
                          <a:solidFill>
                            <a:srgbClr val="212121"/>
                          </a:solidFill>
                          <a:effectLst/>
                          <a:latin typeface="Courier New" panose="02070309020205020404" pitchFamily="49" charset="0"/>
                        </a:rPr>
                        <a:t>0.71</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lang="en-US" sz="900" b="0" i="0" dirty="0">
                          <a:solidFill>
                            <a:srgbClr val="212121"/>
                          </a:solidFill>
                          <a:effectLst/>
                          <a:latin typeface="Courier New" panose="02070309020205020404" pitchFamily="49" charset="0"/>
                        </a:rPr>
                        <a:t>0.69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lang="en-US" sz="900" b="0" i="0" dirty="0">
                          <a:solidFill>
                            <a:srgbClr val="212121"/>
                          </a:solidFill>
                          <a:effectLst/>
                          <a:latin typeface="Courier New" panose="02070309020205020404" pitchFamily="49" charset="0"/>
                        </a:rPr>
                        <a:t>0.96</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kumimoji="0" lang="es-ES" sz="900" b="1" kern="1200" dirty="0">
                          <a:solidFill>
                            <a:srgbClr val="0070C0"/>
                          </a:solidFill>
                          <a:latin typeface="Calibri Light" panose="020F0302020204030204" pitchFamily="34" charset="0"/>
                          <a:ea typeface="+mn-ea"/>
                          <a:cs typeface="Calibri Light" panose="020F0302020204030204" pitchFamily="34" charset="0"/>
                        </a:rPr>
                        <a:t>0.74</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0.74</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0.80</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0.80</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0.75</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0.85</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0.75</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0.85</a:t>
                      </a:r>
                    </a:p>
                  </a:txBody>
                  <a:tcPr/>
                </a:tc>
                <a:extLst>
                  <a:ext uri="{0D108BD9-81ED-4DB2-BD59-A6C34878D82A}">
                    <a16:rowId xmlns:a16="http://schemas.microsoft.com/office/drawing/2014/main" val="110634458"/>
                  </a:ext>
                </a:extLst>
              </a:tr>
              <a:tr h="430429">
                <a:tc>
                  <a:txBody>
                    <a:bodyPr/>
                    <a:lstStyle/>
                    <a:p>
                      <a:pPr algn="ctr"/>
                      <a:r>
                        <a:rPr lang="es-ES" i="1" dirty="0">
                          <a:latin typeface="Calibri Light" panose="020F0302020204030204" pitchFamily="34" charset="0"/>
                          <a:cs typeface="Calibri Light" panose="020F0302020204030204" pitchFamily="34" charset="0"/>
                        </a:rPr>
                        <a:t>NREM-N3</a:t>
                      </a: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0.85</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0.49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0.75</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0.71</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0.71</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0.97</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0.84</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0.84</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0.83</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0.83</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0.80</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0.70</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0.81</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0.70</a:t>
                      </a:r>
                    </a:p>
                  </a:txBody>
                  <a:tcPr/>
                </a:tc>
                <a:extLst>
                  <a:ext uri="{0D108BD9-81ED-4DB2-BD59-A6C34878D82A}">
                    <a16:rowId xmlns:a16="http://schemas.microsoft.com/office/drawing/2014/main" val="28403918"/>
                  </a:ext>
                </a:extLst>
              </a:tr>
              <a:tr h="140198">
                <a:tc>
                  <a:txBody>
                    <a:bodyPr/>
                    <a:lstStyle/>
                    <a:p>
                      <a:pPr algn="ctr"/>
                      <a:r>
                        <a:rPr lang="es-ES" i="1" dirty="0">
                          <a:latin typeface="Calibri Light" panose="020F0302020204030204" pitchFamily="34" charset="0"/>
                          <a:cs typeface="Calibri Light" panose="020F0302020204030204" pitchFamily="34" charset="0"/>
                        </a:rPr>
                        <a:t>REM</a:t>
                      </a: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0.95</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0.96</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0.96</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0.96</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0.94</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0.97</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0.99</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0.99</a:t>
                      </a:r>
                    </a:p>
                  </a:txBody>
                  <a:tcPr/>
                </a:tc>
                <a:extLst>
                  <a:ext uri="{0D108BD9-81ED-4DB2-BD59-A6C34878D82A}">
                    <a16:rowId xmlns:a16="http://schemas.microsoft.com/office/drawing/2014/main" val="2848808245"/>
                  </a:ext>
                </a:extLst>
              </a:tr>
              <a:tr h="430429">
                <a:tc>
                  <a:txBody>
                    <a:bodyPr/>
                    <a:lstStyle/>
                    <a:p>
                      <a:pPr algn="ctr"/>
                      <a:r>
                        <a:rPr lang="es-ES" i="1" dirty="0">
                          <a:latin typeface="Calibri Light" panose="020F0302020204030204" pitchFamily="34" charset="0"/>
                          <a:cs typeface="Calibri Light" panose="020F0302020204030204" pitchFamily="34" charset="0"/>
                        </a:rPr>
                        <a:t>AWAKE</a:t>
                      </a: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0.98</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0.98</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0.95</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marL="0" algn="ctr" rtl="0" eaLnBrk="1" latinLnBrk="0" hangingPunct="1"/>
                      <a:r>
                        <a:rPr lang="en-US" sz="900" b="0" i="0" dirty="0">
                          <a:solidFill>
                            <a:srgbClr val="212121"/>
                          </a:solidFill>
                          <a:effectLst/>
                          <a:latin typeface="Courier New" panose="02070309020205020404" pitchFamily="49" charset="0"/>
                        </a:rPr>
                        <a:t>0.99</a:t>
                      </a:r>
                      <a:endParaRPr kumimoji="0" lang="es-ES" sz="900" b="1" i="0" kern="1200" dirty="0">
                        <a:solidFill>
                          <a:srgbClr val="212121"/>
                        </a:solidFill>
                        <a:effectLst/>
                        <a:latin typeface="Calibri Light" panose="020F0302020204030204" pitchFamily="34" charset="0"/>
                        <a:ea typeface="+mn-ea"/>
                        <a:cs typeface="Calibri Light" panose="020F0302020204030204" pitchFamily="34" charset="0"/>
                      </a:endParaRP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900" b="1" kern="1200" dirty="0">
                          <a:solidFill>
                            <a:srgbClr val="0070C0"/>
                          </a:solidFill>
                          <a:latin typeface="Calibri Light" panose="020F0302020204030204" pitchFamily="34" charset="0"/>
                          <a:ea typeface="+mn-ea"/>
                          <a:cs typeface="Calibri Light" panose="020F0302020204030204" pitchFamily="34" charset="0"/>
                        </a:rPr>
                        <a:t>0.98</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0.95</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0.95</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0.96</a:t>
                      </a:r>
                    </a:p>
                  </a:txBody>
                  <a:tcPr/>
                </a:tc>
                <a:tc>
                  <a:txBody>
                    <a:bodyPr/>
                    <a:lstStyle/>
                    <a:p>
                      <a:pPr algn="ctr"/>
                      <a:r>
                        <a:rPr kumimoji="0" lang="es-ES" sz="900" b="1" kern="1200" dirty="0">
                          <a:solidFill>
                            <a:schemeClr val="bg2">
                              <a:lumMod val="25000"/>
                            </a:schemeClr>
                          </a:solidFill>
                          <a:latin typeface="Calibri Light" panose="020F0302020204030204" pitchFamily="34" charset="0"/>
                          <a:ea typeface="+mn-ea"/>
                          <a:cs typeface="Calibri Light" panose="020F0302020204030204" pitchFamily="34" charset="0"/>
                        </a:rPr>
                        <a:t>0.95</a:t>
                      </a:r>
                    </a:p>
                  </a:txBody>
                  <a:tcPr/>
                </a:tc>
                <a:extLst>
                  <a:ext uri="{0D108BD9-81ED-4DB2-BD59-A6C34878D82A}">
                    <a16:rowId xmlns:a16="http://schemas.microsoft.com/office/drawing/2014/main" val="1224595563"/>
                  </a:ext>
                </a:extLst>
              </a:tr>
            </a:tbl>
          </a:graphicData>
        </a:graphic>
      </p:graphicFrame>
      <p:sp>
        <p:nvSpPr>
          <p:cNvPr id="10" name="CuadroTexto 9">
            <a:extLst>
              <a:ext uri="{FF2B5EF4-FFF2-40B4-BE49-F238E27FC236}">
                <a16:creationId xmlns:a16="http://schemas.microsoft.com/office/drawing/2014/main" id="{5FEED7D5-386E-A9B3-DE39-1E7BACE1791C}"/>
              </a:ext>
            </a:extLst>
          </p:cNvPr>
          <p:cNvSpPr txBox="1"/>
          <p:nvPr/>
        </p:nvSpPr>
        <p:spPr>
          <a:xfrm>
            <a:off x="244582" y="1883018"/>
            <a:ext cx="4839101"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yasa library</a:t>
            </a:r>
          </a:p>
        </p:txBody>
      </p:sp>
      <p:pic>
        <p:nvPicPr>
          <p:cNvPr id="5122" name="Picture 2" descr="VAlor de entrenamiento, validación y Test Auc Curva Roc y Matrices de confusión">
            <a:extLst>
              <a:ext uri="{FF2B5EF4-FFF2-40B4-BE49-F238E27FC236}">
                <a16:creationId xmlns:a16="http://schemas.microsoft.com/office/drawing/2014/main" id="{0140FA67-62DF-CC03-13E7-9108FFD7D9D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59041" y="1664661"/>
            <a:ext cx="940377" cy="94037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 175">
            <a:extLst>
              <a:ext uri="{FF2B5EF4-FFF2-40B4-BE49-F238E27FC236}">
                <a16:creationId xmlns:a16="http://schemas.microsoft.com/office/drawing/2014/main" id="{35478AF4-C707-DC74-4D8A-7F2DBCACCFA2}"/>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8" name=" 3">
            <a:extLst>
              <a:ext uri="{FF2B5EF4-FFF2-40B4-BE49-F238E27FC236}">
                <a16:creationId xmlns:a16="http://schemas.microsoft.com/office/drawing/2014/main" id="{76DEA5B5-6035-B0EE-BA9D-71020803B701}"/>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2954956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agen 53">
            <a:extLst>
              <a:ext uri="{FF2B5EF4-FFF2-40B4-BE49-F238E27FC236}">
                <a16:creationId xmlns:a16="http://schemas.microsoft.com/office/drawing/2014/main" id="{6C7F03E4-6010-7A83-15B5-F3C7D12C4919}"/>
              </a:ext>
            </a:extLst>
          </p:cNvPr>
          <p:cNvPicPr>
            <a:picLocks noChangeAspect="1"/>
          </p:cNvPicPr>
          <p:nvPr/>
        </p:nvPicPr>
        <p:blipFill>
          <a:blip r:embed="rId3"/>
          <a:stretch>
            <a:fillRect/>
          </a:stretch>
        </p:blipFill>
        <p:spPr>
          <a:xfrm>
            <a:off x="301832" y="4628418"/>
            <a:ext cx="1743075" cy="1752600"/>
          </a:xfrm>
          <a:prstGeom prst="rect">
            <a:avLst/>
          </a:prstGeom>
        </p:spPr>
      </p:pic>
      <p:pic>
        <p:nvPicPr>
          <p:cNvPr id="52" name="Imagen 51">
            <a:extLst>
              <a:ext uri="{FF2B5EF4-FFF2-40B4-BE49-F238E27FC236}">
                <a16:creationId xmlns:a16="http://schemas.microsoft.com/office/drawing/2014/main" id="{7FE74F5C-75B3-EBFB-7042-8E7D14E5C4D6}"/>
              </a:ext>
            </a:extLst>
          </p:cNvPr>
          <p:cNvPicPr>
            <a:picLocks noChangeAspect="1"/>
          </p:cNvPicPr>
          <p:nvPr/>
        </p:nvPicPr>
        <p:blipFill>
          <a:blip r:embed="rId4"/>
          <a:stretch>
            <a:fillRect/>
          </a:stretch>
        </p:blipFill>
        <p:spPr>
          <a:xfrm>
            <a:off x="2311041" y="4738463"/>
            <a:ext cx="1857375" cy="1724025"/>
          </a:xfrm>
          <a:prstGeom prst="rect">
            <a:avLst/>
          </a:prstGeom>
        </p:spPr>
      </p:pic>
      <p:pic>
        <p:nvPicPr>
          <p:cNvPr id="50" name="Imagen 49">
            <a:extLst>
              <a:ext uri="{FF2B5EF4-FFF2-40B4-BE49-F238E27FC236}">
                <a16:creationId xmlns:a16="http://schemas.microsoft.com/office/drawing/2014/main" id="{25010CBE-5EE0-2132-26D1-9B71FC1DE62D}"/>
              </a:ext>
            </a:extLst>
          </p:cNvPr>
          <p:cNvPicPr>
            <a:picLocks noChangeAspect="1"/>
          </p:cNvPicPr>
          <p:nvPr/>
        </p:nvPicPr>
        <p:blipFill>
          <a:blip r:embed="rId5"/>
          <a:stretch>
            <a:fillRect/>
          </a:stretch>
        </p:blipFill>
        <p:spPr>
          <a:xfrm>
            <a:off x="244582" y="2522061"/>
            <a:ext cx="1752600" cy="2000250"/>
          </a:xfrm>
          <a:prstGeom prst="rect">
            <a:avLst/>
          </a:prstGeom>
        </p:spPr>
      </p:pic>
      <p:pic>
        <p:nvPicPr>
          <p:cNvPr id="36" name="Imagen 35">
            <a:extLst>
              <a:ext uri="{FF2B5EF4-FFF2-40B4-BE49-F238E27FC236}">
                <a16:creationId xmlns:a16="http://schemas.microsoft.com/office/drawing/2014/main" id="{87385901-F2F1-8F0E-E6A9-BF83416ED0B3}"/>
              </a:ext>
            </a:extLst>
          </p:cNvPr>
          <p:cNvPicPr>
            <a:picLocks noChangeAspect="1"/>
          </p:cNvPicPr>
          <p:nvPr/>
        </p:nvPicPr>
        <p:blipFill>
          <a:blip r:embed="rId6"/>
          <a:stretch>
            <a:fillRect/>
          </a:stretch>
        </p:blipFill>
        <p:spPr>
          <a:xfrm>
            <a:off x="2355341" y="2512536"/>
            <a:ext cx="1685925" cy="2009775"/>
          </a:xfrm>
          <a:prstGeom prst="rect">
            <a:avLst/>
          </a:prstGeom>
        </p:spPr>
      </p:pic>
      <p:pic>
        <p:nvPicPr>
          <p:cNvPr id="30" name="Imagen 29">
            <a:extLst>
              <a:ext uri="{FF2B5EF4-FFF2-40B4-BE49-F238E27FC236}">
                <a16:creationId xmlns:a16="http://schemas.microsoft.com/office/drawing/2014/main" id="{499E0591-6B0F-595F-20C4-D11ED4E61A99}"/>
              </a:ext>
            </a:extLst>
          </p:cNvPr>
          <p:cNvPicPr>
            <a:picLocks noChangeAspect="1"/>
          </p:cNvPicPr>
          <p:nvPr/>
        </p:nvPicPr>
        <p:blipFill>
          <a:blip r:embed="rId7"/>
          <a:stretch>
            <a:fillRect/>
          </a:stretch>
        </p:blipFill>
        <p:spPr>
          <a:xfrm>
            <a:off x="4482275" y="2146274"/>
            <a:ext cx="1866900" cy="4162425"/>
          </a:xfrm>
          <a:prstGeom prst="rect">
            <a:avLst/>
          </a:prstGeom>
        </p:spPr>
      </p:pic>
      <p:pic>
        <p:nvPicPr>
          <p:cNvPr id="14" name="Imagen 13">
            <a:extLst>
              <a:ext uri="{FF2B5EF4-FFF2-40B4-BE49-F238E27FC236}">
                <a16:creationId xmlns:a16="http://schemas.microsoft.com/office/drawing/2014/main" id="{AB7E36AC-F204-D092-E5F2-FE72A9CDC69D}"/>
              </a:ext>
            </a:extLst>
          </p:cNvPr>
          <p:cNvPicPr>
            <a:picLocks noChangeAspect="1"/>
          </p:cNvPicPr>
          <p:nvPr/>
        </p:nvPicPr>
        <p:blipFill>
          <a:blip r:embed="rId8"/>
          <a:stretch>
            <a:fillRect/>
          </a:stretch>
        </p:blipFill>
        <p:spPr>
          <a:xfrm>
            <a:off x="6434338" y="1858334"/>
            <a:ext cx="1990725" cy="4133850"/>
          </a:xfrm>
          <a:prstGeom prst="rect">
            <a:avLst/>
          </a:prstGeom>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33585"/>
            <a:ext cx="637974" cy="221110"/>
          </a:xfrm>
          <a:prstGeom prst="rect">
            <a:avLst/>
          </a:prstGeom>
          <a:noFill/>
        </p:spPr>
        <p:txBody>
          <a:bodyPr wrap="square">
            <a:spAutoFit/>
          </a:bodyPr>
          <a:lstStyle/>
          <a:p>
            <a:pPr algn="ctr"/>
            <a:r>
              <a:rPr lang="en-US" altLang="es-ES" sz="800" dirty="0"/>
              <a:t>-35-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783102" y="1635905"/>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VALIDATION</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14">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5">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6"/>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0" name="CuadroTexto 9">
            <a:extLst>
              <a:ext uri="{FF2B5EF4-FFF2-40B4-BE49-F238E27FC236}">
                <a16:creationId xmlns:a16="http://schemas.microsoft.com/office/drawing/2014/main" id="{5FEED7D5-386E-A9B3-DE39-1E7BACE1791C}"/>
              </a:ext>
            </a:extLst>
          </p:cNvPr>
          <p:cNvSpPr txBox="1"/>
          <p:nvPr/>
        </p:nvSpPr>
        <p:spPr>
          <a:xfrm>
            <a:off x="179512" y="1979971"/>
            <a:ext cx="4839101"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yasa library</a:t>
            </a:r>
          </a:p>
        </p:txBody>
      </p:sp>
      <p:sp>
        <p:nvSpPr>
          <p:cNvPr id="19" name="Rectángulo 18">
            <a:extLst>
              <a:ext uri="{FF2B5EF4-FFF2-40B4-BE49-F238E27FC236}">
                <a16:creationId xmlns:a16="http://schemas.microsoft.com/office/drawing/2014/main" id="{62B959DA-F156-F643-240A-8AE68F96907B}"/>
              </a:ext>
            </a:extLst>
          </p:cNvPr>
          <p:cNvSpPr/>
          <p:nvPr/>
        </p:nvSpPr>
        <p:spPr>
          <a:xfrm>
            <a:off x="6660232" y="3429000"/>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0" name="Rectángulo 19">
            <a:extLst>
              <a:ext uri="{FF2B5EF4-FFF2-40B4-BE49-F238E27FC236}">
                <a16:creationId xmlns:a16="http://schemas.microsoft.com/office/drawing/2014/main" id="{60552830-973C-7618-588A-4EF8CA8CF9CA}"/>
              </a:ext>
            </a:extLst>
          </p:cNvPr>
          <p:cNvSpPr/>
          <p:nvPr/>
        </p:nvSpPr>
        <p:spPr>
          <a:xfrm>
            <a:off x="6644456" y="4239449"/>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2" name="Rectángulo 21">
            <a:extLst>
              <a:ext uri="{FF2B5EF4-FFF2-40B4-BE49-F238E27FC236}">
                <a16:creationId xmlns:a16="http://schemas.microsoft.com/office/drawing/2014/main" id="{28416C6C-76EC-E76A-E188-2A4182764C46}"/>
              </a:ext>
            </a:extLst>
          </p:cNvPr>
          <p:cNvSpPr/>
          <p:nvPr/>
        </p:nvSpPr>
        <p:spPr>
          <a:xfrm>
            <a:off x="6621569" y="2755029"/>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3" name="Rectángulo 22">
            <a:extLst>
              <a:ext uri="{FF2B5EF4-FFF2-40B4-BE49-F238E27FC236}">
                <a16:creationId xmlns:a16="http://schemas.microsoft.com/office/drawing/2014/main" id="{7F2099C9-07DA-7F34-8C78-5588042F8F23}"/>
              </a:ext>
            </a:extLst>
          </p:cNvPr>
          <p:cNvSpPr/>
          <p:nvPr/>
        </p:nvSpPr>
        <p:spPr>
          <a:xfrm>
            <a:off x="4574272" y="2584178"/>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4" name="Rectángulo 23">
            <a:extLst>
              <a:ext uri="{FF2B5EF4-FFF2-40B4-BE49-F238E27FC236}">
                <a16:creationId xmlns:a16="http://schemas.microsoft.com/office/drawing/2014/main" id="{38FCC4CC-671B-DE91-9C6F-6162546E2C86}"/>
              </a:ext>
            </a:extLst>
          </p:cNvPr>
          <p:cNvSpPr/>
          <p:nvPr/>
        </p:nvSpPr>
        <p:spPr>
          <a:xfrm>
            <a:off x="4518255" y="3395109"/>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5" name="Rectángulo 24">
            <a:extLst>
              <a:ext uri="{FF2B5EF4-FFF2-40B4-BE49-F238E27FC236}">
                <a16:creationId xmlns:a16="http://schemas.microsoft.com/office/drawing/2014/main" id="{417AD744-8433-06EB-28C1-B0B090BE4B38}"/>
              </a:ext>
            </a:extLst>
          </p:cNvPr>
          <p:cNvSpPr/>
          <p:nvPr/>
        </p:nvSpPr>
        <p:spPr>
          <a:xfrm>
            <a:off x="4579593" y="4239449"/>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0" name="Rectángulo 39">
            <a:extLst>
              <a:ext uri="{FF2B5EF4-FFF2-40B4-BE49-F238E27FC236}">
                <a16:creationId xmlns:a16="http://schemas.microsoft.com/office/drawing/2014/main" id="{B90544A1-3748-0D55-7857-3DACE8DF9C05}"/>
              </a:ext>
            </a:extLst>
          </p:cNvPr>
          <p:cNvSpPr/>
          <p:nvPr/>
        </p:nvSpPr>
        <p:spPr>
          <a:xfrm>
            <a:off x="2374998" y="3284150"/>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1" name="Rectángulo 40">
            <a:extLst>
              <a:ext uri="{FF2B5EF4-FFF2-40B4-BE49-F238E27FC236}">
                <a16:creationId xmlns:a16="http://schemas.microsoft.com/office/drawing/2014/main" id="{E4BCEA48-907D-FD6B-CA67-B9314AC8A1AA}"/>
              </a:ext>
            </a:extLst>
          </p:cNvPr>
          <p:cNvSpPr/>
          <p:nvPr/>
        </p:nvSpPr>
        <p:spPr>
          <a:xfrm>
            <a:off x="335235" y="3371987"/>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2" name="Rectángulo 41">
            <a:extLst>
              <a:ext uri="{FF2B5EF4-FFF2-40B4-BE49-F238E27FC236}">
                <a16:creationId xmlns:a16="http://schemas.microsoft.com/office/drawing/2014/main" id="{87E94433-D064-6BC5-3352-4097BEF7FE8F}"/>
              </a:ext>
            </a:extLst>
          </p:cNvPr>
          <p:cNvSpPr/>
          <p:nvPr/>
        </p:nvSpPr>
        <p:spPr>
          <a:xfrm>
            <a:off x="295528" y="2990386"/>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3" name="Rectángulo 42">
            <a:extLst>
              <a:ext uri="{FF2B5EF4-FFF2-40B4-BE49-F238E27FC236}">
                <a16:creationId xmlns:a16="http://schemas.microsoft.com/office/drawing/2014/main" id="{68E28445-3B3C-DACB-9C8E-4F7D4156E459}"/>
              </a:ext>
            </a:extLst>
          </p:cNvPr>
          <p:cNvSpPr/>
          <p:nvPr/>
        </p:nvSpPr>
        <p:spPr>
          <a:xfrm>
            <a:off x="265453" y="3723599"/>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4" name="Rectángulo 43">
            <a:extLst>
              <a:ext uri="{FF2B5EF4-FFF2-40B4-BE49-F238E27FC236}">
                <a16:creationId xmlns:a16="http://schemas.microsoft.com/office/drawing/2014/main" id="{6ED403E9-99B1-81C0-BCA8-A0BAB9EB0D75}"/>
              </a:ext>
            </a:extLst>
          </p:cNvPr>
          <p:cNvSpPr/>
          <p:nvPr/>
        </p:nvSpPr>
        <p:spPr>
          <a:xfrm>
            <a:off x="2408946" y="3645859"/>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5" name="Rectángulo 44">
            <a:extLst>
              <a:ext uri="{FF2B5EF4-FFF2-40B4-BE49-F238E27FC236}">
                <a16:creationId xmlns:a16="http://schemas.microsoft.com/office/drawing/2014/main" id="{78D92F03-C625-DC5E-DDCE-E2BD979BB57C}"/>
              </a:ext>
            </a:extLst>
          </p:cNvPr>
          <p:cNvSpPr/>
          <p:nvPr/>
        </p:nvSpPr>
        <p:spPr>
          <a:xfrm>
            <a:off x="2370212" y="5408165"/>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6" name="Rectángulo 45">
            <a:extLst>
              <a:ext uri="{FF2B5EF4-FFF2-40B4-BE49-F238E27FC236}">
                <a16:creationId xmlns:a16="http://schemas.microsoft.com/office/drawing/2014/main" id="{EBF39017-EC30-CBC1-0254-D35E2ACCCD46}"/>
              </a:ext>
            </a:extLst>
          </p:cNvPr>
          <p:cNvSpPr/>
          <p:nvPr/>
        </p:nvSpPr>
        <p:spPr>
          <a:xfrm>
            <a:off x="322600" y="5336157"/>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7" name="Rectángulo 46">
            <a:extLst>
              <a:ext uri="{FF2B5EF4-FFF2-40B4-BE49-F238E27FC236}">
                <a16:creationId xmlns:a16="http://schemas.microsoft.com/office/drawing/2014/main" id="{7B4E29D2-6430-6514-54B0-BEA9442C68B7}"/>
              </a:ext>
            </a:extLst>
          </p:cNvPr>
          <p:cNvSpPr/>
          <p:nvPr/>
        </p:nvSpPr>
        <p:spPr>
          <a:xfrm>
            <a:off x="307380" y="5642679"/>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8" name="Rectángulo 47">
            <a:extLst>
              <a:ext uri="{FF2B5EF4-FFF2-40B4-BE49-F238E27FC236}">
                <a16:creationId xmlns:a16="http://schemas.microsoft.com/office/drawing/2014/main" id="{CCF57197-8683-D0DA-7B2B-4A24A8969B4E}"/>
              </a:ext>
            </a:extLst>
          </p:cNvPr>
          <p:cNvSpPr/>
          <p:nvPr/>
        </p:nvSpPr>
        <p:spPr>
          <a:xfrm>
            <a:off x="2370212" y="5699316"/>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9" name="Rectángulo 48">
            <a:extLst>
              <a:ext uri="{FF2B5EF4-FFF2-40B4-BE49-F238E27FC236}">
                <a16:creationId xmlns:a16="http://schemas.microsoft.com/office/drawing/2014/main" id="{9790526D-1908-504C-F4FB-92FF0ABC35D2}"/>
              </a:ext>
            </a:extLst>
          </p:cNvPr>
          <p:cNvSpPr/>
          <p:nvPr/>
        </p:nvSpPr>
        <p:spPr>
          <a:xfrm>
            <a:off x="6667440" y="5894747"/>
            <a:ext cx="1656184" cy="720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 name=" 175">
            <a:extLst>
              <a:ext uri="{FF2B5EF4-FFF2-40B4-BE49-F238E27FC236}">
                <a16:creationId xmlns:a16="http://schemas.microsoft.com/office/drawing/2014/main" id="{79CE972B-5F69-2DB8-94A1-CA776BD62081}"/>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1" name=" 3">
            <a:extLst>
              <a:ext uri="{FF2B5EF4-FFF2-40B4-BE49-F238E27FC236}">
                <a16:creationId xmlns:a16="http://schemas.microsoft.com/office/drawing/2014/main" id="{48D35541-560F-B1CE-7B3F-9AA5AAF70D5C}"/>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848238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n 44">
            <a:extLst>
              <a:ext uri="{FF2B5EF4-FFF2-40B4-BE49-F238E27FC236}">
                <a16:creationId xmlns:a16="http://schemas.microsoft.com/office/drawing/2014/main" id="{9F786645-825A-47F0-1CC6-20C1853D7C04}"/>
              </a:ext>
            </a:extLst>
          </p:cNvPr>
          <p:cNvPicPr>
            <a:picLocks noChangeAspect="1"/>
          </p:cNvPicPr>
          <p:nvPr/>
        </p:nvPicPr>
        <p:blipFill>
          <a:blip r:embed="rId3"/>
          <a:stretch>
            <a:fillRect/>
          </a:stretch>
        </p:blipFill>
        <p:spPr>
          <a:xfrm>
            <a:off x="6554542" y="1249497"/>
            <a:ext cx="1285875" cy="4305300"/>
          </a:xfrm>
          <a:prstGeom prst="rect">
            <a:avLst/>
          </a:prstGeom>
        </p:spPr>
      </p:pic>
      <p:pic>
        <p:nvPicPr>
          <p:cNvPr id="43" name="Imagen 42">
            <a:extLst>
              <a:ext uri="{FF2B5EF4-FFF2-40B4-BE49-F238E27FC236}">
                <a16:creationId xmlns:a16="http://schemas.microsoft.com/office/drawing/2014/main" id="{26A21999-3BAB-7038-C2A7-CE2DAB30087D}"/>
              </a:ext>
            </a:extLst>
          </p:cNvPr>
          <p:cNvPicPr>
            <a:picLocks noChangeAspect="1"/>
          </p:cNvPicPr>
          <p:nvPr/>
        </p:nvPicPr>
        <p:blipFill>
          <a:blip r:embed="rId4"/>
          <a:stretch>
            <a:fillRect/>
          </a:stretch>
        </p:blipFill>
        <p:spPr>
          <a:xfrm>
            <a:off x="4385329" y="1315767"/>
            <a:ext cx="1724025" cy="4305300"/>
          </a:xfrm>
          <a:prstGeom prst="rect">
            <a:avLst/>
          </a:prstGeom>
        </p:spPr>
      </p:pic>
      <p:pic>
        <p:nvPicPr>
          <p:cNvPr id="34" name="Imagen 33">
            <a:extLst>
              <a:ext uri="{FF2B5EF4-FFF2-40B4-BE49-F238E27FC236}">
                <a16:creationId xmlns:a16="http://schemas.microsoft.com/office/drawing/2014/main" id="{47DCCE25-FA10-25FF-0D5F-B7DC43AF09AA}"/>
              </a:ext>
            </a:extLst>
          </p:cNvPr>
          <p:cNvPicPr>
            <a:picLocks noChangeAspect="1"/>
          </p:cNvPicPr>
          <p:nvPr/>
        </p:nvPicPr>
        <p:blipFill>
          <a:blip r:embed="rId5"/>
          <a:stretch>
            <a:fillRect/>
          </a:stretch>
        </p:blipFill>
        <p:spPr>
          <a:xfrm>
            <a:off x="2005741" y="2802182"/>
            <a:ext cx="2066925" cy="2762250"/>
          </a:xfrm>
          <a:prstGeom prst="rect">
            <a:avLst/>
          </a:prstGeom>
        </p:spPr>
      </p:pic>
      <p:pic>
        <p:nvPicPr>
          <p:cNvPr id="14" name="Imagen 13">
            <a:extLst>
              <a:ext uri="{FF2B5EF4-FFF2-40B4-BE49-F238E27FC236}">
                <a16:creationId xmlns:a16="http://schemas.microsoft.com/office/drawing/2014/main" id="{B4FCCA33-371D-B7F0-038D-66F2D8F4D56D}"/>
              </a:ext>
            </a:extLst>
          </p:cNvPr>
          <p:cNvPicPr>
            <a:picLocks noChangeAspect="1"/>
          </p:cNvPicPr>
          <p:nvPr/>
        </p:nvPicPr>
        <p:blipFill>
          <a:blip r:embed="rId6"/>
          <a:stretch>
            <a:fillRect/>
          </a:stretch>
        </p:blipFill>
        <p:spPr>
          <a:xfrm>
            <a:off x="187968" y="2650105"/>
            <a:ext cx="1943100" cy="2952750"/>
          </a:xfrm>
          <a:prstGeom prst="rect">
            <a:avLst/>
          </a:prstGeom>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61850"/>
            <a:ext cx="637974" cy="221110"/>
          </a:xfrm>
          <a:prstGeom prst="rect">
            <a:avLst/>
          </a:prstGeom>
          <a:noFill/>
        </p:spPr>
        <p:txBody>
          <a:bodyPr wrap="square">
            <a:spAutoFit/>
          </a:bodyPr>
          <a:lstStyle/>
          <a:p>
            <a:pPr algn="ctr"/>
            <a:r>
              <a:rPr lang="en-US" altLang="es-ES" sz="800" dirty="0"/>
              <a:t>-36-</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720169" y="1635905"/>
            <a:ext cx="5610243" cy="461665"/>
          </a:xfrm>
          <a:prstGeom prst="rect">
            <a:avLst/>
          </a:prstGeom>
          <a:noFill/>
        </p:spPr>
        <p:txBody>
          <a:bodyPr wrap="square">
            <a:spAutoFit/>
          </a:bodyPr>
          <a:lstStyle/>
          <a:p>
            <a:pPr algn="ctr">
              <a:defRPr/>
            </a:pPr>
            <a:r>
              <a:rPr lang="en-U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Results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50000"/>
                  </a:schemeClr>
                </a:solidFill>
                <a:effectLst>
                  <a:reflection blurRad="12700" stA="50000" endPos="50000" dist="5000" dir="5400000" sy="-100000" rotWithShape="0"/>
                </a:effectLst>
                <a:latin typeface="Cambria" pitchFamily="18" charset="0"/>
              </a:rPr>
              <a:t>TEST</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MODEL</a:t>
            </a:r>
            <a:r>
              <a:rPr kumimoji="0" lang="es-ES" altLang="es-ES" sz="2400" b="0" i="0" u="none" strike="noStrike" cap="none" normalizeH="0" baseline="0" dirty="0">
                <a:ln>
                  <a:noFill/>
                </a:ln>
                <a:solidFill>
                  <a:srgbClr val="202124"/>
                </a:solidFill>
                <a:effectLst/>
                <a:latin typeface="inherit"/>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(II)</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34D9DE-5C0C-15D7-D3EF-E96A67AA84F8}"/>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13" name="Grupo 12">
            <a:extLst>
              <a:ext uri="{FF2B5EF4-FFF2-40B4-BE49-F238E27FC236}">
                <a16:creationId xmlns:a16="http://schemas.microsoft.com/office/drawing/2014/main" id="{1BB914D4-90AE-EF8A-8025-556DBFB4E991}"/>
              </a:ext>
            </a:extLst>
          </p:cNvPr>
          <p:cNvGrpSpPr/>
          <p:nvPr/>
        </p:nvGrpSpPr>
        <p:grpSpPr>
          <a:xfrm>
            <a:off x="7472548" y="644918"/>
            <a:ext cx="1427805" cy="531404"/>
            <a:chOff x="7472548" y="644918"/>
            <a:chExt cx="1427805" cy="531404"/>
          </a:xfrm>
        </p:grpSpPr>
        <p:pic>
          <p:nvPicPr>
            <p:cNvPr id="7" name="Imagen 6">
              <a:extLst>
                <a:ext uri="{FF2B5EF4-FFF2-40B4-BE49-F238E27FC236}">
                  <a16:creationId xmlns:a16="http://schemas.microsoft.com/office/drawing/2014/main" id="{C97C0F9D-D819-1501-A024-57FC360F6A40}"/>
                </a:ext>
              </a:extLst>
            </p:cNvPr>
            <p:cNvPicPr>
              <a:picLocks noChangeAspect="1"/>
            </p:cNvPicPr>
            <p:nvPr/>
          </p:nvPicPr>
          <p:blipFill>
            <a:blip r:embed="rId12">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3">
              <p14:nvContentPartPr>
                <p14:cNvPr id="8" name="Entrada de lápiz 7">
                  <a:extLst>
                    <a:ext uri="{FF2B5EF4-FFF2-40B4-BE49-F238E27FC236}">
                      <a16:creationId xmlns:a16="http://schemas.microsoft.com/office/drawing/2014/main" id="{E31DCDCC-2A1F-943B-55EA-B41503BFEF37}"/>
                    </a:ext>
                  </a:extLst>
                </p14:cNvPr>
                <p14:cNvContentPartPr/>
                <p14:nvPr/>
              </p14:nvContentPartPr>
              <p14:xfrm>
                <a:off x="7596336" y="1007911"/>
                <a:ext cx="244081" cy="82609"/>
              </p14:xfrm>
            </p:contentPart>
          </mc:Choice>
          <mc:Fallback xmlns="">
            <p:pic>
              <p:nvPicPr>
                <p:cNvPr id="8" name="Entrada de lápiz 7">
                  <a:extLst>
                    <a:ext uri="{FF2B5EF4-FFF2-40B4-BE49-F238E27FC236}">
                      <a16:creationId xmlns:a16="http://schemas.microsoft.com/office/drawing/2014/main" id="{E31DCDCC-2A1F-943B-55EA-B41503BFEF37}"/>
                    </a:ext>
                  </a:extLst>
                </p:cNvPr>
                <p:cNvPicPr/>
                <p:nvPr/>
              </p:nvPicPr>
              <p:blipFill>
                <a:blip r:embed="rId14"/>
                <a:stretch>
                  <a:fillRect/>
                </a:stretch>
              </p:blipFill>
              <p:spPr>
                <a:xfrm>
                  <a:off x="7578336" y="971994"/>
                  <a:ext cx="279721" cy="154084"/>
                </a:xfrm>
                <a:prstGeom prst="rect">
                  <a:avLst/>
                </a:prstGeom>
              </p:spPr>
            </p:pic>
          </mc:Fallback>
        </mc:AlternateContent>
      </p:grpSp>
      <p:sp>
        <p:nvSpPr>
          <p:cNvPr id="12" name="Rectangle 1">
            <a:extLst>
              <a:ext uri="{FF2B5EF4-FFF2-40B4-BE49-F238E27FC236}">
                <a16:creationId xmlns:a16="http://schemas.microsoft.com/office/drawing/2014/main" id="{AA6D46A6-2D40-4AFA-7924-46C572BF0307}"/>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0" name="CuadroTexto 9">
            <a:extLst>
              <a:ext uri="{FF2B5EF4-FFF2-40B4-BE49-F238E27FC236}">
                <a16:creationId xmlns:a16="http://schemas.microsoft.com/office/drawing/2014/main" id="{5FEED7D5-386E-A9B3-DE39-1E7BACE1791C}"/>
              </a:ext>
            </a:extLst>
          </p:cNvPr>
          <p:cNvSpPr txBox="1"/>
          <p:nvPr/>
        </p:nvSpPr>
        <p:spPr>
          <a:xfrm>
            <a:off x="244582" y="1883018"/>
            <a:ext cx="4839101"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yasa library</a:t>
            </a:r>
          </a:p>
        </p:txBody>
      </p:sp>
      <p:sp>
        <p:nvSpPr>
          <p:cNvPr id="19" name="Rectángulo 18">
            <a:extLst>
              <a:ext uri="{FF2B5EF4-FFF2-40B4-BE49-F238E27FC236}">
                <a16:creationId xmlns:a16="http://schemas.microsoft.com/office/drawing/2014/main" id="{3035B766-94C8-A34F-E090-1B0D808EE050}"/>
              </a:ext>
            </a:extLst>
          </p:cNvPr>
          <p:cNvSpPr/>
          <p:nvPr/>
        </p:nvSpPr>
        <p:spPr>
          <a:xfrm>
            <a:off x="4685160" y="3464601"/>
            <a:ext cx="1152128" cy="10841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0" name="Rectángulo 19">
            <a:extLst>
              <a:ext uri="{FF2B5EF4-FFF2-40B4-BE49-F238E27FC236}">
                <a16:creationId xmlns:a16="http://schemas.microsoft.com/office/drawing/2014/main" id="{0BB091C4-253D-3A6A-FCB9-4FC3C7264747}"/>
              </a:ext>
            </a:extLst>
          </p:cNvPr>
          <p:cNvSpPr/>
          <p:nvPr/>
        </p:nvSpPr>
        <p:spPr>
          <a:xfrm>
            <a:off x="6608143" y="3401170"/>
            <a:ext cx="1152128" cy="10841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2" name="Rectángulo 21">
            <a:extLst>
              <a:ext uri="{FF2B5EF4-FFF2-40B4-BE49-F238E27FC236}">
                <a16:creationId xmlns:a16="http://schemas.microsoft.com/office/drawing/2014/main" id="{309E1009-6187-6EEB-9DF9-7773129A1A58}"/>
              </a:ext>
            </a:extLst>
          </p:cNvPr>
          <p:cNvSpPr/>
          <p:nvPr/>
        </p:nvSpPr>
        <p:spPr>
          <a:xfrm>
            <a:off x="4685160" y="2610203"/>
            <a:ext cx="1300972" cy="7980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3" name="Rectángulo 22">
            <a:extLst>
              <a:ext uri="{FF2B5EF4-FFF2-40B4-BE49-F238E27FC236}">
                <a16:creationId xmlns:a16="http://schemas.microsoft.com/office/drawing/2014/main" id="{7C9AB386-B4E0-C1C1-407F-F57861A68189}"/>
              </a:ext>
            </a:extLst>
          </p:cNvPr>
          <p:cNvSpPr/>
          <p:nvPr/>
        </p:nvSpPr>
        <p:spPr>
          <a:xfrm>
            <a:off x="6608143" y="2570671"/>
            <a:ext cx="1152128" cy="10841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4" name="Rectángulo 23">
            <a:extLst>
              <a:ext uri="{FF2B5EF4-FFF2-40B4-BE49-F238E27FC236}">
                <a16:creationId xmlns:a16="http://schemas.microsoft.com/office/drawing/2014/main" id="{28488F1F-D154-E620-32DE-403F85C2B9B3}"/>
              </a:ext>
            </a:extLst>
          </p:cNvPr>
          <p:cNvSpPr/>
          <p:nvPr/>
        </p:nvSpPr>
        <p:spPr>
          <a:xfrm>
            <a:off x="4661124" y="4307493"/>
            <a:ext cx="1152128" cy="10841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5" name="Rectángulo 24">
            <a:extLst>
              <a:ext uri="{FF2B5EF4-FFF2-40B4-BE49-F238E27FC236}">
                <a16:creationId xmlns:a16="http://schemas.microsoft.com/office/drawing/2014/main" id="{89195788-3387-EDBD-6299-C9E0FB286A6A}"/>
              </a:ext>
            </a:extLst>
          </p:cNvPr>
          <p:cNvSpPr/>
          <p:nvPr/>
        </p:nvSpPr>
        <p:spPr>
          <a:xfrm>
            <a:off x="6608143" y="4258885"/>
            <a:ext cx="1152128" cy="10841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29" name="Rectángulo 28">
            <a:extLst>
              <a:ext uri="{FF2B5EF4-FFF2-40B4-BE49-F238E27FC236}">
                <a16:creationId xmlns:a16="http://schemas.microsoft.com/office/drawing/2014/main" id="{B8A142F1-C7B3-0E30-404B-ADCFCCB8E44C}"/>
              </a:ext>
            </a:extLst>
          </p:cNvPr>
          <p:cNvSpPr/>
          <p:nvPr/>
        </p:nvSpPr>
        <p:spPr>
          <a:xfrm>
            <a:off x="6588224" y="5949859"/>
            <a:ext cx="1152128" cy="10841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0" name="Rectángulo 29">
            <a:extLst>
              <a:ext uri="{FF2B5EF4-FFF2-40B4-BE49-F238E27FC236}">
                <a16:creationId xmlns:a16="http://schemas.microsoft.com/office/drawing/2014/main" id="{DE9987AA-DD50-17B7-A3F4-DA65D452095E}"/>
              </a:ext>
            </a:extLst>
          </p:cNvPr>
          <p:cNvSpPr/>
          <p:nvPr/>
        </p:nvSpPr>
        <p:spPr>
          <a:xfrm>
            <a:off x="4656138" y="5979185"/>
            <a:ext cx="1152128" cy="10841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7" name="Rectángulo 36">
            <a:extLst>
              <a:ext uri="{FF2B5EF4-FFF2-40B4-BE49-F238E27FC236}">
                <a16:creationId xmlns:a16="http://schemas.microsoft.com/office/drawing/2014/main" id="{F6E4C9E5-8592-3DF4-4AE7-E549284593DD}"/>
              </a:ext>
            </a:extLst>
          </p:cNvPr>
          <p:cNvSpPr/>
          <p:nvPr/>
        </p:nvSpPr>
        <p:spPr>
          <a:xfrm>
            <a:off x="2374715" y="3793087"/>
            <a:ext cx="1587219" cy="13996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8" name="Rectángulo 37">
            <a:extLst>
              <a:ext uri="{FF2B5EF4-FFF2-40B4-BE49-F238E27FC236}">
                <a16:creationId xmlns:a16="http://schemas.microsoft.com/office/drawing/2014/main" id="{401C225B-84E1-2B4A-C10E-BEDFFE97FD6E}"/>
              </a:ext>
            </a:extLst>
          </p:cNvPr>
          <p:cNvSpPr/>
          <p:nvPr/>
        </p:nvSpPr>
        <p:spPr>
          <a:xfrm>
            <a:off x="2424512" y="4297714"/>
            <a:ext cx="1587219" cy="13996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39" name="Rectángulo 38">
            <a:extLst>
              <a:ext uri="{FF2B5EF4-FFF2-40B4-BE49-F238E27FC236}">
                <a16:creationId xmlns:a16="http://schemas.microsoft.com/office/drawing/2014/main" id="{45180839-A14E-7585-9298-11AD4AED7AED}"/>
              </a:ext>
            </a:extLst>
          </p:cNvPr>
          <p:cNvSpPr/>
          <p:nvPr/>
        </p:nvSpPr>
        <p:spPr>
          <a:xfrm>
            <a:off x="262633" y="3710705"/>
            <a:ext cx="1587219" cy="13996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0" name="Rectángulo 39">
            <a:extLst>
              <a:ext uri="{FF2B5EF4-FFF2-40B4-BE49-F238E27FC236}">
                <a16:creationId xmlns:a16="http://schemas.microsoft.com/office/drawing/2014/main" id="{D390231F-E9A7-A53C-BD14-458673D553FF}"/>
              </a:ext>
            </a:extLst>
          </p:cNvPr>
          <p:cNvSpPr/>
          <p:nvPr/>
        </p:nvSpPr>
        <p:spPr>
          <a:xfrm>
            <a:off x="262633" y="3160938"/>
            <a:ext cx="1587219" cy="13996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
        <p:nvSpPr>
          <p:cNvPr id="41" name="CuadroTexto 40">
            <a:extLst>
              <a:ext uri="{FF2B5EF4-FFF2-40B4-BE49-F238E27FC236}">
                <a16:creationId xmlns:a16="http://schemas.microsoft.com/office/drawing/2014/main" id="{D57F6F52-54B1-FF37-06D5-EEDA422CFFD6}"/>
              </a:ext>
            </a:extLst>
          </p:cNvPr>
          <p:cNvSpPr txBox="1"/>
          <p:nvPr/>
        </p:nvSpPr>
        <p:spPr>
          <a:xfrm>
            <a:off x="212846" y="2336906"/>
            <a:ext cx="4206327" cy="307777"/>
          </a:xfrm>
          <a:prstGeom prst="rect">
            <a:avLst/>
          </a:prstGeom>
          <a:solidFill>
            <a:schemeClr val="accent6">
              <a:lumMod val="60000"/>
              <a:lumOff val="40000"/>
            </a:schemeClr>
          </a:solidFill>
          <a:scene3d>
            <a:camera prst="perspectiveRelaxedModerately"/>
            <a:lightRig rig="threePt" dir="t"/>
          </a:scene3d>
        </p:spPr>
        <p:txBody>
          <a:bodyPr wrap="square">
            <a:spAutoFit/>
          </a:bodyPr>
          <a:lstStyle/>
          <a:p>
            <a:r>
              <a:rPr lang="es-ES" sz="1400" b="1" i="1" cap="all" dirty="0">
                <a:ln w="0"/>
                <a:solidFill>
                  <a:schemeClr val="accent5">
                    <a:lumMod val="50000"/>
                  </a:schemeClr>
                </a:solidFill>
                <a:effectLst>
                  <a:reflection blurRad="12700" stA="50000" endPos="50000" dist="5000" dir="5400000" sy="-100000" rotWithShape="0"/>
                </a:effectLst>
                <a:latin typeface="Cambria" pitchFamily="18" charset="0"/>
              </a:rPr>
              <a:t>Expert 1  </a:t>
            </a:r>
            <a:r>
              <a:rPr lang="es-ES" sz="1400" b="1" i="1" cap="all" dirty="0" err="1">
                <a:ln w="0"/>
                <a:solidFill>
                  <a:schemeClr val="accent5">
                    <a:lumMod val="50000"/>
                  </a:schemeClr>
                </a:solidFill>
                <a:effectLst>
                  <a:reflection blurRad="12700" stA="50000" endPos="50000" dist="5000" dir="5400000" sy="-100000" rotWithShape="0"/>
                </a:effectLst>
                <a:latin typeface="Cambria" pitchFamily="18" charset="0"/>
              </a:rPr>
              <a:t>Prediction</a:t>
            </a:r>
            <a:r>
              <a:rPr lang="es-ES" sz="1400" b="1" i="1" cap="all" dirty="0">
                <a:ln w="0"/>
                <a:solidFill>
                  <a:schemeClr val="accent5">
                    <a:lumMod val="50000"/>
                  </a:schemeClr>
                </a:solidFill>
                <a:effectLst>
                  <a:reflection blurRad="12700" stA="50000" endPos="50000" dist="5000" dir="5400000" sy="-100000" rotWithShape="0"/>
                </a:effectLst>
                <a:latin typeface="Cambria" pitchFamily="18" charset="0"/>
              </a:rPr>
              <a:t> == Expert 2  </a:t>
            </a:r>
            <a:r>
              <a:rPr lang="es-ES" sz="1400" b="1" i="1" cap="all" dirty="0" err="1">
                <a:ln w="0"/>
                <a:solidFill>
                  <a:schemeClr val="accent5">
                    <a:lumMod val="50000"/>
                  </a:schemeClr>
                </a:solidFill>
                <a:effectLst>
                  <a:reflection blurRad="12700" stA="50000" endPos="50000" dist="5000" dir="5400000" sy="-100000" rotWithShape="0"/>
                </a:effectLst>
                <a:latin typeface="Cambria" pitchFamily="18" charset="0"/>
              </a:rPr>
              <a:t>Prediction</a:t>
            </a:r>
            <a:endParaRPr lang="es-ES" sz="1400" b="1" i="1" cap="all" dirty="0">
              <a:ln w="0"/>
              <a:solidFill>
                <a:schemeClr val="accent5">
                  <a:lumMod val="50000"/>
                </a:schemeClr>
              </a:solidFill>
              <a:effectLst>
                <a:reflection blurRad="12700" stA="50000" endPos="50000" dist="5000" dir="5400000" sy="-100000" rotWithShape="0"/>
              </a:effectLst>
              <a:latin typeface="Cambria" pitchFamily="18" charset="0"/>
            </a:endParaRPr>
          </a:p>
        </p:txBody>
      </p:sp>
      <p:sp>
        <p:nvSpPr>
          <p:cNvPr id="4" name=" 175">
            <a:extLst>
              <a:ext uri="{FF2B5EF4-FFF2-40B4-BE49-F238E27FC236}">
                <a16:creationId xmlns:a16="http://schemas.microsoft.com/office/drawing/2014/main" id="{E658D7FF-10F5-BB7B-32B8-84A18C1A8C21}"/>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1" name=" 3">
            <a:extLst>
              <a:ext uri="{FF2B5EF4-FFF2-40B4-BE49-F238E27FC236}">
                <a16:creationId xmlns:a16="http://schemas.microsoft.com/office/drawing/2014/main" id="{16908F45-C503-FE48-D5BC-D51F83C35602}"/>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826322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Los Resultados de la cuva Roc y Matrices de Confusión son tienen un rendimiento muy semejante tanto cuando se utilizan las características implementadas como con las obtenidas por la librería yasa.   Algo ligeramente mejor cuando usamos las características implementadas. ">
            <a:extLst>
              <a:ext uri="{FF2B5EF4-FFF2-40B4-BE49-F238E27FC236}">
                <a16:creationId xmlns:a16="http://schemas.microsoft.com/office/drawing/2014/main" id="{B6C95681-5D74-F333-49C7-4825FDD010D9}"/>
              </a:ext>
            </a:extLst>
          </p:cNvPr>
          <p:cNvPicPr>
            <a:picLocks noChangeAspect="1" noChangeArrowheads="1"/>
          </p:cNvPicPr>
          <p:nvPr/>
        </p:nvPicPr>
        <p:blipFill>
          <a:blip r:embed="rId3" cstate="print">
            <a:alphaModFix amt="58000"/>
            <a:extLst>
              <a:ext uri="{28A0092B-C50C-407E-A947-70E740481C1C}">
                <a14:useLocalDpi xmlns:a14="http://schemas.microsoft.com/office/drawing/2010/main" val="0"/>
              </a:ext>
            </a:extLst>
          </a:blip>
          <a:srcRect/>
          <a:stretch>
            <a:fillRect/>
          </a:stretch>
        </p:blipFill>
        <p:spPr bwMode="auto">
          <a:xfrm>
            <a:off x="7488066" y="3153333"/>
            <a:ext cx="1421619" cy="14216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34728"/>
            <a:ext cx="637974" cy="221110"/>
          </a:xfrm>
          <a:prstGeom prst="rect">
            <a:avLst/>
          </a:prstGeom>
          <a:noFill/>
        </p:spPr>
        <p:txBody>
          <a:bodyPr wrap="square">
            <a:spAutoFit/>
          </a:bodyPr>
          <a:lstStyle/>
          <a:p>
            <a:pPr algn="ctr"/>
            <a:r>
              <a:rPr lang="en-US" altLang="es-ES" sz="800" dirty="0"/>
              <a:t>-37-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extLst>
                <p:ext uri="{D42A27DB-BD31-4B8C-83A1-F6EECF244321}">
                  <p14:modId xmlns:p14="http://schemas.microsoft.com/office/powerpoint/2010/main" val="4198670261"/>
                </p:ext>
              </p:extLst>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665515" y="1572762"/>
            <a:ext cx="5652119" cy="646331"/>
          </a:xfrm>
          <a:prstGeom prst="rect">
            <a:avLst/>
          </a:prstGeom>
          <a:noFill/>
        </p:spPr>
        <p:txBody>
          <a:bodyPr wrap="square">
            <a:spAutoFit/>
          </a:bodyPr>
          <a:lstStyle/>
          <a:p>
            <a:pPr algn="ctr">
              <a:defRPr/>
            </a:pPr>
            <a:r>
              <a:rPr kumimoji="0" lang="es-ES" altLang="es-ES" sz="2400" b="1" i="1" u="none" strike="noStrike" cap="none" normalizeH="0" baseline="0" dirty="0">
                <a:ln>
                  <a:noFill/>
                </a:ln>
                <a:solidFill>
                  <a:schemeClr val="accent6">
                    <a:lumMod val="75000"/>
                  </a:schemeClr>
                </a:solidFill>
                <a:effectLst/>
                <a:latin typeface="inherit"/>
              </a:rPr>
              <a:t>CONCLUSIONS</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MODEL</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4142104-B530-26BC-5F7E-C6E3157C7EEB}"/>
              </a:ext>
            </a:extLst>
          </p:cNvPr>
          <p:cNvSpPr>
            <a:spLocks noChangeArrowheads="1"/>
          </p:cNvSpPr>
          <p:nvPr/>
        </p:nvSpPr>
        <p:spPr bwMode="auto">
          <a:xfrm>
            <a:off x="-1671284" y="-12785"/>
            <a:ext cx="28854" cy="8785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chemeClr val="tx1"/>
                </a:solidFill>
                <a:effectLst/>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EAEE5B25-2077-C8F1-DC45-14DED1301DD4}"/>
              </a:ext>
            </a:extLst>
          </p:cNvPr>
          <p:cNvSpPr txBox="1"/>
          <p:nvPr/>
        </p:nvSpPr>
        <p:spPr>
          <a:xfrm>
            <a:off x="489066" y="2234904"/>
            <a:ext cx="8435212"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 </a:t>
            </a:r>
            <a:r>
              <a:rPr lang="es-ES" sz="2400" b="1" i="1" cap="all" dirty="0">
                <a:ln w="0"/>
                <a:solidFill>
                  <a:schemeClr val="accent6">
                    <a:lumMod val="75000"/>
                  </a:schemeClr>
                </a:solidFill>
                <a:effectLst>
                  <a:reflection blurRad="12700" stA="50000" endPos="50000" dist="5000" dir="5400000" sy="-100000" rotWithShape="0"/>
                </a:effectLst>
                <a:latin typeface="Cambria" pitchFamily="18" charset="0"/>
              </a:rPr>
              <a:t>Vs</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 </a:t>
            </a:r>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yasa library</a:t>
            </a:r>
          </a:p>
        </p:txBody>
      </p:sp>
      <p:sp>
        <p:nvSpPr>
          <p:cNvPr id="8" name="CuadroTexto 7">
            <a:extLst>
              <a:ext uri="{FF2B5EF4-FFF2-40B4-BE49-F238E27FC236}">
                <a16:creationId xmlns:a16="http://schemas.microsoft.com/office/drawing/2014/main" id="{D258466C-BFC4-96A8-0BC2-BD09403FB7A6}"/>
              </a:ext>
            </a:extLst>
          </p:cNvPr>
          <p:cNvSpPr txBox="1"/>
          <p:nvPr/>
        </p:nvSpPr>
        <p:spPr>
          <a:xfrm>
            <a:off x="3338784" y="2730352"/>
            <a:ext cx="4905623" cy="2031325"/>
          </a:xfrm>
          <a:prstGeom prst="rect">
            <a:avLst/>
          </a:prstGeom>
          <a:noFill/>
        </p:spPr>
        <p:txBody>
          <a:bodyPr wrap="square">
            <a:spAutoFit/>
          </a:bodyPr>
          <a:lstStyle>
            <a:defPPr>
              <a:defRPr lang="en-US"/>
            </a:defPPr>
            <a:lvl1pPr marL="285750" indent="-285750">
              <a:buFont typeface="Arial" panose="020B0604020202020204" pitchFamily="34" charset="0"/>
              <a:buChar char="•"/>
              <a:defRPr b="1">
                <a:solidFill>
                  <a:schemeClr val="bg2">
                    <a:lumMod val="25000"/>
                  </a:schemeClr>
                </a:solidFill>
                <a:latin typeface="Calibri Light" panose="020F0302020204030204" pitchFamily="34" charset="0"/>
                <a:cs typeface="Calibri Light" panose="020F0302020204030204" pitchFamily="34" charset="0"/>
              </a:defRPr>
            </a:lvl1pPr>
          </a:lstStyle>
          <a:p>
            <a:pPr algn="just"/>
            <a:r>
              <a:rPr lang="es-ES" dirty="0">
                <a:solidFill>
                  <a:schemeClr val="tx2">
                    <a:lumMod val="75000"/>
                  </a:schemeClr>
                </a:solidFill>
              </a:rPr>
              <a:t>Los Resultados </a:t>
            </a:r>
            <a:r>
              <a:rPr lang="es-ES" i="1" dirty="0">
                <a:solidFill>
                  <a:schemeClr val="accent2">
                    <a:lumMod val="75000"/>
                  </a:schemeClr>
                </a:solidFill>
              </a:rPr>
              <a:t>de la curva ROC y Matrices de Confusión </a:t>
            </a:r>
            <a:r>
              <a:rPr lang="es-ES" dirty="0">
                <a:solidFill>
                  <a:schemeClr val="tx2">
                    <a:lumMod val="75000"/>
                  </a:schemeClr>
                </a:solidFill>
              </a:rPr>
              <a:t>son tienen un </a:t>
            </a:r>
            <a:r>
              <a:rPr lang="es-ES" i="1" dirty="0">
                <a:solidFill>
                  <a:schemeClr val="accent2">
                    <a:lumMod val="75000"/>
                  </a:schemeClr>
                </a:solidFill>
              </a:rPr>
              <a:t>rendimiento muy semejante </a:t>
            </a:r>
            <a:r>
              <a:rPr lang="es-ES" dirty="0">
                <a:solidFill>
                  <a:schemeClr val="tx2">
                    <a:lumMod val="75000"/>
                  </a:schemeClr>
                </a:solidFill>
              </a:rPr>
              <a:t>tanto cuando se utilizan las características implementadas como con las obtenidas por la librería </a:t>
            </a:r>
            <a:r>
              <a:rPr lang="es-ES" dirty="0" err="1">
                <a:solidFill>
                  <a:schemeClr val="tx2">
                    <a:lumMod val="75000"/>
                  </a:schemeClr>
                </a:solidFill>
              </a:rPr>
              <a:t>yasa</a:t>
            </a:r>
            <a:r>
              <a:rPr lang="es-ES" dirty="0">
                <a:solidFill>
                  <a:schemeClr val="tx2">
                    <a:lumMod val="75000"/>
                  </a:schemeClr>
                </a:solidFill>
              </a:rPr>
              <a:t>. </a:t>
            </a:r>
          </a:p>
          <a:p>
            <a:pPr marL="857250" lvl="1" indent="-400050" algn="just">
              <a:buFont typeface="+mj-lt"/>
              <a:buAutoNum type="romanUcPeriod"/>
            </a:pPr>
            <a:r>
              <a:rPr lang="es-ES" b="1" i="1" dirty="0">
                <a:solidFill>
                  <a:schemeClr val="accent2">
                    <a:lumMod val="75000"/>
                  </a:schemeClr>
                </a:solidFill>
                <a:latin typeface="Calibri Light" panose="020F0302020204030204" pitchFamily="34" charset="0"/>
                <a:cs typeface="Calibri Light" panose="020F0302020204030204" pitchFamily="34" charset="0"/>
              </a:rPr>
              <a:t>Algo ligeramente mejor</a:t>
            </a:r>
            <a:r>
              <a:rPr lang="es-ES" b="1" i="1" dirty="0">
                <a:solidFill>
                  <a:schemeClr val="tx2">
                    <a:lumMod val="75000"/>
                  </a:schemeClr>
                </a:solidFill>
                <a:latin typeface="Calibri Light" panose="020F0302020204030204" pitchFamily="34" charset="0"/>
                <a:cs typeface="Calibri Light" panose="020F0302020204030204" pitchFamily="34" charset="0"/>
              </a:rPr>
              <a:t> cuando usamos las </a:t>
            </a:r>
            <a:r>
              <a:rPr lang="es-ES" b="1" i="1" dirty="0">
                <a:solidFill>
                  <a:schemeClr val="accent2">
                    <a:lumMod val="75000"/>
                  </a:schemeClr>
                </a:solidFill>
                <a:latin typeface="Calibri Light" panose="020F0302020204030204" pitchFamily="34" charset="0"/>
                <a:cs typeface="Calibri Light" panose="020F0302020204030204" pitchFamily="34" charset="0"/>
              </a:rPr>
              <a:t>características implementadas.</a:t>
            </a:r>
            <a:r>
              <a:rPr lang="es-ES" b="1" i="1" dirty="0">
                <a:solidFill>
                  <a:schemeClr val="tx2">
                    <a:lumMod val="75000"/>
                  </a:schemeClr>
                </a:solidFill>
                <a:latin typeface="Calibri Light" panose="020F0302020204030204" pitchFamily="34" charset="0"/>
                <a:cs typeface="Calibri Light" panose="020F0302020204030204" pitchFamily="34" charset="0"/>
              </a:rPr>
              <a:t> </a:t>
            </a:r>
            <a:endParaRPr lang="es-ES" b="1" dirty="0">
              <a:solidFill>
                <a:schemeClr val="accent2">
                  <a:lumMod val="75000"/>
                </a:schemeClr>
              </a:solidFill>
              <a:latin typeface="Calibri Light" panose="020F0302020204030204" pitchFamily="34" charset="0"/>
              <a:cs typeface="Calibri Light" panose="020F0302020204030204" pitchFamily="34" charset="0"/>
            </a:endParaRPr>
          </a:p>
        </p:txBody>
      </p:sp>
      <p:sp>
        <p:nvSpPr>
          <p:cNvPr id="12" name="CuadroTexto 11">
            <a:extLst>
              <a:ext uri="{FF2B5EF4-FFF2-40B4-BE49-F238E27FC236}">
                <a16:creationId xmlns:a16="http://schemas.microsoft.com/office/drawing/2014/main" id="{E3DA319C-B3B2-A1BE-2847-F5602541BF09}"/>
              </a:ext>
            </a:extLst>
          </p:cNvPr>
          <p:cNvSpPr txBox="1"/>
          <p:nvPr/>
        </p:nvSpPr>
        <p:spPr>
          <a:xfrm>
            <a:off x="3338785" y="4765503"/>
            <a:ext cx="5474484" cy="1631216"/>
          </a:xfrm>
          <a:prstGeom prst="rect">
            <a:avLst/>
          </a:prstGeom>
          <a:noFill/>
        </p:spPr>
        <p:txBody>
          <a:bodyPr wrap="square">
            <a:spAutoFit/>
          </a:bodyPr>
          <a:lstStyle>
            <a:defPPr>
              <a:defRPr lang="en-US"/>
            </a:defPPr>
            <a:lvl1pPr marL="285750" indent="-285750" algn="just">
              <a:buFont typeface="Arial" panose="020B0604020202020204" pitchFamily="34" charset="0"/>
              <a:buChar char="•"/>
              <a:defRPr sz="2000" b="1">
                <a:solidFill>
                  <a:schemeClr val="tx2">
                    <a:lumMod val="75000"/>
                  </a:schemeClr>
                </a:solidFill>
                <a:latin typeface="Calibri Light" panose="020F0302020204030204" pitchFamily="34" charset="0"/>
                <a:cs typeface="Calibri Light" panose="020F0302020204030204" pitchFamily="34" charset="0"/>
              </a:defRPr>
            </a:lvl1pPr>
            <a:lvl2pPr marL="857250" lvl="1" indent="-400050" algn="just">
              <a:buFont typeface="+mj-lt"/>
              <a:buAutoNum type="romanUcPeriod"/>
              <a:defRPr sz="2400" b="1" i="1">
                <a:solidFill>
                  <a:schemeClr val="accent2">
                    <a:lumMod val="75000"/>
                  </a:schemeClr>
                </a:solidFill>
                <a:latin typeface="Calibri Light" panose="020F0302020204030204" pitchFamily="34" charset="0"/>
                <a:cs typeface="Calibri Light" panose="020F0302020204030204" pitchFamily="34" charset="0"/>
              </a:defRPr>
            </a:lvl2pPr>
          </a:lstStyle>
          <a:p>
            <a:r>
              <a:rPr lang="es-ES" sz="1800" dirty="0"/>
              <a:t>Los resultados en ambos casos son </a:t>
            </a:r>
            <a:r>
              <a:rPr lang="es-ES" i="1" dirty="0">
                <a:solidFill>
                  <a:schemeClr val="accent2">
                    <a:lumMod val="75000"/>
                  </a:schemeClr>
                </a:solidFill>
              </a:rPr>
              <a:t>mejores cuando entrenamos combinando todas las variables y etiquetas de los dos expertos</a:t>
            </a:r>
            <a:r>
              <a:rPr lang="es-ES" sz="1800" dirty="0"/>
              <a:t> en una única estructura.  Una </a:t>
            </a:r>
            <a:r>
              <a:rPr lang="es-ES" i="1" dirty="0">
                <a:solidFill>
                  <a:schemeClr val="accent2">
                    <a:lumMod val="75000"/>
                  </a:schemeClr>
                </a:solidFill>
              </a:rPr>
              <a:t>alta especificidad </a:t>
            </a:r>
            <a:r>
              <a:rPr lang="es-ES" sz="1800" dirty="0"/>
              <a:t>y una </a:t>
            </a:r>
            <a:r>
              <a:rPr lang="es-ES" i="1" dirty="0">
                <a:solidFill>
                  <a:schemeClr val="accent2">
                    <a:lumMod val="75000"/>
                  </a:schemeClr>
                </a:solidFill>
              </a:rPr>
              <a:t>mucho mejor sensibilidad </a:t>
            </a:r>
            <a:r>
              <a:rPr lang="es-ES" sz="1800" dirty="0"/>
              <a:t>en la </a:t>
            </a:r>
            <a:r>
              <a:rPr lang="es-ES" i="1" dirty="0">
                <a:solidFill>
                  <a:schemeClr val="accent2">
                    <a:lumMod val="75000"/>
                  </a:schemeClr>
                </a:solidFill>
              </a:rPr>
              <a:t>mayoría de las etapas</a:t>
            </a:r>
            <a:r>
              <a:rPr lang="es-ES" sz="1800" dirty="0"/>
              <a:t>. </a:t>
            </a:r>
          </a:p>
        </p:txBody>
      </p:sp>
      <p:pic>
        <p:nvPicPr>
          <p:cNvPr id="6146" name="Picture 2" descr="El modelo cumple con los requisitos clínicos y es robusto en diversas situaciones. Además, es fácil su explicabilidad.">
            <a:extLst>
              <a:ext uri="{FF2B5EF4-FFF2-40B4-BE49-F238E27FC236}">
                <a16:creationId xmlns:a16="http://schemas.microsoft.com/office/drawing/2014/main" id="{E84A48A8-10A6-353A-B5D6-AF0027F02DB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6285" y="3063026"/>
            <a:ext cx="2952326" cy="295232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 175">
            <a:extLst>
              <a:ext uri="{FF2B5EF4-FFF2-40B4-BE49-F238E27FC236}">
                <a16:creationId xmlns:a16="http://schemas.microsoft.com/office/drawing/2014/main" id="{7583CF5A-695B-8071-3947-4164D7CD913A}"/>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0" name=" 3">
            <a:extLst>
              <a:ext uri="{FF2B5EF4-FFF2-40B4-BE49-F238E27FC236}">
                <a16:creationId xmlns:a16="http://schemas.microsoft.com/office/drawing/2014/main" id="{2AB1719D-A3DA-ABE1-FF73-9F8F8CBD1EF3}"/>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2038254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L algoritmo de selección automática de características es fácilmente explicable y por tanto los resultados obtenidos pueden ser explicables y razonables acorde a los valores de las características seleccionadas. (al realizarlo con las predicciones de los dos expertos estamos intentando mantener una robustez ante desviaciones de predicciones de otros expertos)">
            <a:extLst>
              <a:ext uri="{FF2B5EF4-FFF2-40B4-BE49-F238E27FC236}">
                <a16:creationId xmlns:a16="http://schemas.microsoft.com/office/drawing/2014/main" id="{B1BFAF1A-B256-9982-D0F8-F05905E28D4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11493" y="1622021"/>
            <a:ext cx="4751302" cy="47513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45071" y="6575346"/>
            <a:ext cx="637974" cy="221110"/>
          </a:xfrm>
          <a:prstGeom prst="rect">
            <a:avLst/>
          </a:prstGeom>
          <a:noFill/>
        </p:spPr>
        <p:txBody>
          <a:bodyPr wrap="square">
            <a:spAutoFit/>
          </a:bodyPr>
          <a:lstStyle/>
          <a:p>
            <a:pPr algn="ctr"/>
            <a:r>
              <a:rPr lang="en-US" altLang="es-ES" sz="800" dirty="0"/>
              <a:t>-38-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37166" y="1547464"/>
            <a:ext cx="5652119" cy="646331"/>
          </a:xfrm>
          <a:prstGeom prst="rect">
            <a:avLst/>
          </a:prstGeom>
          <a:noFill/>
        </p:spPr>
        <p:txBody>
          <a:bodyPr wrap="square">
            <a:spAutoFit/>
          </a:bodyPr>
          <a:lstStyle/>
          <a:p>
            <a:pPr algn="ctr">
              <a:defRPr/>
            </a:pPr>
            <a:r>
              <a:rPr kumimoji="0" lang="es-ES" altLang="es-ES" sz="2400" b="1" i="1" u="none" strike="noStrike" cap="none" normalizeH="0" baseline="0" dirty="0">
                <a:ln>
                  <a:noFill/>
                </a:ln>
                <a:solidFill>
                  <a:schemeClr val="accent6">
                    <a:lumMod val="75000"/>
                  </a:schemeClr>
                </a:solidFill>
                <a:effectLst/>
                <a:latin typeface="inherit"/>
              </a:rPr>
              <a:t>CONCLUSIONS</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MODEL</a:t>
            </a: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4142104-B530-26BC-5F7E-C6E3157C7EEB}"/>
              </a:ext>
            </a:extLst>
          </p:cNvPr>
          <p:cNvSpPr>
            <a:spLocks noChangeArrowheads="1"/>
          </p:cNvSpPr>
          <p:nvPr/>
        </p:nvSpPr>
        <p:spPr bwMode="auto">
          <a:xfrm>
            <a:off x="-1671284" y="-12785"/>
            <a:ext cx="28854" cy="8785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chemeClr val="tx1"/>
                </a:solidFill>
                <a:effectLst/>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CuadroTexto 8">
            <a:extLst>
              <a:ext uri="{FF2B5EF4-FFF2-40B4-BE49-F238E27FC236}">
                <a16:creationId xmlns:a16="http://schemas.microsoft.com/office/drawing/2014/main" id="{7551BF52-F610-AF12-37CC-6F1A7659C010}"/>
              </a:ext>
            </a:extLst>
          </p:cNvPr>
          <p:cNvSpPr txBox="1"/>
          <p:nvPr/>
        </p:nvSpPr>
        <p:spPr>
          <a:xfrm>
            <a:off x="645767" y="2276872"/>
            <a:ext cx="8435212" cy="461665"/>
          </a:xfrm>
          <a:prstGeom prst="rect">
            <a:avLst/>
          </a:prstGeom>
          <a:noFill/>
          <a:scene3d>
            <a:camera prst="perspectiveRelaxedModerately"/>
            <a:lightRig rig="threePt" dir="t"/>
          </a:scene3d>
        </p:spPr>
        <p:txBody>
          <a:bodyPr wrap="square">
            <a:spAutoFit/>
          </a:bodyPr>
          <a:lstStyle/>
          <a:p>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paper </a:t>
            </a:r>
            <a:r>
              <a:rPr lang="es-ES" sz="2400" b="1" i="1" cap="all" dirty="0">
                <a:ln w="0"/>
                <a:solidFill>
                  <a:schemeClr val="accent6">
                    <a:lumMod val="75000"/>
                  </a:schemeClr>
                </a:solidFill>
                <a:effectLst>
                  <a:reflection blurRad="12700" stA="50000" endPos="50000" dist="5000" dir="5400000" sy="-100000" rotWithShape="0"/>
                </a:effectLst>
                <a:latin typeface="Cambria" pitchFamily="18" charset="0"/>
              </a:rPr>
              <a:t>And</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 </a:t>
            </a:r>
            <a:r>
              <a:rPr lang="es-ES" sz="2400" b="1" i="1" cap="all" dirty="0">
                <a:ln w="0"/>
                <a:solidFill>
                  <a:schemeClr val="tx2">
                    <a:lumMod val="60000"/>
                    <a:lumOff val="40000"/>
                  </a:schemeClr>
                </a:solidFill>
                <a:effectLst>
                  <a:reflection blurRad="12700" stA="50000" endPos="50000" dist="5000" dir="5400000" sy="-100000" rotWithShape="0"/>
                </a:effectLst>
                <a:latin typeface="Cambria" pitchFamily="18" charset="0"/>
              </a:rPr>
              <a:t>Features </a:t>
            </a:r>
            <a:r>
              <a:rPr lang="es-ES" sz="2400" b="1" i="1" cap="all" dirty="0">
                <a:ln w="0"/>
                <a:solidFill>
                  <a:schemeClr val="tx2">
                    <a:lumMod val="75000"/>
                  </a:schemeClr>
                </a:solidFill>
                <a:effectLst>
                  <a:reflection blurRad="12700" stA="50000" endPos="50000" dist="5000" dir="5400000" sy="-100000" rotWithShape="0"/>
                </a:effectLst>
                <a:latin typeface="Cambria" pitchFamily="18" charset="0"/>
              </a:rPr>
              <a:t>of yasa library</a:t>
            </a:r>
          </a:p>
        </p:txBody>
      </p:sp>
      <p:sp>
        <p:nvSpPr>
          <p:cNvPr id="10" name="CuadroTexto 9">
            <a:extLst>
              <a:ext uri="{FF2B5EF4-FFF2-40B4-BE49-F238E27FC236}">
                <a16:creationId xmlns:a16="http://schemas.microsoft.com/office/drawing/2014/main" id="{02A14256-0E9E-0247-0169-FCAC78197B1D}"/>
              </a:ext>
            </a:extLst>
          </p:cNvPr>
          <p:cNvSpPr txBox="1"/>
          <p:nvPr/>
        </p:nvSpPr>
        <p:spPr>
          <a:xfrm>
            <a:off x="311722" y="2738537"/>
            <a:ext cx="8520555" cy="2800767"/>
          </a:xfrm>
          <a:prstGeom prst="rect">
            <a:avLst/>
          </a:prstGeom>
          <a:noFill/>
        </p:spPr>
        <p:txBody>
          <a:bodyPr wrap="square">
            <a:spAutoFit/>
          </a:bodyPr>
          <a:lstStyle>
            <a:defPPr>
              <a:defRPr lang="en-US"/>
            </a:defPPr>
            <a:lvl1pPr marL="285750" indent="-285750">
              <a:buFont typeface="Arial" panose="020B0604020202020204" pitchFamily="34" charset="0"/>
              <a:buChar char="•"/>
              <a:defRPr b="1">
                <a:solidFill>
                  <a:schemeClr val="bg2">
                    <a:lumMod val="25000"/>
                  </a:schemeClr>
                </a:solidFill>
                <a:latin typeface="Calibri Light" panose="020F0302020204030204" pitchFamily="34" charset="0"/>
                <a:cs typeface="Calibri Light" panose="020F0302020204030204" pitchFamily="34" charset="0"/>
              </a:defRPr>
            </a:lvl1pPr>
          </a:lstStyle>
          <a:p>
            <a:pPr algn="just"/>
            <a:r>
              <a:rPr lang="es-ES" sz="1600" dirty="0">
                <a:solidFill>
                  <a:schemeClr val="tx2">
                    <a:lumMod val="75000"/>
                  </a:schemeClr>
                </a:solidFill>
              </a:rPr>
              <a:t>Existen </a:t>
            </a:r>
            <a:r>
              <a:rPr lang="es-ES" sz="1600" i="1" u="sng" dirty="0">
                <a:solidFill>
                  <a:schemeClr val="tx2">
                    <a:lumMod val="75000"/>
                  </a:schemeClr>
                </a:solidFill>
              </a:rPr>
              <a:t>sujetos que cuestan más predecir </a:t>
            </a:r>
            <a:r>
              <a:rPr lang="es-ES" sz="1600" dirty="0">
                <a:solidFill>
                  <a:schemeClr val="tx2">
                    <a:lumMod val="75000"/>
                  </a:schemeClr>
                </a:solidFill>
              </a:rPr>
              <a:t>y los valores de la curva ROC son menores. Dependerá del </a:t>
            </a:r>
            <a:r>
              <a:rPr lang="es-ES" sz="1600" i="1" u="sng" dirty="0">
                <a:solidFill>
                  <a:schemeClr val="tx2">
                    <a:lumMod val="75000"/>
                  </a:schemeClr>
                </a:solidFill>
              </a:rPr>
              <a:t>ruido de las señales </a:t>
            </a:r>
            <a:r>
              <a:rPr lang="es-ES" sz="1600" dirty="0">
                <a:solidFill>
                  <a:schemeClr val="tx2">
                    <a:lumMod val="75000"/>
                  </a:schemeClr>
                </a:solidFill>
              </a:rPr>
              <a:t>(no hemos quitado los artefactos). O el </a:t>
            </a:r>
            <a:r>
              <a:rPr lang="es-ES" sz="1600" u="sng" dirty="0">
                <a:solidFill>
                  <a:schemeClr val="tx2">
                    <a:lumMod val="75000"/>
                  </a:schemeClr>
                </a:solidFill>
              </a:rPr>
              <a:t>aspecto particular de sus vicios en el sue</a:t>
            </a:r>
            <a:r>
              <a:rPr lang="es-ES" sz="1600" dirty="0">
                <a:solidFill>
                  <a:schemeClr val="tx2">
                    <a:lumMod val="75000"/>
                  </a:schemeClr>
                </a:solidFill>
              </a:rPr>
              <a:t>ño Hay sujetos que </a:t>
            </a:r>
            <a:r>
              <a:rPr lang="es-ES" sz="1600" i="1" u="sng" dirty="0">
                <a:solidFill>
                  <a:schemeClr val="tx2">
                    <a:lumMod val="75000"/>
                  </a:schemeClr>
                </a:solidFill>
              </a:rPr>
              <a:t>pueden tener transiciones rápidas entre etapas </a:t>
            </a:r>
            <a:r>
              <a:rPr lang="es-ES" sz="1600" dirty="0">
                <a:solidFill>
                  <a:schemeClr val="tx2">
                    <a:lumMod val="75000"/>
                  </a:schemeClr>
                </a:solidFill>
              </a:rPr>
              <a:t>e incluso </a:t>
            </a:r>
            <a:r>
              <a:rPr lang="es-ES" sz="1600" i="1" u="sng" dirty="0">
                <a:solidFill>
                  <a:schemeClr val="tx2">
                    <a:lumMod val="75000"/>
                  </a:schemeClr>
                </a:solidFill>
              </a:rPr>
              <a:t>saltárselas</a:t>
            </a:r>
            <a:r>
              <a:rPr lang="es-ES" sz="1600" dirty="0">
                <a:solidFill>
                  <a:schemeClr val="tx2">
                    <a:lumMod val="75000"/>
                  </a:schemeClr>
                </a:solidFill>
              </a:rPr>
              <a:t> (lo explica la baja sensibilidad, por ejemplo, en N2 y algunos casos en REM.)</a:t>
            </a:r>
          </a:p>
          <a:p>
            <a:pPr algn="just"/>
            <a:endParaRPr lang="es-ES" sz="1600" dirty="0">
              <a:solidFill>
                <a:schemeClr val="tx2">
                  <a:lumMod val="75000"/>
                </a:schemeClr>
              </a:solidFill>
            </a:endParaRPr>
          </a:p>
          <a:p>
            <a:pPr algn="just"/>
            <a:r>
              <a:rPr lang="es-ES" sz="1600" dirty="0">
                <a:solidFill>
                  <a:schemeClr val="tx2">
                    <a:lumMod val="75000"/>
                  </a:schemeClr>
                </a:solidFill>
              </a:rPr>
              <a:t>Las </a:t>
            </a:r>
            <a:r>
              <a:rPr lang="es-ES" sz="1600" i="1" u="sng" dirty="0">
                <a:solidFill>
                  <a:schemeClr val="tx2">
                    <a:lumMod val="75000"/>
                  </a:schemeClr>
                </a:solidFill>
              </a:rPr>
              <a:t>etapas N2 y algunos casos N3 </a:t>
            </a:r>
            <a:r>
              <a:rPr lang="es-ES" sz="1600" dirty="0">
                <a:solidFill>
                  <a:schemeClr val="tx2">
                    <a:lumMod val="75000"/>
                  </a:schemeClr>
                </a:solidFill>
              </a:rPr>
              <a:t>son más difíciles de predecir. Por tipo de ondas que conforman estas , </a:t>
            </a:r>
            <a:r>
              <a:rPr lang="es-ES" sz="1600" i="1" u="sng" dirty="0">
                <a:solidFill>
                  <a:schemeClr val="tx2">
                    <a:lumMod val="75000"/>
                  </a:schemeClr>
                </a:solidFill>
              </a:rPr>
              <a:t>son más sensibles a artefactos e interferencias</a:t>
            </a:r>
            <a:r>
              <a:rPr lang="es-ES" sz="1600" dirty="0">
                <a:solidFill>
                  <a:schemeClr val="tx2">
                    <a:lumMod val="75000"/>
                  </a:schemeClr>
                </a:solidFill>
              </a:rPr>
              <a:t>. Es más </a:t>
            </a:r>
            <a:r>
              <a:rPr lang="es-ES" sz="1600" i="1" u="sng" dirty="0">
                <a:solidFill>
                  <a:schemeClr val="tx2">
                    <a:lumMod val="75000"/>
                  </a:schemeClr>
                </a:solidFill>
              </a:rPr>
              <a:t>difícil de recopilar datos correctos si el sujeto tiene transiciones rápidas entre etapas</a:t>
            </a:r>
            <a:r>
              <a:rPr lang="es-ES" sz="1600" dirty="0">
                <a:solidFill>
                  <a:schemeClr val="tx2">
                    <a:lumMod val="75000"/>
                  </a:schemeClr>
                </a:solidFill>
              </a:rPr>
              <a:t>., etc. </a:t>
            </a:r>
            <a:endParaRPr lang="es-ES" sz="1600" dirty="0">
              <a:solidFill>
                <a:schemeClr val="accent2">
                  <a:lumMod val="75000"/>
                </a:schemeClr>
              </a:solidFill>
            </a:endParaRPr>
          </a:p>
          <a:p>
            <a:pPr algn="just"/>
            <a:endParaRPr lang="es-ES" sz="1600" dirty="0">
              <a:solidFill>
                <a:schemeClr val="accent2">
                  <a:lumMod val="75000"/>
                </a:schemeClr>
              </a:solidFill>
            </a:endParaRPr>
          </a:p>
          <a:p>
            <a:pPr algn="just"/>
            <a:r>
              <a:rPr lang="es-ES" sz="1600" dirty="0">
                <a:solidFill>
                  <a:schemeClr val="tx2">
                    <a:lumMod val="75000"/>
                  </a:schemeClr>
                </a:solidFill>
              </a:rPr>
              <a:t>Por tanto, podría darse el caso que un sujeto no se prediga una etapa (es algo normal). Puede que no llegue a sueño profundo o directamente pase a él.  (baja sensibilidad)</a:t>
            </a:r>
          </a:p>
        </p:txBody>
      </p:sp>
      <p:sp>
        <p:nvSpPr>
          <p:cNvPr id="7" name=" 175">
            <a:extLst>
              <a:ext uri="{FF2B5EF4-FFF2-40B4-BE49-F238E27FC236}">
                <a16:creationId xmlns:a16="http://schemas.microsoft.com/office/drawing/2014/main" id="{63FA7870-68D5-1C72-523E-83635927EFEB}"/>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8" name=" 3">
            <a:extLst>
              <a:ext uri="{FF2B5EF4-FFF2-40B4-BE49-F238E27FC236}">
                <a16:creationId xmlns:a16="http://schemas.microsoft.com/office/drawing/2014/main" id="{901F7173-9CBC-6E3A-3DCB-11A48D78F215}"/>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1076829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a:extLst>
              <a:ext uri="{FF2B5EF4-FFF2-40B4-BE49-F238E27FC236}">
                <a16:creationId xmlns:a16="http://schemas.microsoft.com/office/drawing/2014/main" id="{83C50031-F43B-3ACB-20B8-4AD3EBD11A80}"/>
              </a:ext>
            </a:extLst>
          </p:cNvPr>
          <p:cNvPicPr>
            <a:picLocks noChangeAspect="1" noChangeArrowheads="1"/>
          </p:cNvPicPr>
          <p:nvPr/>
        </p:nvPicPr>
        <p:blipFill>
          <a:blip r:embed="rId3">
            <a:alphaModFix amt="27000"/>
            <a:extLst>
              <a:ext uri="{28A0092B-C50C-407E-A947-70E740481C1C}">
                <a14:useLocalDpi xmlns:a14="http://schemas.microsoft.com/office/drawing/2010/main" val="0"/>
              </a:ext>
            </a:extLst>
          </a:blip>
          <a:srcRect/>
          <a:stretch>
            <a:fillRect/>
          </a:stretch>
        </p:blipFill>
        <p:spPr bwMode="auto">
          <a:xfrm>
            <a:off x="77335" y="1759624"/>
            <a:ext cx="4644965" cy="464496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2" y="6550138"/>
            <a:ext cx="637974" cy="221110"/>
          </a:xfrm>
          <a:prstGeom prst="rect">
            <a:avLst/>
          </a:prstGeom>
          <a:noFill/>
        </p:spPr>
        <p:txBody>
          <a:bodyPr wrap="square">
            <a:spAutoFit/>
          </a:bodyPr>
          <a:lstStyle/>
          <a:p>
            <a:pPr algn="ctr"/>
            <a:r>
              <a:rPr lang="en-US" altLang="es-ES" sz="800" dirty="0"/>
              <a:t>-39-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665515" y="1572762"/>
            <a:ext cx="5652119" cy="646331"/>
          </a:xfrm>
          <a:prstGeom prst="rect">
            <a:avLst/>
          </a:prstGeom>
          <a:noFill/>
        </p:spPr>
        <p:txBody>
          <a:bodyPr wrap="square">
            <a:spAutoFit/>
          </a:bodyPr>
          <a:lstStyle/>
          <a:p>
            <a:pPr algn="ctr">
              <a:defRPr/>
            </a:pP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REFLECTIONS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APP</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70A7DAC-4957-D85B-3257-0BC763FDD1E4}"/>
              </a:ext>
            </a:extLst>
          </p:cNvPr>
          <p:cNvSpPr>
            <a:spLocks noChangeArrowheads="1"/>
          </p:cNvSpPr>
          <p:nvPr/>
        </p:nvSpPr>
        <p:spPr bwMode="auto">
          <a:xfrm>
            <a:off x="0" y="184672"/>
            <a:ext cx="28854" cy="8785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chemeClr val="tx1"/>
                </a:solidFill>
                <a:effectLst/>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9CCAF6FD-380B-37C6-99B2-D0A8C155244B}"/>
              </a:ext>
            </a:extLst>
          </p:cNvPr>
          <p:cNvSpPr txBox="1"/>
          <p:nvPr/>
        </p:nvSpPr>
        <p:spPr>
          <a:xfrm>
            <a:off x="311722" y="2203997"/>
            <a:ext cx="8520555"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b="1">
                <a:solidFill>
                  <a:schemeClr val="bg2">
                    <a:lumMod val="25000"/>
                  </a:schemeClr>
                </a:solidFill>
                <a:latin typeface="Calibri Light" panose="020F0302020204030204" pitchFamily="34" charset="0"/>
                <a:cs typeface="Calibri Light" panose="020F0302020204030204" pitchFamily="34" charset="0"/>
              </a:defRPr>
            </a:lvl1pPr>
          </a:lstStyle>
          <a:p>
            <a:pPr marL="0" indent="0" algn="just">
              <a:buNone/>
            </a:pPr>
            <a:r>
              <a:rPr lang="es-ES" sz="1600" dirty="0">
                <a:solidFill>
                  <a:schemeClr val="tx2">
                    <a:lumMod val="75000"/>
                  </a:schemeClr>
                </a:solidFill>
              </a:rPr>
              <a:t>La alta especificidad </a:t>
            </a:r>
            <a:r>
              <a:rPr lang="es-ES" sz="1100" b="0" i="1" dirty="0">
                <a:solidFill>
                  <a:schemeClr val="bg2">
                    <a:lumMod val="50000"/>
                  </a:schemeClr>
                </a:solidFill>
              </a:rPr>
              <a:t>(m</a:t>
            </a:r>
            <a:r>
              <a:rPr lang="es-ES" sz="1100" b="0" i="1" dirty="0">
                <a:solidFill>
                  <a:schemeClr val="bg2">
                    <a:lumMod val="50000"/>
                  </a:schemeClr>
                </a:solidFill>
                <a:effectLst/>
              </a:rPr>
              <a:t>odelo es bueno para predecir correctamente las etapas que no pertenecen a la clase de interés</a:t>
            </a:r>
            <a:r>
              <a:rPr lang="es-ES" sz="1100" b="0" i="0" dirty="0">
                <a:solidFill>
                  <a:schemeClr val="bg2">
                    <a:lumMod val="50000"/>
                  </a:schemeClr>
                </a:solidFill>
                <a:effectLst/>
              </a:rPr>
              <a:t>) </a:t>
            </a:r>
            <a:r>
              <a:rPr lang="es-ES" sz="1600" dirty="0">
                <a:solidFill>
                  <a:schemeClr val="tx2">
                    <a:lumMod val="75000"/>
                  </a:schemeClr>
                </a:solidFill>
              </a:rPr>
              <a:t>en la clasificación de etapas de sueño indica que </a:t>
            </a:r>
            <a:r>
              <a:rPr lang="es-ES" sz="1400" i="1" dirty="0">
                <a:solidFill>
                  <a:schemeClr val="accent2">
                    <a:lumMod val="75000"/>
                  </a:schemeClr>
                </a:solidFill>
              </a:rPr>
              <a:t>cuando el modelo predice que un segmento de sueño pertenece a la clase "No REM", es probable que sea correcto</a:t>
            </a:r>
            <a:r>
              <a:rPr lang="es-ES" sz="1600" b="0" i="0" dirty="0">
                <a:solidFill>
                  <a:schemeClr val="bg2">
                    <a:lumMod val="50000"/>
                  </a:schemeClr>
                </a:solidFill>
                <a:effectLst/>
              </a:rPr>
              <a:t>.</a:t>
            </a:r>
            <a:endParaRPr lang="es-ES" sz="1600" dirty="0">
              <a:solidFill>
                <a:schemeClr val="bg2">
                  <a:lumMod val="50000"/>
                </a:schemeClr>
              </a:solidFill>
            </a:endParaRPr>
          </a:p>
        </p:txBody>
      </p:sp>
      <p:sp>
        <p:nvSpPr>
          <p:cNvPr id="11" name="CuadroTexto 10">
            <a:extLst>
              <a:ext uri="{FF2B5EF4-FFF2-40B4-BE49-F238E27FC236}">
                <a16:creationId xmlns:a16="http://schemas.microsoft.com/office/drawing/2014/main" id="{064DD91E-9B8F-1D5B-1DDC-630508648C90}"/>
              </a:ext>
            </a:extLst>
          </p:cNvPr>
          <p:cNvSpPr txBox="1"/>
          <p:nvPr/>
        </p:nvSpPr>
        <p:spPr>
          <a:xfrm>
            <a:off x="4722300" y="2884577"/>
            <a:ext cx="4062638" cy="923330"/>
          </a:xfrm>
          <a:prstGeom prst="rect">
            <a:avLst/>
          </a:prstGeom>
          <a:ln/>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lgn="ctr">
              <a:defRPr b="0" i="0">
                <a:solidFill>
                  <a:srgbClr val="FF0000"/>
                </a:solidFill>
                <a:effectLst/>
                <a:latin typeface="Söhne"/>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r>
              <a:rPr lang="es-ES" i="1" dirty="0"/>
              <a:t>El modelo tiene una baja tendencia a clasificar erróneamente las etapas de sueño </a:t>
            </a:r>
          </a:p>
        </p:txBody>
      </p:sp>
      <p:sp>
        <p:nvSpPr>
          <p:cNvPr id="13" name="CuadroTexto 12">
            <a:extLst>
              <a:ext uri="{FF2B5EF4-FFF2-40B4-BE49-F238E27FC236}">
                <a16:creationId xmlns:a16="http://schemas.microsoft.com/office/drawing/2014/main" id="{C6BEAC86-9375-FAB8-2B4D-64C080E114EB}"/>
              </a:ext>
            </a:extLst>
          </p:cNvPr>
          <p:cNvSpPr txBox="1"/>
          <p:nvPr/>
        </p:nvSpPr>
        <p:spPr>
          <a:xfrm>
            <a:off x="571621" y="3227246"/>
            <a:ext cx="2541654" cy="646331"/>
          </a:xfrm>
          <a:prstGeom prst="rect">
            <a:avLst/>
          </a:prstGeom>
          <a:ln/>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s-ES" b="0" i="1" dirty="0">
                <a:solidFill>
                  <a:srgbClr val="FF0000"/>
                </a:solidFill>
                <a:effectLst/>
                <a:latin typeface="Söhne"/>
              </a:rPr>
              <a:t>Alta especificidad y una sensibilidad aceptable</a:t>
            </a:r>
            <a:endParaRPr lang="es-ES" i="1" dirty="0">
              <a:solidFill>
                <a:srgbClr val="FF0000"/>
              </a:solidFill>
            </a:endParaRPr>
          </a:p>
        </p:txBody>
      </p:sp>
      <p:sp>
        <p:nvSpPr>
          <p:cNvPr id="19" name="CuadroTexto 18">
            <a:extLst>
              <a:ext uri="{FF2B5EF4-FFF2-40B4-BE49-F238E27FC236}">
                <a16:creationId xmlns:a16="http://schemas.microsoft.com/office/drawing/2014/main" id="{E5D983E8-E307-0F1C-98CD-45290C65881B}"/>
              </a:ext>
            </a:extLst>
          </p:cNvPr>
          <p:cNvSpPr txBox="1"/>
          <p:nvPr/>
        </p:nvSpPr>
        <p:spPr>
          <a:xfrm>
            <a:off x="389028" y="3999681"/>
            <a:ext cx="8536983" cy="1077218"/>
          </a:xfrm>
          <a:prstGeom prst="rect">
            <a:avLst/>
          </a:prstGeom>
          <a:noFill/>
        </p:spPr>
        <p:txBody>
          <a:bodyPr wrap="square">
            <a:spAutoFit/>
          </a:bodyPr>
          <a:lstStyle>
            <a:defPPr>
              <a:defRPr lang="en-US"/>
            </a:defPPr>
            <a:lvl1pPr marL="0" indent="0" algn="just">
              <a:buFont typeface="Arial" panose="020B0604020202020204" pitchFamily="34" charset="0"/>
              <a:buNone/>
              <a:defRPr sz="1600" b="1">
                <a:solidFill>
                  <a:schemeClr val="tx2">
                    <a:lumMod val="75000"/>
                  </a:schemeClr>
                </a:solidFill>
                <a:latin typeface="Calibri Light" panose="020F0302020204030204" pitchFamily="34" charset="0"/>
                <a:cs typeface="Calibri Light" panose="020F0302020204030204" pitchFamily="34" charset="0"/>
              </a:defRPr>
            </a:lvl1pPr>
          </a:lstStyle>
          <a:p>
            <a:r>
              <a:rPr lang="es-ES" dirty="0"/>
              <a:t>El algoritmo de selección automática de características </a:t>
            </a:r>
            <a:r>
              <a:rPr lang="es-ES" sz="1400" i="1" dirty="0">
                <a:solidFill>
                  <a:schemeClr val="accent2">
                    <a:lumMod val="75000"/>
                  </a:schemeClr>
                </a:solidFill>
              </a:rPr>
              <a:t>es fácilmente explicable </a:t>
            </a:r>
            <a:r>
              <a:rPr lang="es-ES" dirty="0"/>
              <a:t>y por tanto los resultados obtenidos </a:t>
            </a:r>
            <a:r>
              <a:rPr lang="es-ES" sz="1400" i="1" dirty="0">
                <a:solidFill>
                  <a:schemeClr val="accent2">
                    <a:lumMod val="75000"/>
                  </a:schemeClr>
                </a:solidFill>
              </a:rPr>
              <a:t>pueden ser explicables y razonables acorde a los valores de las características seleccionadas</a:t>
            </a:r>
            <a:r>
              <a:rPr lang="es-ES" dirty="0"/>
              <a:t> (al realizarlo con las predicciones de los dos expertos estamos intentando mantener una robustez ante desviaciones de predicciones de otros expertos).</a:t>
            </a:r>
          </a:p>
        </p:txBody>
      </p:sp>
      <p:sp>
        <p:nvSpPr>
          <p:cNvPr id="7" name=" 175">
            <a:extLst>
              <a:ext uri="{FF2B5EF4-FFF2-40B4-BE49-F238E27FC236}">
                <a16:creationId xmlns:a16="http://schemas.microsoft.com/office/drawing/2014/main" id="{6F3A578F-FE51-F236-5877-B0CC58570D94}"/>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8" name=" 3">
            <a:extLst>
              <a:ext uri="{FF2B5EF4-FFF2-40B4-BE49-F238E27FC236}">
                <a16:creationId xmlns:a16="http://schemas.microsoft.com/office/drawing/2014/main" id="{1B7D3D47-0E0A-F1D9-0F31-C7F27604A00C}"/>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40261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uadroTexto 26">
            <a:extLst>
              <a:ext uri="{FF2B5EF4-FFF2-40B4-BE49-F238E27FC236}">
                <a16:creationId xmlns:a16="http://schemas.microsoft.com/office/drawing/2014/main" id="{8A7A8682-5E40-D9D5-F9C8-1DD5FE41B690}"/>
              </a:ext>
            </a:extLst>
          </p:cNvPr>
          <p:cNvSpPr txBox="1"/>
          <p:nvPr/>
        </p:nvSpPr>
        <p:spPr>
          <a:xfrm>
            <a:off x="3665515" y="1572762"/>
            <a:ext cx="5652119" cy="646331"/>
          </a:xfrm>
          <a:prstGeom prst="rect">
            <a:avLst/>
          </a:prstGeom>
          <a:solidFill>
            <a:schemeClr val="bg1"/>
          </a:solidFill>
        </p:spPr>
        <p:txBody>
          <a:bodyPr wrap="square">
            <a:spAutoFit/>
          </a:bodyPr>
          <a:lstStyle/>
          <a:p>
            <a:pPr algn="ctr">
              <a:defRPr/>
            </a:pPr>
            <a:r>
              <a:rPr lang="es-ES" altLang="es-ES" sz="2400" b="1" i="1" cap="all" dirty="0">
                <a:ln w="0"/>
                <a:solidFill>
                  <a:schemeClr val="accent6">
                    <a:lumMod val="75000"/>
                  </a:schemeClr>
                </a:solidFill>
                <a:effectLst>
                  <a:reflection blurRad="12700" stA="50000" endPos="50000" dist="5000" dir="5400000" sy="-100000" rotWithShape="0"/>
                </a:effectLst>
                <a:latin typeface="Cambria" pitchFamily="18" charset="0"/>
              </a:rPr>
              <a:t>REFLECTIONS</a:t>
            </a:r>
            <a:r>
              <a:rPr kumimoji="0" lang="es-ES" altLang="es-ES" sz="2400" b="0" i="0" u="none" strike="noStrike" cap="none" normalizeH="0" baseline="0" dirty="0">
                <a:ln>
                  <a:noFill/>
                </a:ln>
                <a:solidFill>
                  <a:srgbClr val="202124"/>
                </a:solidFill>
                <a:effectLst/>
                <a:latin typeface="inherit"/>
              </a:rPr>
              <a:t> </a:t>
            </a:r>
            <a:r>
              <a:rPr lang="es-ES" altLang="es-E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APP</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II)</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pic>
        <p:nvPicPr>
          <p:cNvPr id="14338" name="Picture 2">
            <a:extLst>
              <a:ext uri="{FF2B5EF4-FFF2-40B4-BE49-F238E27FC236}">
                <a16:creationId xmlns:a16="http://schemas.microsoft.com/office/drawing/2014/main" id="{5A0680FC-1D97-DDD6-EFB3-16CD2901A527}"/>
              </a:ext>
            </a:extLst>
          </p:cNvPr>
          <p:cNvPicPr>
            <a:picLocks noChangeAspect="1" noChangeArrowheads="1"/>
          </p:cNvPicPr>
          <p:nvPr/>
        </p:nvPicPr>
        <p:blipFill>
          <a:blip r:embed="rId3">
            <a:alphaModFix amt="45000"/>
            <a:extLst>
              <a:ext uri="{28A0092B-C50C-407E-A947-70E740481C1C}">
                <a14:useLocalDpi xmlns:a14="http://schemas.microsoft.com/office/drawing/2010/main" val="0"/>
              </a:ext>
            </a:extLst>
          </a:blip>
          <a:srcRect/>
          <a:stretch>
            <a:fillRect/>
          </a:stretch>
        </p:blipFill>
        <p:spPr bwMode="auto">
          <a:xfrm>
            <a:off x="296081" y="1613322"/>
            <a:ext cx="4707967" cy="4707967"/>
          </a:xfrm>
          <a:prstGeom prst="rect">
            <a:avLst/>
          </a:prstGeom>
          <a:blipFill dpi="0" rotWithShape="1">
            <a:blip r:embed="rId4">
              <a:alphaModFix amt="45000"/>
            </a:blip>
            <a:srcRect/>
            <a:tile tx="0" ty="0" sx="100000" sy="100000" flip="none" algn="tl"/>
          </a:blipFill>
        </p:spPr>
      </p:pic>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79525" y="6575346"/>
            <a:ext cx="637974" cy="221110"/>
          </a:xfrm>
          <a:prstGeom prst="rect">
            <a:avLst/>
          </a:prstGeom>
          <a:noFill/>
        </p:spPr>
        <p:txBody>
          <a:bodyPr wrap="square">
            <a:spAutoFit/>
          </a:bodyPr>
          <a:lstStyle/>
          <a:p>
            <a:pPr algn="ctr"/>
            <a:r>
              <a:rPr lang="en-US" altLang="es-ES" sz="800" dirty="0"/>
              <a:t>-40-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extLst>
                <p:ext uri="{D42A27DB-BD31-4B8C-83A1-F6EECF244321}">
                  <p14:modId xmlns:p14="http://schemas.microsoft.com/office/powerpoint/2010/main" val="439470240"/>
                </p:ext>
              </p:extLst>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 name="Rectangle 1">
            <a:extLst>
              <a:ext uri="{FF2B5EF4-FFF2-40B4-BE49-F238E27FC236}">
                <a16:creationId xmlns:a16="http://schemas.microsoft.com/office/drawing/2014/main" id="{5DC9D0A5-D691-3C12-49B5-119F862E7A00}"/>
              </a:ext>
            </a:extLst>
          </p:cNvPr>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70A7DAC-4957-D85B-3257-0BC763FDD1E4}"/>
              </a:ext>
            </a:extLst>
          </p:cNvPr>
          <p:cNvSpPr>
            <a:spLocks noChangeArrowheads="1"/>
          </p:cNvSpPr>
          <p:nvPr/>
        </p:nvSpPr>
        <p:spPr bwMode="auto">
          <a:xfrm>
            <a:off x="0" y="184672"/>
            <a:ext cx="28854" cy="8785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chemeClr val="tx1"/>
                </a:solidFill>
                <a:effectLst/>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9CCAF6FD-380B-37C6-99B2-D0A8C155244B}"/>
              </a:ext>
            </a:extLst>
          </p:cNvPr>
          <p:cNvSpPr txBox="1"/>
          <p:nvPr/>
        </p:nvSpPr>
        <p:spPr>
          <a:xfrm>
            <a:off x="311722" y="2738537"/>
            <a:ext cx="8520555" cy="830997"/>
          </a:xfrm>
          <a:prstGeom prst="rect">
            <a:avLst/>
          </a:prstGeom>
          <a:noFill/>
        </p:spPr>
        <p:txBody>
          <a:bodyPr wrap="square">
            <a:spAutoFit/>
          </a:bodyPr>
          <a:lstStyle>
            <a:defPPr>
              <a:defRPr lang="en-US"/>
            </a:defPPr>
            <a:lvl1pPr marL="285750" indent="-285750">
              <a:buFont typeface="Arial" panose="020B0604020202020204" pitchFamily="34" charset="0"/>
              <a:buChar char="•"/>
              <a:defRPr b="1">
                <a:solidFill>
                  <a:schemeClr val="bg2">
                    <a:lumMod val="25000"/>
                  </a:schemeClr>
                </a:solidFill>
                <a:latin typeface="Calibri Light" panose="020F0302020204030204" pitchFamily="34" charset="0"/>
                <a:cs typeface="Calibri Light" panose="020F0302020204030204" pitchFamily="34" charset="0"/>
              </a:defRPr>
            </a:lvl1pPr>
          </a:lstStyle>
          <a:p>
            <a:pPr algn="just"/>
            <a:r>
              <a:rPr lang="es-ES" sz="1600" dirty="0">
                <a:solidFill>
                  <a:schemeClr val="tx2">
                    <a:lumMod val="75000"/>
                  </a:schemeClr>
                </a:solidFill>
              </a:rPr>
              <a:t>Aunque el sistema desarrollado es mejorable  (eliminación de artefactos, comparación con otros modelos como </a:t>
            </a:r>
            <a:r>
              <a:rPr lang="es-ES" sz="1600" i="1" dirty="0" err="1">
                <a:solidFill>
                  <a:schemeClr val="tx2">
                    <a:lumMod val="75000"/>
                  </a:schemeClr>
                </a:solidFill>
              </a:rPr>
              <a:t>Gradient</a:t>
            </a:r>
            <a:r>
              <a:rPr lang="es-ES" sz="1600" i="1" dirty="0">
                <a:solidFill>
                  <a:schemeClr val="tx2">
                    <a:lumMod val="75000"/>
                  </a:schemeClr>
                </a:solidFill>
              </a:rPr>
              <a:t> </a:t>
            </a:r>
            <a:r>
              <a:rPr lang="es-ES" sz="1600" i="1" dirty="0" err="1">
                <a:solidFill>
                  <a:schemeClr val="tx2">
                    <a:lumMod val="75000"/>
                  </a:schemeClr>
                </a:solidFill>
              </a:rPr>
              <a:t>Boosting</a:t>
            </a:r>
            <a:r>
              <a:rPr lang="es-ES" sz="1600" dirty="0">
                <a:solidFill>
                  <a:schemeClr val="tx2">
                    <a:lumMod val="75000"/>
                  </a:schemeClr>
                </a:solidFill>
              </a:rPr>
              <a:t> (</a:t>
            </a:r>
            <a:r>
              <a:rPr lang="es-ES" sz="1600" dirty="0" err="1">
                <a:solidFill>
                  <a:schemeClr val="tx2">
                    <a:lumMod val="75000"/>
                  </a:schemeClr>
                </a:solidFill>
              </a:rPr>
              <a:t>Yasa</a:t>
            </a:r>
            <a:r>
              <a:rPr lang="es-ES" sz="1600" dirty="0">
                <a:solidFill>
                  <a:schemeClr val="tx2">
                    <a:lumMod val="75000"/>
                  </a:schemeClr>
                </a:solidFill>
              </a:rPr>
              <a:t>), etc.). </a:t>
            </a:r>
            <a:r>
              <a:rPr lang="es-ES" sz="1600" i="1" u="sng" dirty="0">
                <a:solidFill>
                  <a:schemeClr val="tx2">
                    <a:lumMod val="75000"/>
                  </a:schemeClr>
                </a:solidFill>
              </a:rPr>
              <a:t>Podemos decir que es un buen modelo en aspectos de rendimiento y puede predecir correctamente las etapas de sueño con un AUC relevante</a:t>
            </a:r>
            <a:r>
              <a:rPr lang="es-ES" sz="1600" dirty="0">
                <a:solidFill>
                  <a:schemeClr val="tx2">
                    <a:lumMod val="75000"/>
                  </a:schemeClr>
                </a:solidFill>
              </a:rPr>
              <a:t>. </a:t>
            </a:r>
          </a:p>
        </p:txBody>
      </p:sp>
      <p:sp>
        <p:nvSpPr>
          <p:cNvPr id="16" name="CuadroTexto 15">
            <a:extLst>
              <a:ext uri="{FF2B5EF4-FFF2-40B4-BE49-F238E27FC236}">
                <a16:creationId xmlns:a16="http://schemas.microsoft.com/office/drawing/2014/main" id="{594744BE-0818-464B-B619-E5F26EDD0F79}"/>
              </a:ext>
            </a:extLst>
          </p:cNvPr>
          <p:cNvSpPr txBox="1"/>
          <p:nvPr/>
        </p:nvSpPr>
        <p:spPr>
          <a:xfrm>
            <a:off x="173720" y="3761711"/>
            <a:ext cx="8520555" cy="2308324"/>
          </a:xfrm>
          <a:prstGeom prst="rect">
            <a:avLst/>
          </a:prstGeom>
          <a:noFill/>
        </p:spPr>
        <p:txBody>
          <a:bodyPr wrap="square">
            <a:spAutoFit/>
          </a:bodyPr>
          <a:lstStyle>
            <a:defPPr>
              <a:defRPr lang="en-US"/>
            </a:defPPr>
            <a:lvl1pPr algn="ctr">
              <a:defRPr sz="3600" b="1" i="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defRPr>
            </a:lvl1pPr>
          </a:lstStyle>
          <a:p>
            <a:r>
              <a:rPr lang="es-ES" dirty="0"/>
              <a:t>El modelo cumple con los requisitos clínicos </a:t>
            </a:r>
            <a:r>
              <a:rPr lang="es-ES" dirty="0">
                <a:solidFill>
                  <a:schemeClr val="accent1">
                    <a:lumMod val="60000"/>
                    <a:lumOff val="40000"/>
                  </a:schemeClr>
                </a:solidFill>
              </a:rPr>
              <a:t>y es robusto en diversas situaciones</a:t>
            </a:r>
            <a:r>
              <a:rPr lang="es-ES" dirty="0">
                <a:solidFill>
                  <a:schemeClr val="accent3">
                    <a:lumMod val="60000"/>
                    <a:lumOff val="40000"/>
                  </a:schemeClr>
                </a:solidFill>
              </a:rPr>
              <a:t>. Además, es fácil su explicabilidad.</a:t>
            </a:r>
          </a:p>
        </p:txBody>
      </p:sp>
      <p:sp>
        <p:nvSpPr>
          <p:cNvPr id="7" name=" 175">
            <a:extLst>
              <a:ext uri="{FF2B5EF4-FFF2-40B4-BE49-F238E27FC236}">
                <a16:creationId xmlns:a16="http://schemas.microsoft.com/office/drawing/2014/main" id="{58D88C8D-56F2-CEBF-8833-A83674ACA77B}"/>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8" name=" 3">
            <a:extLst>
              <a:ext uri="{FF2B5EF4-FFF2-40B4-BE49-F238E27FC236}">
                <a16:creationId xmlns:a16="http://schemas.microsoft.com/office/drawing/2014/main" id="{DA9CCFCB-41A1-8353-1167-545A26B17224}"/>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148590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0" y="644495"/>
            <a:ext cx="9144000" cy="1200329"/>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CASO DE ESTUDIO: </a:t>
            </a:r>
            <a:r>
              <a:rPr lang="es-ES" sz="3600" b="1" cap="all" dirty="0">
                <a:ln w="0"/>
                <a:solidFill>
                  <a:schemeClr val="tx2">
                    <a:lumMod val="75000"/>
                  </a:schemeClr>
                </a:solidFill>
                <a:effectLst>
                  <a:reflection blurRad="12700" stA="50000" endPos="50000" dist="5000" dir="5400000" sy="-100000" rotWithShape="0"/>
                </a:effectLst>
                <a:latin typeface="Cambria" pitchFamily="18" charset="0"/>
              </a:rPr>
              <a:t>DETECCIÓN</a:t>
            </a:r>
            <a:r>
              <a:rPr lang="es-E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 ETAPAS </a:t>
            </a:r>
            <a:r>
              <a:rPr lang="es-E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Del  Sueño I</a:t>
            </a:r>
            <a:r>
              <a:rPr lang="es-E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 </a:t>
            </a:r>
            <a:r>
              <a:rPr lang="es-ES" sz="3600" b="1" cap="all" dirty="0">
                <a:ln w="0"/>
                <a:solidFill>
                  <a:schemeClr val="tx2">
                    <a:lumMod val="75000"/>
                  </a:schemeClr>
                </a:solidFill>
                <a:effectLst>
                  <a:reflection blurRad="12700" stA="50000" endPos="50000" dist="5000" dir="5400000" sy="-100000" rotWithShape="0"/>
                </a:effectLst>
                <a:latin typeface="Cambria" pitchFamily="18" charset="0"/>
              </a:rPr>
              <a:t>  </a:t>
            </a:r>
            <a:endParaRPr lang="es-ES" sz="3600" b="1" cap="all" dirty="0">
              <a:ln w="0"/>
              <a:solidFill>
                <a:schemeClr val="bg2">
                  <a:lumMod val="50000"/>
                </a:schemeClr>
              </a:solidFill>
              <a:effectLst>
                <a:reflection blurRad="12700" stA="50000" endPos="50000" dist="5000" dir="5400000" sy="-100000" rotWithShape="0"/>
              </a:effectLst>
              <a:latin typeface="Cambria" pitchFamily="18" charset="0"/>
            </a:endParaRP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CuadroTexto 26">
            <a:extLst>
              <a:ext uri="{FF2B5EF4-FFF2-40B4-BE49-F238E27FC236}">
                <a16:creationId xmlns:a16="http://schemas.microsoft.com/office/drawing/2014/main" id="{8328742B-3788-6D41-F0F7-4C1DEDC0FD1E}"/>
              </a:ext>
            </a:extLst>
          </p:cNvPr>
          <p:cNvSpPr txBox="1"/>
          <p:nvPr/>
        </p:nvSpPr>
        <p:spPr>
          <a:xfrm>
            <a:off x="1464248" y="2133448"/>
            <a:ext cx="6120680" cy="1015663"/>
          </a:xfrm>
          <a:prstGeom prst="rect">
            <a:avLst/>
          </a:prstGeom>
          <a:noFill/>
        </p:spPr>
        <p:txBody>
          <a:bodyPr wrap="square">
            <a:spAutoFit/>
          </a:bodyPr>
          <a:lstStyle/>
          <a:p>
            <a:pPr algn="ctr"/>
            <a:r>
              <a:rPr lang="es-ES" sz="2000" b="1" dirty="0">
                <a:solidFill>
                  <a:schemeClr val="accent2">
                    <a:lumMod val="75000"/>
                  </a:schemeClr>
                </a:solidFill>
                <a:latin typeface="Calibri Light" panose="020F0302020204030204" pitchFamily="34" charset="0"/>
                <a:cs typeface="Calibri Light" panose="020F0302020204030204" pitchFamily="34" charset="0"/>
              </a:rPr>
              <a:t>Desarrollar un </a:t>
            </a:r>
            <a:r>
              <a:rPr lang="es-ES" sz="2000" b="1" dirty="0">
                <a:solidFill>
                  <a:schemeClr val="bg2">
                    <a:lumMod val="25000"/>
                  </a:schemeClr>
                </a:solidFill>
                <a:latin typeface="Calibri Light" panose="020F0302020204030204" pitchFamily="34" charset="0"/>
                <a:ea typeface="Calibri Light" panose="020F0302020204030204" pitchFamily="34" charset="0"/>
                <a:cs typeface="Calibri Light" panose="020F0302020204030204" pitchFamily="34" charset="0"/>
              </a:rPr>
              <a:t>modelo de aprendizaje automático </a:t>
            </a:r>
            <a:r>
              <a:rPr lang="es-ES" sz="2000" b="1" dirty="0">
                <a:solidFill>
                  <a:schemeClr val="accent2">
                    <a:lumMod val="75000"/>
                  </a:schemeClr>
                </a:solidFill>
                <a:latin typeface="Calibri Light" panose="020F0302020204030204" pitchFamily="34" charset="0"/>
                <a:cs typeface="Calibri Light" panose="020F0302020204030204" pitchFamily="34" charset="0"/>
              </a:rPr>
              <a:t>para</a:t>
            </a:r>
            <a:r>
              <a:rPr lang="es-ES" sz="20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s-ES" sz="2000" b="1" dirty="0">
                <a:solidFill>
                  <a:schemeClr val="bg2">
                    <a:lumMod val="25000"/>
                  </a:schemeClr>
                </a:solidFill>
                <a:latin typeface="Calibri Light" panose="020F0302020204030204" pitchFamily="34" charset="0"/>
                <a:ea typeface="Calibri Light" panose="020F0302020204030204" pitchFamily="34" charset="0"/>
                <a:cs typeface="Calibri Light" panose="020F0302020204030204" pitchFamily="34" charset="0"/>
              </a:rPr>
              <a:t>clasificar estados de sueño </a:t>
            </a:r>
            <a:r>
              <a:rPr lang="es-ES" sz="2000" b="1" dirty="0">
                <a:solidFill>
                  <a:schemeClr val="accent2">
                    <a:lumMod val="75000"/>
                  </a:schemeClr>
                </a:solidFill>
                <a:latin typeface="Calibri Light" panose="020F0302020204030204" pitchFamily="34" charset="0"/>
                <a:cs typeface="Calibri Light" panose="020F0302020204030204" pitchFamily="34" charset="0"/>
              </a:rPr>
              <a:t>basado</a:t>
            </a:r>
            <a:r>
              <a:rPr lang="es-ES" sz="20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en</a:t>
            </a:r>
            <a:r>
              <a:rPr lang="es-ES" sz="20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s-ES" sz="2000" b="1" dirty="0">
                <a:solidFill>
                  <a:schemeClr val="bg2">
                    <a:lumMod val="25000"/>
                  </a:schemeClr>
                </a:solidFill>
                <a:latin typeface="Calibri Light" panose="020F0302020204030204" pitchFamily="34" charset="0"/>
                <a:ea typeface="Calibri Light" panose="020F0302020204030204" pitchFamily="34" charset="0"/>
                <a:cs typeface="Calibri Light" panose="020F0302020204030204" pitchFamily="34" charset="0"/>
              </a:rPr>
              <a:t>señales</a:t>
            </a:r>
            <a:r>
              <a:rPr lang="es-ES" sz="20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s-ES" sz="2000" b="1" dirty="0">
                <a:solidFill>
                  <a:schemeClr val="accent2">
                    <a:lumMod val="75000"/>
                  </a:schemeClr>
                </a:solidFill>
                <a:latin typeface="Calibri Light" panose="020F0302020204030204" pitchFamily="34" charset="0"/>
                <a:cs typeface="Calibri Light" panose="020F0302020204030204" pitchFamily="34" charset="0"/>
              </a:rPr>
              <a:t>de</a:t>
            </a:r>
            <a:r>
              <a:rPr lang="es-ES" sz="2000"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s-ES" sz="2000" b="1" dirty="0">
                <a:solidFill>
                  <a:schemeClr val="bg2">
                    <a:lumMod val="25000"/>
                  </a:schemeClr>
                </a:solidFill>
                <a:latin typeface="Calibri Light" panose="020F0302020204030204" pitchFamily="34" charset="0"/>
                <a:ea typeface="Calibri Light" panose="020F0302020204030204" pitchFamily="34" charset="0"/>
                <a:cs typeface="Calibri Light" panose="020F0302020204030204" pitchFamily="34" charset="0"/>
              </a:rPr>
              <a:t>polisomnograma</a:t>
            </a:r>
            <a:r>
              <a:rPr lang="es-ES" sz="2000" b="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t>
            </a:r>
            <a:endParaRPr lang="es-ES" sz="2000" b="1" dirty="0"/>
          </a:p>
        </p:txBody>
      </p:sp>
      <p:sp>
        <p:nvSpPr>
          <p:cNvPr id="32" name="CuadroTexto 31">
            <a:extLst>
              <a:ext uri="{FF2B5EF4-FFF2-40B4-BE49-F238E27FC236}">
                <a16:creationId xmlns:a16="http://schemas.microsoft.com/office/drawing/2014/main" id="{8575FCAF-580A-A9EB-38F5-364073F50D3A}"/>
              </a:ext>
            </a:extLst>
          </p:cNvPr>
          <p:cNvSpPr txBox="1"/>
          <p:nvPr/>
        </p:nvSpPr>
        <p:spPr>
          <a:xfrm>
            <a:off x="4225399" y="6574501"/>
            <a:ext cx="637974" cy="221110"/>
          </a:xfrm>
          <a:prstGeom prst="rect">
            <a:avLst/>
          </a:prstGeom>
          <a:noFill/>
        </p:spPr>
        <p:txBody>
          <a:bodyPr wrap="square">
            <a:spAutoFit/>
          </a:bodyPr>
          <a:lstStyle/>
          <a:p>
            <a:pPr algn="ctr"/>
            <a:r>
              <a:rPr lang="en-US" altLang="es-ES" sz="800" dirty="0"/>
              <a:t>-4- </a:t>
            </a:r>
            <a:endParaRPr lang="es-ES" sz="800" dirty="0"/>
          </a:p>
        </p:txBody>
      </p:sp>
      <p:grpSp>
        <p:nvGrpSpPr>
          <p:cNvPr id="7" name="Grupo 6">
            <a:extLst>
              <a:ext uri="{FF2B5EF4-FFF2-40B4-BE49-F238E27FC236}">
                <a16:creationId xmlns:a16="http://schemas.microsoft.com/office/drawing/2014/main" id="{AB4F9C02-E717-E687-59BC-F55FB04DB84E}"/>
              </a:ext>
            </a:extLst>
          </p:cNvPr>
          <p:cNvGrpSpPr/>
          <p:nvPr/>
        </p:nvGrpSpPr>
        <p:grpSpPr>
          <a:xfrm>
            <a:off x="2555776" y="3464237"/>
            <a:ext cx="6324578" cy="2917091"/>
            <a:chOff x="1274217" y="3329736"/>
            <a:chExt cx="6178103" cy="2963655"/>
          </a:xfrm>
        </p:grpSpPr>
        <p:pic>
          <p:nvPicPr>
            <p:cNvPr id="3" name="Imagen 2">
              <a:extLst>
                <a:ext uri="{FF2B5EF4-FFF2-40B4-BE49-F238E27FC236}">
                  <a16:creationId xmlns:a16="http://schemas.microsoft.com/office/drawing/2014/main" id="{4AD1849A-1224-DD33-AA0D-39DB6E72E4C1}"/>
                </a:ext>
              </a:extLst>
            </p:cNvPr>
            <p:cNvPicPr>
              <a:picLocks noChangeAspect="1"/>
            </p:cNvPicPr>
            <p:nvPr/>
          </p:nvPicPr>
          <p:blipFill>
            <a:blip r:embed="rId3"/>
            <a:stretch>
              <a:fillRect/>
            </a:stretch>
          </p:blipFill>
          <p:spPr>
            <a:xfrm>
              <a:off x="1274217" y="3329736"/>
              <a:ext cx="6178103" cy="2782417"/>
            </a:xfrm>
            <a:prstGeom prst="rect">
              <a:avLst/>
            </a:prstGeom>
          </p:spPr>
        </p:pic>
        <p:sp>
          <p:nvSpPr>
            <p:cNvPr id="4" name="CuadroTexto 3">
              <a:extLst>
                <a:ext uri="{FF2B5EF4-FFF2-40B4-BE49-F238E27FC236}">
                  <a16:creationId xmlns:a16="http://schemas.microsoft.com/office/drawing/2014/main" id="{409A83C7-0F6C-BF85-FB55-84643DE5BC44}"/>
                </a:ext>
              </a:extLst>
            </p:cNvPr>
            <p:cNvSpPr txBox="1"/>
            <p:nvPr/>
          </p:nvSpPr>
          <p:spPr>
            <a:xfrm>
              <a:off x="3995936" y="6077947"/>
              <a:ext cx="3456384" cy="215444"/>
            </a:xfrm>
            <a:prstGeom prst="rect">
              <a:avLst/>
            </a:prstGeom>
            <a:noFill/>
          </p:spPr>
          <p:txBody>
            <a:bodyPr wrap="square">
              <a:spAutoFit/>
            </a:bodyPr>
            <a:lstStyle/>
            <a:p>
              <a:r>
                <a:rPr lang="pt-BR" sz="800" b="0" i="1" u="none" strike="noStrike" baseline="0" dirty="0" err="1">
                  <a:solidFill>
                    <a:srgbClr val="000000"/>
                  </a:solidFill>
                  <a:latin typeface="+mj-lt"/>
                </a:rPr>
                <a:t>Sirvan</a:t>
              </a:r>
              <a:r>
                <a:rPr lang="pt-BR" sz="800" b="0" i="1" u="none" strike="noStrike" baseline="0" dirty="0">
                  <a:solidFill>
                    <a:srgbClr val="000000"/>
                  </a:solidFill>
                  <a:latin typeface="+mj-lt"/>
                </a:rPr>
                <a:t> </a:t>
              </a:r>
              <a:r>
                <a:rPr lang="pt-BR" sz="800" b="0" i="1" u="none" strike="noStrike" baseline="0" dirty="0" err="1">
                  <a:solidFill>
                    <a:srgbClr val="000000"/>
                  </a:solidFill>
                  <a:latin typeface="+mj-lt"/>
                </a:rPr>
                <a:t>Khalighi</a:t>
              </a:r>
              <a:r>
                <a:rPr lang="pt-BR" sz="800" b="0" i="1" u="none" strike="noStrike" baseline="0" dirty="0">
                  <a:solidFill>
                    <a:srgbClr val="000000"/>
                  </a:solidFill>
                  <a:latin typeface="+mj-lt"/>
                </a:rPr>
                <a:t> </a:t>
              </a:r>
              <a:r>
                <a:rPr lang="pt-BR" sz="800" b="0" i="1" u="none" strike="noStrike" baseline="0" dirty="0">
                  <a:solidFill>
                    <a:srgbClr val="000066"/>
                  </a:solidFill>
                  <a:latin typeface="+mj-lt"/>
                </a:rPr>
                <a:t>⇑</a:t>
              </a:r>
              <a:r>
                <a:rPr lang="pt-BR" sz="800" b="0" i="1" u="none" strike="noStrike" baseline="0" dirty="0">
                  <a:solidFill>
                    <a:srgbClr val="000000"/>
                  </a:solidFill>
                  <a:latin typeface="+mj-lt"/>
                </a:rPr>
                <a:t>, Teresa Sousa, Gabriel Pires, Urbano Nunes (2013)</a:t>
              </a:r>
              <a:endParaRPr lang="es-ES" sz="800" i="1" dirty="0"/>
            </a:p>
          </p:txBody>
        </p:sp>
      </p:grpSp>
      <p:pic>
        <p:nvPicPr>
          <p:cNvPr id="11" name="Picture 2" descr="+---------------------+----------------------+----------------------+----------------------+ |                     | Ondas cerebrales     | Características      | Señales              | +---------------------+----------------------+----------------------+----------------------+ | Sueño NREM          | Baja frecuencia      | Sin movimientos       | EEG, EOG, EMG        | |                     | y alta amplitud      | oculares rápidos      |                      | |            ">
            <a:extLst>
              <a:ext uri="{FF2B5EF4-FFF2-40B4-BE49-F238E27FC236}">
                <a16:creationId xmlns:a16="http://schemas.microsoft.com/office/drawing/2014/main" id="{371B654C-1348-BFB8-58F9-44E897E56D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646" y="3585142"/>
            <a:ext cx="2292130" cy="22921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6" name="Picture 2" descr="Objetivo principal detectar y clasificar las fases del sueño a partir de las señales del polisomnograma">
            <a:extLst>
              <a:ext uri="{FF2B5EF4-FFF2-40B4-BE49-F238E27FC236}">
                <a16:creationId xmlns:a16="http://schemas.microsoft.com/office/drawing/2014/main" id="{461F3CB5-CB92-C657-29C0-FBA162AEDD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52320" y="1916832"/>
            <a:ext cx="1373900" cy="1373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Imagen 12">
            <a:extLst>
              <a:ext uri="{FF2B5EF4-FFF2-40B4-BE49-F238E27FC236}">
                <a16:creationId xmlns:a16="http://schemas.microsoft.com/office/drawing/2014/main" id="{C553C96B-9D4E-97A3-4984-B624462C7BF9}"/>
              </a:ext>
            </a:extLst>
          </p:cNvPr>
          <p:cNvPicPr>
            <a:picLocks noChangeAspect="1"/>
          </p:cNvPicPr>
          <p:nvPr/>
        </p:nvPicPr>
        <p:blipFill>
          <a:blip r:embed="rId6"/>
          <a:stretch>
            <a:fillRect/>
          </a:stretch>
        </p:blipFill>
        <p:spPr>
          <a:xfrm>
            <a:off x="245772" y="1942321"/>
            <a:ext cx="1373900" cy="1373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 175">
            <a:extLst>
              <a:ext uri="{FF2B5EF4-FFF2-40B4-BE49-F238E27FC236}">
                <a16:creationId xmlns:a16="http://schemas.microsoft.com/office/drawing/2014/main" id="{E583E95C-BE66-C4E2-4C73-BC549B7D42C5}"/>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2" name=" 3">
            <a:extLst>
              <a:ext uri="{FF2B5EF4-FFF2-40B4-BE49-F238E27FC236}">
                <a16:creationId xmlns:a16="http://schemas.microsoft.com/office/drawing/2014/main" id="{9E071F9F-F9C2-C017-9300-3DFC22E4D25A}"/>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3441455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235214-7C03-A8C7-1AAF-C6D517D96C95}"/>
              </a:ext>
            </a:extLst>
          </p:cNvPr>
          <p:cNvSpPr/>
          <p:nvPr/>
        </p:nvSpPr>
        <p:spPr>
          <a:xfrm>
            <a:off x="2981661" y="692696"/>
            <a:ext cx="3180678" cy="646331"/>
          </a:xfrm>
          <a:prstGeom prst="rect">
            <a:avLst/>
          </a:prstGeom>
          <a:noFill/>
        </p:spPr>
        <p:txBody>
          <a:bodyPr wrap="none" lIns="91440" tIns="45720" rIns="91440" bIns="45720">
            <a:spAutoFit/>
          </a:bodyPr>
          <a:lstStyle/>
          <a:p>
            <a:pPr algn="ctr"/>
            <a:r>
              <a:rPr lang="es-E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Bibliografía</a:t>
            </a:r>
          </a:p>
        </p:txBody>
      </p:sp>
      <p:sp>
        <p:nvSpPr>
          <p:cNvPr id="3" name="CuadroTexto 2">
            <a:extLst>
              <a:ext uri="{FF2B5EF4-FFF2-40B4-BE49-F238E27FC236}">
                <a16:creationId xmlns:a16="http://schemas.microsoft.com/office/drawing/2014/main" id="{E7EDD485-2636-78F4-96FE-0558F254CA9A}"/>
              </a:ext>
            </a:extLst>
          </p:cNvPr>
          <p:cNvSpPr txBox="1"/>
          <p:nvPr/>
        </p:nvSpPr>
        <p:spPr>
          <a:xfrm>
            <a:off x="467544" y="1916832"/>
            <a:ext cx="8208912" cy="553998"/>
          </a:xfrm>
          <a:prstGeom prst="rect">
            <a:avLst/>
          </a:prstGeom>
          <a:noFill/>
        </p:spPr>
        <p:txBody>
          <a:bodyPr wrap="square" rtlCol="0">
            <a:spAutoFit/>
          </a:bodyPr>
          <a:lstStyle/>
          <a:p>
            <a:pPr algn="just"/>
            <a:r>
              <a:rPr lang="pt-BR" sz="1000" b="0" i="0" u="none" strike="noStrike" baseline="0" dirty="0">
                <a:solidFill>
                  <a:srgbClr val="000000"/>
                </a:solidFill>
                <a:latin typeface="+mj-lt"/>
              </a:rPr>
              <a:t>[1] </a:t>
            </a:r>
            <a:r>
              <a:rPr lang="pt-BR" sz="1000" b="0" i="0" u="none" strike="noStrike" baseline="0" dirty="0" err="1">
                <a:solidFill>
                  <a:srgbClr val="000000"/>
                </a:solidFill>
                <a:latin typeface="+mj-lt"/>
              </a:rPr>
              <a:t>Sirvan</a:t>
            </a:r>
            <a:r>
              <a:rPr lang="pt-BR" sz="1000" b="0" i="0" u="none" strike="noStrike" baseline="0" dirty="0">
                <a:solidFill>
                  <a:srgbClr val="000000"/>
                </a:solidFill>
                <a:latin typeface="+mj-lt"/>
              </a:rPr>
              <a:t> </a:t>
            </a:r>
            <a:r>
              <a:rPr lang="pt-BR" sz="1000" b="0" i="0" u="none" strike="noStrike" baseline="0" dirty="0" err="1">
                <a:solidFill>
                  <a:srgbClr val="000000"/>
                </a:solidFill>
                <a:latin typeface="+mj-lt"/>
              </a:rPr>
              <a:t>Khalighi</a:t>
            </a:r>
            <a:r>
              <a:rPr lang="pt-BR" sz="1000" b="0" i="0" u="none" strike="noStrike" baseline="0" dirty="0">
                <a:solidFill>
                  <a:srgbClr val="000000"/>
                </a:solidFill>
                <a:latin typeface="+mj-lt"/>
              </a:rPr>
              <a:t> </a:t>
            </a:r>
            <a:r>
              <a:rPr lang="pt-BR" sz="1000" b="0" i="0" u="none" strike="noStrike" baseline="0" dirty="0">
                <a:solidFill>
                  <a:srgbClr val="000066"/>
                </a:solidFill>
                <a:latin typeface="+mj-lt"/>
              </a:rPr>
              <a:t>⇑</a:t>
            </a:r>
            <a:r>
              <a:rPr lang="pt-BR" sz="1000" b="0" i="0" u="none" strike="noStrike" baseline="0" dirty="0">
                <a:solidFill>
                  <a:srgbClr val="000000"/>
                </a:solidFill>
                <a:latin typeface="+mj-lt"/>
              </a:rPr>
              <a:t>, Teresa Sousa, Gabriel Pires, Urbano Nunes; “</a:t>
            </a:r>
            <a:r>
              <a:rPr lang="en-US" sz="1000" b="0" i="1" u="none" strike="noStrike" baseline="0" dirty="0">
                <a:latin typeface="+mj-lt"/>
              </a:rPr>
              <a:t>Automatic sleep staging: A computer assisted approach for optimal combination of features and polysomnographic channels</a:t>
            </a:r>
            <a:r>
              <a:rPr lang="en-US" sz="1000" b="0" i="0" u="none" strike="noStrike" baseline="0" dirty="0">
                <a:latin typeface="+mj-lt"/>
              </a:rPr>
              <a:t>”. Institute of Systems and Robotics (ISR-UC), Department of Electrical and Computer Engineering, University of Coimbra, Coimbra, Portugal.  2013.</a:t>
            </a:r>
            <a:endParaRPr lang="es-ES" sz="1000" dirty="0">
              <a:latin typeface="+mj-lt"/>
            </a:endParaRPr>
          </a:p>
        </p:txBody>
      </p:sp>
      <p:cxnSp>
        <p:nvCxnSpPr>
          <p:cNvPr id="4" name="Conector recto 3">
            <a:extLst>
              <a:ext uri="{FF2B5EF4-FFF2-40B4-BE49-F238E27FC236}">
                <a16:creationId xmlns:a16="http://schemas.microsoft.com/office/drawing/2014/main" id="{51880170-43E7-F1E3-0DF7-5B46CAED086C}"/>
              </a:ext>
            </a:extLst>
          </p:cNvPr>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A35B8D7F-374F-1399-757D-743E3200AB42}"/>
              </a:ext>
            </a:extLst>
          </p:cNvPr>
          <p:cNvSpPr txBox="1"/>
          <p:nvPr/>
        </p:nvSpPr>
        <p:spPr>
          <a:xfrm>
            <a:off x="4253013" y="6551718"/>
            <a:ext cx="637974" cy="221110"/>
          </a:xfrm>
          <a:prstGeom prst="rect">
            <a:avLst/>
          </a:prstGeom>
          <a:noFill/>
        </p:spPr>
        <p:txBody>
          <a:bodyPr wrap="square">
            <a:spAutoFit/>
          </a:bodyPr>
          <a:lstStyle/>
          <a:p>
            <a:pPr algn="ctr"/>
            <a:r>
              <a:rPr lang="en-US" altLang="es-ES" sz="800" dirty="0"/>
              <a:t>-41- </a:t>
            </a:r>
            <a:endParaRPr lang="es-ES" sz="800" dirty="0"/>
          </a:p>
        </p:txBody>
      </p:sp>
      <p:sp>
        <p:nvSpPr>
          <p:cNvPr id="9" name="CuadroTexto 8">
            <a:extLst>
              <a:ext uri="{FF2B5EF4-FFF2-40B4-BE49-F238E27FC236}">
                <a16:creationId xmlns:a16="http://schemas.microsoft.com/office/drawing/2014/main" id="{870BD2EE-FE81-F07A-5325-7BFD510AE859}"/>
              </a:ext>
            </a:extLst>
          </p:cNvPr>
          <p:cNvSpPr txBox="1"/>
          <p:nvPr/>
        </p:nvSpPr>
        <p:spPr>
          <a:xfrm>
            <a:off x="467544" y="2584064"/>
            <a:ext cx="8183354" cy="553998"/>
          </a:xfrm>
          <a:prstGeom prst="rect">
            <a:avLst/>
          </a:prstGeom>
          <a:noFill/>
        </p:spPr>
        <p:txBody>
          <a:bodyPr wrap="square" rtlCol="0">
            <a:spAutoFit/>
          </a:bodyPr>
          <a:lstStyle/>
          <a:p>
            <a:pPr algn="just"/>
            <a:r>
              <a:rPr lang="pt-BR" sz="1000" b="0" i="0" u="none" strike="noStrike" baseline="0" dirty="0">
                <a:solidFill>
                  <a:srgbClr val="000000"/>
                </a:solidFill>
                <a:latin typeface="+mj-lt"/>
              </a:rPr>
              <a:t>[2] </a:t>
            </a:r>
            <a:r>
              <a:rPr lang="pt-BR" sz="1000" b="0" i="0" u="none" strike="noStrike" baseline="0" dirty="0" err="1">
                <a:solidFill>
                  <a:srgbClr val="000000"/>
                </a:solidFill>
                <a:latin typeface="+mj-lt"/>
              </a:rPr>
              <a:t>Sirvan</a:t>
            </a:r>
            <a:r>
              <a:rPr lang="pt-BR" sz="1000" b="0" i="0" u="none" strike="noStrike" baseline="0" dirty="0">
                <a:solidFill>
                  <a:srgbClr val="000000"/>
                </a:solidFill>
                <a:latin typeface="+mj-lt"/>
              </a:rPr>
              <a:t> </a:t>
            </a:r>
            <a:r>
              <a:rPr lang="pt-BR" sz="1000" b="0" i="0" u="none" strike="noStrike" baseline="0" dirty="0" err="1">
                <a:solidFill>
                  <a:srgbClr val="000000"/>
                </a:solidFill>
                <a:latin typeface="+mj-lt"/>
              </a:rPr>
              <a:t>Khalighi</a:t>
            </a:r>
            <a:r>
              <a:rPr lang="pt-BR" sz="1000" b="0" i="0" u="none" strike="noStrike" baseline="0" dirty="0">
                <a:solidFill>
                  <a:srgbClr val="000000"/>
                </a:solidFill>
                <a:latin typeface="+mj-lt"/>
              </a:rPr>
              <a:t> </a:t>
            </a:r>
            <a:r>
              <a:rPr lang="pt-BR" sz="1000" b="0" i="0" u="none" strike="noStrike" baseline="0" dirty="0">
                <a:solidFill>
                  <a:srgbClr val="000066"/>
                </a:solidFill>
                <a:latin typeface="+mj-lt"/>
              </a:rPr>
              <a:t>⇑</a:t>
            </a:r>
            <a:r>
              <a:rPr lang="pt-BR" sz="1000" b="0" i="0" u="none" strike="noStrike" baseline="0" dirty="0">
                <a:solidFill>
                  <a:srgbClr val="000000"/>
                </a:solidFill>
                <a:latin typeface="+mj-lt"/>
              </a:rPr>
              <a:t>, Teresa Sousa, Gabriel Pires, Urbano Nunes; “</a:t>
            </a:r>
            <a:r>
              <a:rPr lang="en-US" sz="1000" b="0" i="1" u="none" strike="noStrike" baseline="0" dirty="0">
                <a:latin typeface="+mj-lt"/>
              </a:rPr>
              <a:t>ISRUC-Sleep: A comprehensive public dataset for sleep researchers</a:t>
            </a:r>
            <a:r>
              <a:rPr lang="en-US" sz="1000" b="0" i="0" u="none" strike="noStrike" baseline="0" dirty="0">
                <a:latin typeface="+mj-lt"/>
              </a:rPr>
              <a:t>”. Institute of Systems and Robotics (ISR-UC), Department of Electrical and Computer Engineering, University of Coimbra, Coimbra, Portugal.  2013.</a:t>
            </a:r>
            <a:endParaRPr lang="es-ES" sz="1000" dirty="0">
              <a:latin typeface="+mj-lt"/>
            </a:endParaRPr>
          </a:p>
        </p:txBody>
      </p:sp>
      <p:pic>
        <p:nvPicPr>
          <p:cNvPr id="17410" name="Picture 2" descr="Bibliografía y fin del sistema detector de etapas de sueño . Analítica de Datos en Salud">
            <a:extLst>
              <a:ext uri="{FF2B5EF4-FFF2-40B4-BE49-F238E27FC236}">
                <a16:creationId xmlns:a16="http://schemas.microsoft.com/office/drawing/2014/main" id="{2352E2F5-D8F4-F65B-E7F5-6C811AD1B3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3251296"/>
            <a:ext cx="3130131" cy="313013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Bibliografía y fin del sistema detector de etapas de sueño . Analítica de Datos en Salud">
            <a:extLst>
              <a:ext uri="{FF2B5EF4-FFF2-40B4-BE49-F238E27FC236}">
                <a16:creationId xmlns:a16="http://schemas.microsoft.com/office/drawing/2014/main" id="{FEFE16E0-F905-7F57-D9FF-337270B38B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2929" y="3237652"/>
            <a:ext cx="3122200" cy="3122200"/>
          </a:xfrm>
          <a:prstGeom prst="rect">
            <a:avLst/>
          </a:prstGeom>
          <a:noFill/>
          <a:extLst>
            <a:ext uri="{909E8E84-426E-40DD-AFC4-6F175D3DCCD1}">
              <a14:hiddenFill xmlns:a14="http://schemas.microsoft.com/office/drawing/2010/main">
                <a:solidFill>
                  <a:srgbClr val="FFFFFF"/>
                </a:solidFill>
              </a14:hiddenFill>
            </a:ext>
          </a:extLst>
        </p:spPr>
      </p:pic>
      <p:sp>
        <p:nvSpPr>
          <p:cNvPr id="5" name=" 175">
            <a:extLst>
              <a:ext uri="{FF2B5EF4-FFF2-40B4-BE49-F238E27FC236}">
                <a16:creationId xmlns:a16="http://schemas.microsoft.com/office/drawing/2014/main" id="{8FC27246-533E-0F04-B011-7D000A802431}"/>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0" name=" 3">
            <a:extLst>
              <a:ext uri="{FF2B5EF4-FFF2-40B4-BE49-F238E27FC236}">
                <a16:creationId xmlns:a16="http://schemas.microsoft.com/office/drawing/2014/main" id="{EC1E79F7-6D05-C425-9EB9-E5C2B9810186}"/>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2689674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CuadroTexto 1">
            <a:extLst>
              <a:ext uri="{FF2B5EF4-FFF2-40B4-BE49-F238E27FC236}">
                <a16:creationId xmlns:a16="http://schemas.microsoft.com/office/drawing/2014/main" id="{9760AD99-1AE3-35E4-A9C7-D4CA8ADC22FB}"/>
              </a:ext>
            </a:extLst>
          </p:cNvPr>
          <p:cNvSpPr txBox="1"/>
          <p:nvPr/>
        </p:nvSpPr>
        <p:spPr>
          <a:xfrm>
            <a:off x="4286247" y="6562380"/>
            <a:ext cx="637974" cy="221110"/>
          </a:xfrm>
          <a:prstGeom prst="rect">
            <a:avLst/>
          </a:prstGeom>
          <a:noFill/>
        </p:spPr>
        <p:txBody>
          <a:bodyPr wrap="square">
            <a:spAutoFit/>
          </a:bodyPr>
          <a:lstStyle/>
          <a:p>
            <a:pPr algn="ctr"/>
            <a:r>
              <a:rPr lang="en-US" altLang="es-ES" sz="800" dirty="0"/>
              <a:t>-42- </a:t>
            </a:r>
            <a:endParaRPr lang="es-ES" sz="800" dirty="0"/>
          </a:p>
        </p:txBody>
      </p:sp>
      <p:pic>
        <p:nvPicPr>
          <p:cNvPr id="3" name="Imagen 2">
            <a:extLst>
              <a:ext uri="{FF2B5EF4-FFF2-40B4-BE49-F238E27FC236}">
                <a16:creationId xmlns:a16="http://schemas.microsoft.com/office/drawing/2014/main" id="{2F788C88-0ED4-F6EA-DB90-9AFBB7FBDEEB}"/>
              </a:ext>
            </a:extLst>
          </p:cNvPr>
          <p:cNvPicPr>
            <a:picLocks noChangeAspect="1"/>
          </p:cNvPicPr>
          <p:nvPr/>
        </p:nvPicPr>
        <p:blipFill>
          <a:blip r:embed="rId3"/>
          <a:stretch>
            <a:fillRect/>
          </a:stretch>
        </p:blipFill>
        <p:spPr>
          <a:xfrm>
            <a:off x="1403648" y="383544"/>
            <a:ext cx="5932155" cy="6069792"/>
          </a:xfrm>
          <a:prstGeom prst="rect">
            <a:avLst/>
          </a:prstGeom>
        </p:spPr>
      </p:pic>
      <p:sp>
        <p:nvSpPr>
          <p:cNvPr id="4" name=" 175">
            <a:extLst>
              <a:ext uri="{FF2B5EF4-FFF2-40B4-BE49-F238E27FC236}">
                <a16:creationId xmlns:a16="http://schemas.microsoft.com/office/drawing/2014/main" id="{1DA49551-063B-5706-25F0-4088131D99D8}"/>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9" name=" 3">
            <a:extLst>
              <a:ext uri="{FF2B5EF4-FFF2-40B4-BE49-F238E27FC236}">
                <a16:creationId xmlns:a16="http://schemas.microsoft.com/office/drawing/2014/main" id="{C0C0EE97-5B3E-CC85-B186-1E558C3A8662}"/>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2617759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3050" y="649117"/>
            <a:ext cx="9157050" cy="1200329"/>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CASO DE ESTUDIO: </a:t>
            </a:r>
            <a:r>
              <a:rPr lang="es-ES" sz="3600" b="1" cap="all" dirty="0">
                <a:ln w="0"/>
                <a:solidFill>
                  <a:schemeClr val="tx2">
                    <a:lumMod val="75000"/>
                  </a:schemeClr>
                </a:solidFill>
                <a:effectLst>
                  <a:reflection blurRad="12700" stA="50000" endPos="50000" dist="5000" dir="5400000" sy="-100000" rotWithShape="0"/>
                </a:effectLst>
                <a:latin typeface="Cambria" pitchFamily="18" charset="0"/>
              </a:rPr>
              <a:t>DETECCIÓN</a:t>
            </a:r>
            <a:r>
              <a:rPr lang="es-E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 ETAPAS </a:t>
            </a:r>
            <a:r>
              <a:rPr lang="es-E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Del  Sueño II</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CuadroTexto 26">
            <a:extLst>
              <a:ext uri="{FF2B5EF4-FFF2-40B4-BE49-F238E27FC236}">
                <a16:creationId xmlns:a16="http://schemas.microsoft.com/office/drawing/2014/main" id="{8328742B-3788-6D41-F0F7-4C1DEDC0FD1E}"/>
              </a:ext>
            </a:extLst>
          </p:cNvPr>
          <p:cNvSpPr txBox="1"/>
          <p:nvPr/>
        </p:nvSpPr>
        <p:spPr>
          <a:xfrm>
            <a:off x="0" y="1833305"/>
            <a:ext cx="3147226" cy="400110"/>
          </a:xfrm>
          <a:prstGeom prst="rect">
            <a:avLst/>
          </a:prstGeom>
          <a:noFill/>
        </p:spPr>
        <p:txBody>
          <a:bodyPr wrap="square">
            <a:spAutoFit/>
          </a:bodyPr>
          <a:lstStyle/>
          <a:p>
            <a:pPr algn="ctr"/>
            <a:r>
              <a:rPr lang="es-ES" sz="2000" b="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Banco de datos </a:t>
            </a:r>
            <a:r>
              <a:rPr lang="es-ES" sz="2000" b="1" dirty="0">
                <a:solidFill>
                  <a:schemeClr val="bg2">
                    <a:lumMod val="25000"/>
                  </a:schemeClr>
                </a:solidFill>
                <a:latin typeface="Calibri Light" panose="020F0302020204030204" pitchFamily="34" charset="0"/>
                <a:ea typeface="Calibri Light" panose="020F0302020204030204" pitchFamily="34" charset="0"/>
                <a:cs typeface="Calibri Light" panose="020F0302020204030204" pitchFamily="34" charset="0"/>
                <a:hlinkClick r:id="rId3">
                  <a:extLst>
                    <a:ext uri="{A12FA001-AC4F-418D-AE19-62706E023703}">
                      <ahyp:hlinkClr xmlns:ahyp="http://schemas.microsoft.com/office/drawing/2018/hyperlinkcolor" val="tx"/>
                    </a:ext>
                  </a:extLst>
                </a:hlinkClick>
              </a:rPr>
              <a:t>ISRUC-Sleep</a:t>
            </a:r>
            <a:r>
              <a:rPr lang="es-ES" sz="2000" b="1" dirty="0">
                <a:solidFill>
                  <a:schemeClr val="bg2">
                    <a:lumMod val="25000"/>
                  </a:schemeClr>
                </a:solidFill>
                <a:latin typeface="Calibri Light" panose="020F0302020204030204" pitchFamily="34" charset="0"/>
                <a:ea typeface="Calibri Light" panose="020F0302020204030204" pitchFamily="34" charset="0"/>
                <a:cs typeface="Calibri Light" panose="020F0302020204030204" pitchFamily="34" charset="0"/>
              </a:rPr>
              <a:t>:</a:t>
            </a:r>
            <a:endParaRPr lang="es-ES" sz="2000" dirty="0">
              <a:solidFill>
                <a:schemeClr val="bg2">
                  <a:lumMod val="25000"/>
                </a:schemeClr>
              </a:solidFill>
            </a:endParaRPr>
          </a:p>
        </p:txBody>
      </p:sp>
      <p:sp>
        <p:nvSpPr>
          <p:cNvPr id="8" name="CuadroTexto 7">
            <a:extLst>
              <a:ext uri="{FF2B5EF4-FFF2-40B4-BE49-F238E27FC236}">
                <a16:creationId xmlns:a16="http://schemas.microsoft.com/office/drawing/2014/main" id="{EF8CC357-312A-E76B-0CEC-4828CF2087E7}"/>
              </a:ext>
            </a:extLst>
          </p:cNvPr>
          <p:cNvSpPr txBox="1"/>
          <p:nvPr/>
        </p:nvSpPr>
        <p:spPr>
          <a:xfrm>
            <a:off x="81156" y="2271296"/>
            <a:ext cx="5287450" cy="3970318"/>
          </a:xfrm>
          <a:prstGeom prst="rect">
            <a:avLst/>
          </a:prstGeom>
          <a:noFill/>
        </p:spPr>
        <p:txBody>
          <a:bodyPr wrap="square">
            <a:spAutoFit/>
          </a:bodyPr>
          <a:lstStyle/>
          <a:p>
            <a:pPr marL="285750" indent="-285750">
              <a:buFont typeface="Arial" panose="020B0604020202020204" pitchFamily="34" charset="0"/>
              <a:buChar char="•"/>
            </a:pPr>
            <a:r>
              <a:rPr lang="es-ES" b="1" dirty="0">
                <a:solidFill>
                  <a:schemeClr val="bg2">
                    <a:lumMod val="25000"/>
                  </a:schemeClr>
                </a:solidFill>
                <a:latin typeface="Calibri Light" panose="020F0302020204030204" pitchFamily="34" charset="0"/>
                <a:cs typeface="Calibri Light" panose="020F0302020204030204" pitchFamily="34" charset="0"/>
              </a:rPr>
              <a:t>10 sujetos </a:t>
            </a:r>
            <a:r>
              <a:rPr lang="es-ES" b="1" dirty="0">
                <a:solidFill>
                  <a:schemeClr val="accent2">
                    <a:lumMod val="75000"/>
                  </a:schemeClr>
                </a:solidFill>
                <a:latin typeface="Calibri Light" panose="020F0302020204030204" pitchFamily="34" charset="0"/>
                <a:cs typeface="Calibri Light" panose="020F0302020204030204" pitchFamily="34" charset="0"/>
              </a:rPr>
              <a:t>(9 hombres y 1 mujer)</a:t>
            </a:r>
          </a:p>
          <a:p>
            <a:pPr marL="285750" indent="-285750">
              <a:buFont typeface="Arial" panose="020B0604020202020204" pitchFamily="34" charset="0"/>
              <a:buChar char="•"/>
            </a:pPr>
            <a:r>
              <a:rPr lang="es-ES" b="1" dirty="0">
                <a:solidFill>
                  <a:schemeClr val="bg2">
                    <a:lumMod val="25000"/>
                  </a:schemeClr>
                </a:solidFill>
                <a:latin typeface="Calibri Light" panose="020F0302020204030204" pitchFamily="34" charset="0"/>
                <a:cs typeface="Calibri Light" panose="020F0302020204030204" pitchFamily="34" charset="0"/>
              </a:rPr>
              <a:t>Una sesión </a:t>
            </a:r>
            <a:r>
              <a:rPr lang="es-ES" b="1" dirty="0">
                <a:solidFill>
                  <a:schemeClr val="accent2">
                    <a:lumMod val="75000"/>
                  </a:schemeClr>
                </a:solidFill>
                <a:latin typeface="Calibri Light" panose="020F0302020204030204" pitchFamily="34" charset="0"/>
                <a:cs typeface="Calibri Light" panose="020F0302020204030204" pitchFamily="34" charset="0"/>
              </a:rPr>
              <a:t>de adquisición de datos </a:t>
            </a:r>
            <a:r>
              <a:rPr lang="es-ES" b="1" dirty="0">
                <a:solidFill>
                  <a:schemeClr val="bg2">
                    <a:lumMod val="25000"/>
                  </a:schemeClr>
                </a:solidFill>
                <a:latin typeface="Calibri Light" panose="020F0302020204030204" pitchFamily="34" charset="0"/>
                <a:cs typeface="Calibri Light" panose="020F0302020204030204" pitchFamily="34" charset="0"/>
              </a:rPr>
              <a:t>por sujeto</a:t>
            </a:r>
            <a:r>
              <a:rPr lang="es-ES" dirty="0">
                <a:solidFill>
                  <a:schemeClr val="accent2">
                    <a:lumMod val="75000"/>
                  </a:schemeClr>
                </a:solidFill>
                <a:latin typeface="Calibri Light" panose="020F0302020204030204" pitchFamily="34" charset="0"/>
                <a:cs typeface="Calibri Light" panose="020F0302020204030204" pitchFamily="34" charset="0"/>
              </a:rPr>
              <a:t>.</a:t>
            </a:r>
          </a:p>
          <a:p>
            <a:pPr marL="285750" indent="-285750">
              <a:buFont typeface="Arial" panose="020B0604020202020204" pitchFamily="34" charset="0"/>
              <a:buChar char="•"/>
            </a:pPr>
            <a:r>
              <a:rPr lang="es-ES" b="1" dirty="0">
                <a:solidFill>
                  <a:schemeClr val="bg2">
                    <a:lumMod val="25000"/>
                  </a:schemeClr>
                </a:solidFill>
                <a:latin typeface="Calibri Light" panose="020F0302020204030204" pitchFamily="34" charset="0"/>
                <a:cs typeface="Calibri Light" panose="020F0302020204030204" pitchFamily="34" charset="0"/>
              </a:rPr>
              <a:t>Sujetos saludables </a:t>
            </a:r>
            <a:r>
              <a:rPr lang="es-ES" b="1" dirty="0">
                <a:solidFill>
                  <a:schemeClr val="accent2">
                    <a:lumMod val="75000"/>
                  </a:schemeClr>
                </a:solidFill>
                <a:latin typeface="Calibri Light" panose="020F0302020204030204" pitchFamily="34" charset="0"/>
                <a:cs typeface="Calibri Light" panose="020F0302020204030204" pitchFamily="34" charset="0"/>
              </a:rPr>
              <a:t>(grupo de control).</a:t>
            </a:r>
          </a:p>
          <a:p>
            <a:pPr marL="285750" indent="-285750">
              <a:buFont typeface="Arial" panose="020B0604020202020204" pitchFamily="34" charset="0"/>
              <a:buChar char="•"/>
            </a:pPr>
            <a:r>
              <a:rPr lang="es-ES" b="1" dirty="0">
                <a:solidFill>
                  <a:schemeClr val="bg2">
                    <a:lumMod val="25000"/>
                  </a:schemeClr>
                </a:solidFill>
                <a:latin typeface="Calibri Light" panose="020F0302020204030204" pitchFamily="34" charset="0"/>
                <a:cs typeface="Calibri Light" panose="020F0302020204030204" pitchFamily="34" charset="0"/>
              </a:rPr>
              <a:t>Años entre</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30 y 58 años</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con promedio de</a:t>
            </a:r>
            <a:r>
              <a:rPr lang="es-ES" b="1" dirty="0">
                <a:solidFill>
                  <a:schemeClr val="accent2">
                    <a:lumMod val="75000"/>
                  </a:schemeClr>
                </a:solidFill>
                <a:latin typeface="Calibri Light" panose="020F0302020204030204" pitchFamily="34" charset="0"/>
                <a:cs typeface="Calibri Light" panose="020F0302020204030204" pitchFamily="34" charset="0"/>
              </a:rPr>
              <a:t> 40 años</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y desviación</a:t>
            </a:r>
            <a:r>
              <a:rPr lang="es-ES" b="1"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están</a:t>
            </a:r>
            <a:r>
              <a:rPr lang="es-ES" dirty="0">
                <a:solidFill>
                  <a:schemeClr val="bg2">
                    <a:lumMod val="25000"/>
                  </a:schemeClr>
                </a:solidFill>
                <a:latin typeface="Calibri Light" panose="020F0302020204030204" pitchFamily="34" charset="0"/>
                <a:cs typeface="Calibri Light" panose="020F0302020204030204" pitchFamily="34" charset="0"/>
              </a:rPr>
              <a:t>dar</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de 10 años</a:t>
            </a:r>
            <a:r>
              <a:rPr lang="es-ES" dirty="0">
                <a:solidFill>
                  <a:schemeClr val="accent2">
                    <a:lumMod val="75000"/>
                  </a:schemeClr>
                </a:solidFill>
                <a:latin typeface="Calibri Light" panose="020F0302020204030204" pitchFamily="34" charset="0"/>
                <a:cs typeface="Calibri Light" panose="020F0302020204030204" pitchFamily="34" charset="0"/>
              </a:rPr>
              <a:t>.</a:t>
            </a:r>
          </a:p>
          <a:p>
            <a:pPr marL="285750" indent="-285750" algn="just">
              <a:buFont typeface="Arial" panose="020B0604020202020204" pitchFamily="34" charset="0"/>
              <a:buChar char="•"/>
            </a:pPr>
            <a:r>
              <a:rPr lang="es-ES" b="1" dirty="0">
                <a:solidFill>
                  <a:schemeClr val="bg2">
                    <a:lumMod val="25000"/>
                  </a:schemeClr>
                </a:solidFill>
                <a:latin typeface="Calibri Light" panose="020F0302020204030204" pitchFamily="34" charset="0"/>
                <a:cs typeface="Calibri Light" panose="020F0302020204030204" pitchFamily="34" charset="0"/>
              </a:rPr>
              <a:t>Cada grabación </a:t>
            </a:r>
            <a:r>
              <a:rPr lang="es-ES" b="1" dirty="0">
                <a:solidFill>
                  <a:schemeClr val="accent2">
                    <a:lumMod val="75000"/>
                  </a:schemeClr>
                </a:solidFill>
                <a:latin typeface="Calibri Light" panose="020F0302020204030204" pitchFamily="34" charset="0"/>
                <a:cs typeface="Calibri Light" panose="020F0302020204030204" pitchFamily="34" charset="0"/>
              </a:rPr>
              <a:t>consta de señales de </a:t>
            </a:r>
            <a:r>
              <a:rPr lang="es-ES" b="1" dirty="0">
                <a:solidFill>
                  <a:schemeClr val="bg2">
                    <a:lumMod val="25000"/>
                  </a:schemeClr>
                </a:solidFill>
                <a:latin typeface="Calibri Light" panose="020F0302020204030204" pitchFamily="34" charset="0"/>
                <a:cs typeface="Calibri Light" panose="020F0302020204030204" pitchFamily="34" charset="0"/>
              </a:rPr>
              <a:t>19 canales</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Todas las señales de </a:t>
            </a:r>
            <a:r>
              <a:rPr lang="es-ES" b="1" dirty="0">
                <a:solidFill>
                  <a:schemeClr val="bg2">
                    <a:lumMod val="25000"/>
                  </a:schemeClr>
                </a:solidFill>
                <a:latin typeface="Calibri Light" panose="020F0302020204030204" pitchFamily="34" charset="0"/>
                <a:cs typeface="Calibri Light" panose="020F0302020204030204" pitchFamily="34" charset="0"/>
              </a:rPr>
              <a:t>EEG</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EOG</a:t>
            </a:r>
            <a:r>
              <a:rPr lang="es-ES" dirty="0">
                <a:solidFill>
                  <a:schemeClr val="accent2">
                    <a:lumMod val="75000"/>
                  </a:schemeClr>
                </a:solidFill>
                <a:latin typeface="Calibri Light" panose="020F0302020204030204" pitchFamily="34" charset="0"/>
                <a:cs typeface="Calibri Light" panose="020F0302020204030204" pitchFamily="34" charset="0"/>
              </a:rPr>
              <a:t> y </a:t>
            </a:r>
            <a:r>
              <a:rPr lang="es-ES" b="1" dirty="0">
                <a:solidFill>
                  <a:schemeClr val="bg2">
                    <a:lumMod val="25000"/>
                  </a:schemeClr>
                </a:solidFill>
                <a:latin typeface="Calibri Light" panose="020F0302020204030204" pitchFamily="34" charset="0"/>
                <a:cs typeface="Calibri Light" panose="020F0302020204030204" pitchFamily="34" charset="0"/>
              </a:rPr>
              <a:t>EMG</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de mentón se </a:t>
            </a:r>
            <a:r>
              <a:rPr lang="es-ES" b="1" dirty="0">
                <a:solidFill>
                  <a:schemeClr val="bg2">
                    <a:lumMod val="25000"/>
                  </a:schemeClr>
                </a:solidFill>
                <a:latin typeface="Calibri Light" panose="020F0302020204030204" pitchFamily="34" charset="0"/>
                <a:cs typeface="Calibri Light" panose="020F0302020204030204" pitchFamily="34" charset="0"/>
              </a:rPr>
              <a:t>muestrearon</a:t>
            </a:r>
            <a:r>
              <a:rPr lang="es-ES" dirty="0">
                <a:solidFill>
                  <a:schemeClr val="accent2">
                    <a:lumMod val="75000"/>
                  </a:schemeClr>
                </a:solidFill>
                <a:latin typeface="Calibri Light" panose="020F0302020204030204" pitchFamily="34" charset="0"/>
                <a:cs typeface="Calibri Light" panose="020F0302020204030204" pitchFamily="34" charset="0"/>
              </a:rPr>
              <a:t> a </a:t>
            </a:r>
            <a:r>
              <a:rPr lang="es-ES" b="1" dirty="0">
                <a:solidFill>
                  <a:schemeClr val="bg2">
                    <a:lumMod val="25000"/>
                  </a:schemeClr>
                </a:solidFill>
                <a:latin typeface="Calibri Light" panose="020F0302020204030204" pitchFamily="34" charset="0"/>
                <a:cs typeface="Calibri Light" panose="020F0302020204030204" pitchFamily="34" charset="0"/>
              </a:rPr>
              <a:t>200 Hz </a:t>
            </a:r>
            <a:r>
              <a:rPr lang="es-ES" b="1" dirty="0">
                <a:solidFill>
                  <a:schemeClr val="accent2">
                    <a:lumMod val="75000"/>
                  </a:schemeClr>
                </a:solidFill>
                <a:latin typeface="Calibri Light" panose="020F0302020204030204" pitchFamily="34" charset="0"/>
                <a:cs typeface="Calibri Light" panose="020F0302020204030204" pitchFamily="34" charset="0"/>
              </a:rPr>
              <a:t>y se almacenaron utilizando los formatos de datos estándar </a:t>
            </a:r>
            <a:r>
              <a:rPr lang="es-ES" b="1" dirty="0">
                <a:solidFill>
                  <a:schemeClr val="bg2">
                    <a:lumMod val="25000"/>
                  </a:schemeClr>
                </a:solidFill>
                <a:latin typeface="Calibri Light" panose="020F0302020204030204" pitchFamily="34" charset="0"/>
                <a:cs typeface="Calibri Light" panose="020F0302020204030204" pitchFamily="34" charset="0"/>
              </a:rPr>
              <a:t>EDF</a:t>
            </a:r>
            <a:r>
              <a:rPr lang="es-ES" dirty="0">
                <a:solidFill>
                  <a:schemeClr val="accent2">
                    <a:lumMod val="75000"/>
                  </a:schemeClr>
                </a:solidFill>
                <a:latin typeface="Calibri Light" panose="020F0302020204030204" pitchFamily="34" charset="0"/>
                <a:cs typeface="Calibri Light" panose="020F0302020204030204" pitchFamily="34" charset="0"/>
              </a:rPr>
              <a:t>.</a:t>
            </a:r>
          </a:p>
          <a:p>
            <a:pPr marL="285750" indent="-285750" algn="just">
              <a:buFont typeface="Arial" panose="020B0604020202020204" pitchFamily="34" charset="0"/>
              <a:buChar char="•"/>
            </a:pPr>
            <a:r>
              <a:rPr lang="es-ES" b="1" dirty="0">
                <a:solidFill>
                  <a:schemeClr val="bg2">
                    <a:lumMod val="25000"/>
                  </a:schemeClr>
                </a:solidFill>
                <a:latin typeface="Calibri Light" panose="020F0302020204030204" pitchFamily="34" charset="0"/>
                <a:cs typeface="Calibri Light" panose="020F0302020204030204" pitchFamily="34" charset="0"/>
              </a:rPr>
              <a:t>Todos los registros </a:t>
            </a:r>
            <a:r>
              <a:rPr lang="es-ES" b="1" dirty="0">
                <a:solidFill>
                  <a:schemeClr val="accent2">
                    <a:lumMod val="75000"/>
                  </a:schemeClr>
                </a:solidFill>
                <a:latin typeface="Calibri Light" panose="020F0302020204030204" pitchFamily="34" charset="0"/>
                <a:cs typeface="Calibri Light" panose="020F0302020204030204" pitchFamily="34" charset="0"/>
              </a:rPr>
              <a:t>del conjunto de datos fueron </a:t>
            </a:r>
            <a:r>
              <a:rPr lang="es-ES" b="1" dirty="0">
                <a:solidFill>
                  <a:schemeClr val="bg2">
                    <a:lumMod val="25000"/>
                  </a:schemeClr>
                </a:solidFill>
                <a:latin typeface="Calibri Light" panose="020F0302020204030204" pitchFamily="34" charset="0"/>
                <a:cs typeface="Calibri Light" panose="020F0302020204030204" pitchFamily="34" charset="0"/>
              </a:rPr>
              <a:t>segmentados en épocas de 30 s </a:t>
            </a:r>
            <a:r>
              <a:rPr lang="es-ES" dirty="0">
                <a:solidFill>
                  <a:schemeClr val="accent2">
                    <a:lumMod val="75000"/>
                  </a:schemeClr>
                </a:solidFill>
                <a:latin typeface="Calibri Light" panose="020F0302020204030204" pitchFamily="34" charset="0"/>
                <a:cs typeface="Calibri Light" panose="020F0302020204030204" pitchFamily="34" charset="0"/>
              </a:rPr>
              <a:t>y </a:t>
            </a:r>
            <a:r>
              <a:rPr lang="es-ES" b="1" dirty="0">
                <a:solidFill>
                  <a:schemeClr val="bg2">
                    <a:lumMod val="25000"/>
                  </a:schemeClr>
                </a:solidFill>
                <a:latin typeface="Calibri Light" panose="020F0302020204030204" pitchFamily="34" charset="0"/>
                <a:cs typeface="Calibri Light" panose="020F0302020204030204" pitchFamily="34" charset="0"/>
              </a:rPr>
              <a:t>puntuados</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visualmente por </a:t>
            </a:r>
            <a:r>
              <a:rPr lang="es-ES" b="1" dirty="0">
                <a:solidFill>
                  <a:schemeClr val="bg2">
                    <a:lumMod val="25000"/>
                  </a:schemeClr>
                </a:solidFill>
                <a:latin typeface="Calibri Light" panose="020F0302020204030204" pitchFamily="34" charset="0"/>
                <a:cs typeface="Calibri Light" panose="020F0302020204030204" pitchFamily="34" charset="0"/>
              </a:rPr>
              <a:t>dos expertos </a:t>
            </a:r>
            <a:r>
              <a:rPr lang="es-ES" b="1" dirty="0">
                <a:solidFill>
                  <a:schemeClr val="accent2">
                    <a:lumMod val="75000"/>
                  </a:schemeClr>
                </a:solidFill>
                <a:latin typeface="Calibri Light" panose="020F0302020204030204" pitchFamily="34" charset="0"/>
                <a:cs typeface="Calibri Light" panose="020F0302020204030204" pitchFamily="34" charset="0"/>
              </a:rPr>
              <a:t>en sueño diferentes en CHUC de acuerdo con las </a:t>
            </a:r>
            <a:r>
              <a:rPr lang="es-ES" b="1" dirty="0">
                <a:solidFill>
                  <a:schemeClr val="bg2">
                    <a:lumMod val="25000"/>
                  </a:schemeClr>
                </a:solidFill>
                <a:latin typeface="Calibri Light" panose="020F0302020204030204" pitchFamily="34" charset="0"/>
                <a:cs typeface="Calibri Light" panose="020F0302020204030204" pitchFamily="34" charset="0"/>
              </a:rPr>
              <a:t>pautas</a:t>
            </a:r>
            <a:r>
              <a:rPr lang="es-ES" dirty="0">
                <a:solidFill>
                  <a:schemeClr val="accent2">
                    <a:lumMod val="75000"/>
                  </a:schemeClr>
                </a:solidFill>
                <a:latin typeface="Calibri Light" panose="020F0302020204030204" pitchFamily="34" charset="0"/>
                <a:cs typeface="Calibri Light" panose="020F0302020204030204" pitchFamily="34" charset="0"/>
              </a:rPr>
              <a:t> de </a:t>
            </a:r>
            <a:r>
              <a:rPr lang="es-ES" b="1" dirty="0">
                <a:solidFill>
                  <a:schemeClr val="bg2">
                    <a:lumMod val="25000"/>
                  </a:schemeClr>
                </a:solidFill>
                <a:latin typeface="Calibri Light" panose="020F0302020204030204" pitchFamily="34" charset="0"/>
                <a:cs typeface="Calibri Light" panose="020F0302020204030204" pitchFamily="34" charset="0"/>
              </a:rPr>
              <a:t>AASM</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con</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las</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etapas</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bg2">
                    <a:lumMod val="25000"/>
                  </a:schemeClr>
                </a:solidFill>
                <a:latin typeface="Calibri Light" panose="020F0302020204030204" pitchFamily="34" charset="0"/>
                <a:cs typeface="Calibri Light" panose="020F0302020204030204" pitchFamily="34" charset="0"/>
              </a:rPr>
              <a:t>NREM</a:t>
            </a:r>
            <a:r>
              <a:rPr lang="es-ES" dirty="0">
                <a:solidFill>
                  <a:schemeClr val="accent2">
                    <a:lumMod val="75000"/>
                  </a:schemeClr>
                </a:solidFill>
                <a:latin typeface="Calibri Light" panose="020F0302020204030204" pitchFamily="34" charset="0"/>
                <a:cs typeface="Calibri Light" panose="020F0302020204030204" pitchFamily="34" charset="0"/>
              </a:rPr>
              <a:t> </a:t>
            </a:r>
            <a:r>
              <a:rPr lang="es-ES" b="1" dirty="0">
                <a:solidFill>
                  <a:schemeClr val="accent2">
                    <a:lumMod val="75000"/>
                  </a:schemeClr>
                </a:solidFill>
                <a:latin typeface="Calibri Light" panose="020F0302020204030204" pitchFamily="34" charset="0"/>
                <a:cs typeface="Calibri Light" panose="020F0302020204030204" pitchFamily="34" charset="0"/>
              </a:rPr>
              <a:t>(N1, N2 y N3); </a:t>
            </a:r>
            <a:r>
              <a:rPr lang="es-ES" b="1" dirty="0">
                <a:solidFill>
                  <a:schemeClr val="bg2">
                    <a:lumMod val="25000"/>
                  </a:schemeClr>
                </a:solidFill>
                <a:latin typeface="Calibri Light" panose="020F0302020204030204" pitchFamily="34" charset="0"/>
                <a:cs typeface="Calibri Light" panose="020F0302020204030204" pitchFamily="34" charset="0"/>
              </a:rPr>
              <a:t>REM; AWAKE</a:t>
            </a:r>
            <a:r>
              <a:rPr lang="es-ES" dirty="0">
                <a:solidFill>
                  <a:schemeClr val="accent2">
                    <a:lumMod val="75000"/>
                  </a:schemeClr>
                </a:solidFill>
                <a:latin typeface="Calibri Light" panose="020F0302020204030204" pitchFamily="34" charset="0"/>
                <a:cs typeface="Calibri Light" panose="020F0302020204030204" pitchFamily="34" charset="0"/>
              </a:rPr>
              <a:t> </a:t>
            </a:r>
          </a:p>
        </p:txBody>
      </p:sp>
      <p:sp>
        <p:nvSpPr>
          <p:cNvPr id="11" name=" 175">
            <a:extLst>
              <a:ext uri="{FF2B5EF4-FFF2-40B4-BE49-F238E27FC236}">
                <a16:creationId xmlns:a16="http://schemas.microsoft.com/office/drawing/2014/main" id="{EE6F9ED3-D92C-2AF6-342F-CB93D8AF39EC}"/>
              </a:ext>
            </a:extLst>
          </p:cNvPr>
          <p:cNvSpPr>
            <a:spLocks noGrp="1"/>
          </p:cNvSpPr>
          <p:nvPr/>
        </p:nvSpPr>
        <p:spPr bwMode="auto">
          <a:xfrm>
            <a:off x="6588224" y="6445369"/>
            <a:ext cx="255577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endParaRPr lang="en-US" altLang="es-ES" i="1" dirty="0"/>
          </a:p>
        </p:txBody>
      </p:sp>
      <p:sp>
        <p:nvSpPr>
          <p:cNvPr id="13" name="CuadroTexto 12">
            <a:extLst>
              <a:ext uri="{FF2B5EF4-FFF2-40B4-BE49-F238E27FC236}">
                <a16:creationId xmlns:a16="http://schemas.microsoft.com/office/drawing/2014/main" id="{89510C22-D341-6E0E-2724-82639443D42E}"/>
              </a:ext>
            </a:extLst>
          </p:cNvPr>
          <p:cNvSpPr txBox="1"/>
          <p:nvPr/>
        </p:nvSpPr>
        <p:spPr>
          <a:xfrm>
            <a:off x="4225399" y="6574501"/>
            <a:ext cx="637974" cy="221110"/>
          </a:xfrm>
          <a:prstGeom prst="rect">
            <a:avLst/>
          </a:prstGeom>
          <a:noFill/>
        </p:spPr>
        <p:txBody>
          <a:bodyPr wrap="square">
            <a:spAutoFit/>
          </a:bodyPr>
          <a:lstStyle/>
          <a:p>
            <a:pPr algn="ctr"/>
            <a:r>
              <a:rPr lang="en-US" altLang="es-ES" sz="800" dirty="0"/>
              <a:t>-5- </a:t>
            </a:r>
            <a:endParaRPr lang="es-ES" sz="800" dirty="0"/>
          </a:p>
        </p:txBody>
      </p:sp>
      <p:pic>
        <p:nvPicPr>
          <p:cNvPr id="8194" name="Picture 2" descr="10 subjects   (9 male,1 female) Una sesión de adquisición de datos por sujeto. Sujetos saludables (grupo de control). years: 30–58 años, Promedio = 40, Desviación estándar = 10 años. Cada grabación consta de señales de 19 canales. Todas las señales de EEG, EOG y EMG de mentón se muestrearon a 200 Hz y se almacenaron utilizando los formatos de datos estándar EDF. Todos los registros del conjunto de datos fueron segmentados en épocas de 30 s y puntuados visualmente por dos expe">
            <a:extLst>
              <a:ext uri="{FF2B5EF4-FFF2-40B4-BE49-F238E27FC236}">
                <a16:creationId xmlns:a16="http://schemas.microsoft.com/office/drawing/2014/main" id="{2A95E2A0-3585-4E26-2C58-C850591755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8606" y="2204864"/>
            <a:ext cx="3694238" cy="37566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 175">
            <a:extLst>
              <a:ext uri="{FF2B5EF4-FFF2-40B4-BE49-F238E27FC236}">
                <a16:creationId xmlns:a16="http://schemas.microsoft.com/office/drawing/2014/main" id="{EA28FAE6-CF56-93A7-2020-EE946F98A892}"/>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3" name=" 3">
            <a:extLst>
              <a:ext uri="{FF2B5EF4-FFF2-40B4-BE49-F238E27FC236}">
                <a16:creationId xmlns:a16="http://schemas.microsoft.com/office/drawing/2014/main" id="{F1D6B4BA-4009-458D-9777-134BA849CF25}"/>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2878306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0" y="644495"/>
            <a:ext cx="9144000" cy="1200329"/>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s-E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CASO DE ESTUDIO: </a:t>
            </a:r>
            <a:r>
              <a:rPr lang="es-ES" sz="3600" b="1" cap="all" dirty="0">
                <a:ln w="0"/>
                <a:solidFill>
                  <a:schemeClr val="tx2">
                    <a:lumMod val="75000"/>
                  </a:schemeClr>
                </a:solidFill>
                <a:effectLst>
                  <a:reflection blurRad="12700" stA="50000" endPos="50000" dist="5000" dir="5400000" sy="-100000" rotWithShape="0"/>
                </a:effectLst>
                <a:latin typeface="Cambria" pitchFamily="18" charset="0"/>
              </a:rPr>
              <a:t>DETECCIÓN</a:t>
            </a:r>
            <a:r>
              <a:rPr lang="es-E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 ETAPAS </a:t>
            </a:r>
            <a:r>
              <a:rPr lang="es-E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Del  Sueño III</a:t>
            </a:r>
          </a:p>
        </p:txBody>
      </p:sp>
      <p:cxnSp>
        <p:nvCxnSpPr>
          <p:cNvPr id="5" name="Conector recto 4"/>
          <p:cNvCxnSpPr/>
          <p:nvPr/>
        </p:nvCxnSpPr>
        <p:spPr>
          <a:xfrm>
            <a:off x="179512" y="6453336"/>
            <a:ext cx="690556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7092280" y="6381328"/>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CuadroTexto 26">
            <a:extLst>
              <a:ext uri="{FF2B5EF4-FFF2-40B4-BE49-F238E27FC236}">
                <a16:creationId xmlns:a16="http://schemas.microsoft.com/office/drawing/2014/main" id="{8328742B-3788-6D41-F0F7-4C1DEDC0FD1E}"/>
              </a:ext>
            </a:extLst>
          </p:cNvPr>
          <p:cNvSpPr txBox="1"/>
          <p:nvPr/>
        </p:nvSpPr>
        <p:spPr>
          <a:xfrm>
            <a:off x="1" y="1815254"/>
            <a:ext cx="3203848" cy="707886"/>
          </a:xfrm>
          <a:prstGeom prst="rect">
            <a:avLst/>
          </a:prstGeom>
          <a:noFill/>
        </p:spPr>
        <p:txBody>
          <a:bodyPr wrap="square">
            <a:spAutoFit/>
          </a:bodyPr>
          <a:lstStyle/>
          <a:p>
            <a:pPr algn="ctr"/>
            <a:r>
              <a:rPr lang="es-ES" sz="2000" b="1" dirty="0">
                <a:solidFill>
                  <a:schemeClr val="accent2">
                    <a:lumMod val="75000"/>
                  </a:schemeClr>
                </a:solidFill>
                <a:latin typeface="Calibri Light" panose="020F0302020204030204" pitchFamily="34" charset="0"/>
                <a:cs typeface="Calibri Light" panose="020F0302020204030204" pitchFamily="34" charset="0"/>
              </a:rPr>
              <a:t>Banco de </a:t>
            </a:r>
            <a:r>
              <a:rPr lang="es-ES" sz="2000" b="1" dirty="0">
                <a:solidFill>
                  <a:schemeClr val="bg2">
                    <a:lumMod val="25000"/>
                  </a:schemeClr>
                </a:solidFill>
                <a:latin typeface="Calibri Light" panose="020F0302020204030204" pitchFamily="34" charset="0"/>
                <a:ea typeface="Calibri Light" panose="020F0302020204030204" pitchFamily="34" charset="0"/>
                <a:cs typeface="Calibri Light" panose="020F0302020204030204" pitchFamily="34" charset="0"/>
              </a:rPr>
              <a:t>datos </a:t>
            </a:r>
            <a:r>
              <a:rPr lang="es-ES" sz="2000" b="1" dirty="0">
                <a:solidFill>
                  <a:schemeClr val="bg2">
                    <a:lumMod val="25000"/>
                  </a:schemeClr>
                </a:solidFill>
                <a:latin typeface="Calibri Light" panose="020F0302020204030204" pitchFamily="34" charset="0"/>
                <a:ea typeface="Calibri Light" panose="020F0302020204030204" pitchFamily="34" charset="0"/>
                <a:cs typeface="Calibri Light" panose="020F0302020204030204" pitchFamily="34" charset="0"/>
                <a:hlinkClick r:id="rId3">
                  <a:extLst>
                    <a:ext uri="{A12FA001-AC4F-418D-AE19-62706E023703}">
                      <ahyp:hlinkClr xmlns:ahyp="http://schemas.microsoft.com/office/drawing/2018/hyperlinkcolor" val="tx"/>
                    </a:ext>
                  </a:extLst>
                </a:hlinkClick>
              </a:rPr>
              <a:t>ISRUC-Sleep</a:t>
            </a:r>
            <a:r>
              <a:rPr lang="es-ES" sz="2000" b="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t>
            </a:r>
          </a:p>
          <a:p>
            <a:pPr algn="ctr"/>
            <a:r>
              <a:rPr lang="es-ES" sz="2000" b="1" dirty="0">
                <a:solidFill>
                  <a:schemeClr val="accent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s-ES" sz="2000" b="1" i="1" dirty="0">
                <a:solidFill>
                  <a:schemeClr val="bg2">
                    <a:lumMod val="25000"/>
                  </a:schemeClr>
                </a:solidFill>
                <a:latin typeface="Calibri Light" panose="020F0302020204030204" pitchFamily="34" charset="0"/>
                <a:ea typeface="Calibri Light" panose="020F0302020204030204" pitchFamily="34" charset="0"/>
                <a:cs typeface="Calibri Light" panose="020F0302020204030204" pitchFamily="34" charset="0"/>
              </a:rPr>
              <a:t>Polisomnograma</a:t>
            </a:r>
            <a:endParaRPr lang="es-ES" sz="2000" i="1" dirty="0">
              <a:solidFill>
                <a:schemeClr val="bg2">
                  <a:lumMod val="25000"/>
                </a:schemeClr>
              </a:solidFill>
            </a:endParaRPr>
          </a:p>
        </p:txBody>
      </p:sp>
      <p:sp>
        <p:nvSpPr>
          <p:cNvPr id="32" name="CuadroTexto 31">
            <a:extLst>
              <a:ext uri="{FF2B5EF4-FFF2-40B4-BE49-F238E27FC236}">
                <a16:creationId xmlns:a16="http://schemas.microsoft.com/office/drawing/2014/main" id="{8575FCAF-580A-A9EB-38F5-364073F50D3A}"/>
              </a:ext>
            </a:extLst>
          </p:cNvPr>
          <p:cNvSpPr txBox="1"/>
          <p:nvPr/>
        </p:nvSpPr>
        <p:spPr>
          <a:xfrm>
            <a:off x="4225399" y="6574501"/>
            <a:ext cx="637974" cy="221110"/>
          </a:xfrm>
          <a:prstGeom prst="rect">
            <a:avLst/>
          </a:prstGeom>
          <a:noFill/>
        </p:spPr>
        <p:txBody>
          <a:bodyPr wrap="square">
            <a:spAutoFit/>
          </a:bodyPr>
          <a:lstStyle/>
          <a:p>
            <a:pPr algn="ctr"/>
            <a:r>
              <a:rPr lang="en-US" altLang="es-ES" sz="800" dirty="0"/>
              <a:t>-6- </a:t>
            </a:r>
            <a:endParaRPr lang="es-ES" sz="800" dirty="0"/>
          </a:p>
        </p:txBody>
      </p:sp>
      <p:pic>
        <p:nvPicPr>
          <p:cNvPr id="3" name="Imagen 2">
            <a:extLst>
              <a:ext uri="{FF2B5EF4-FFF2-40B4-BE49-F238E27FC236}">
                <a16:creationId xmlns:a16="http://schemas.microsoft.com/office/drawing/2014/main" id="{08C58E86-28AD-6E7F-800E-53DCB382FA63}"/>
              </a:ext>
            </a:extLst>
          </p:cNvPr>
          <p:cNvPicPr>
            <a:picLocks noChangeAspect="1"/>
          </p:cNvPicPr>
          <p:nvPr/>
        </p:nvPicPr>
        <p:blipFill>
          <a:blip r:embed="rId4"/>
          <a:stretch>
            <a:fillRect/>
          </a:stretch>
        </p:blipFill>
        <p:spPr>
          <a:xfrm>
            <a:off x="3058928" y="1916832"/>
            <a:ext cx="6020856" cy="4292192"/>
          </a:xfrm>
          <a:prstGeom prst="rect">
            <a:avLst/>
          </a:prstGeom>
        </p:spPr>
      </p:pic>
      <p:grpSp>
        <p:nvGrpSpPr>
          <p:cNvPr id="7" name="Grupo 6">
            <a:extLst>
              <a:ext uri="{FF2B5EF4-FFF2-40B4-BE49-F238E27FC236}">
                <a16:creationId xmlns:a16="http://schemas.microsoft.com/office/drawing/2014/main" id="{D6B7878A-374E-8333-E31D-A2283225EDD9}"/>
              </a:ext>
            </a:extLst>
          </p:cNvPr>
          <p:cNvGrpSpPr/>
          <p:nvPr/>
        </p:nvGrpSpPr>
        <p:grpSpPr>
          <a:xfrm>
            <a:off x="241346" y="2922411"/>
            <a:ext cx="2382278" cy="3286614"/>
            <a:chOff x="241346" y="2922411"/>
            <a:chExt cx="2382278" cy="3286614"/>
          </a:xfrm>
        </p:grpSpPr>
        <p:pic>
          <p:nvPicPr>
            <p:cNvPr id="1030" name="Picture 6" descr="y sobre las señales y las fases del sueño.. Imagen 4 de 4">
              <a:extLst>
                <a:ext uri="{FF2B5EF4-FFF2-40B4-BE49-F238E27FC236}">
                  <a16:creationId xmlns:a16="http://schemas.microsoft.com/office/drawing/2014/main" id="{618FD3CE-A2AF-377B-B66B-C7D724A17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520" y="2922411"/>
              <a:ext cx="1414462" cy="14144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a imagen que evidencia las señales de un polisomnograma de un sujeto sobre el cual vamos a estudiar las fases del sueño.">
              <a:extLst>
                <a:ext uri="{FF2B5EF4-FFF2-40B4-BE49-F238E27FC236}">
                  <a16:creationId xmlns:a16="http://schemas.microsoft.com/office/drawing/2014/main" id="{5ADCD760-EB26-66AE-B275-8A392B9837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093636">
              <a:off x="241346" y="3961210"/>
              <a:ext cx="1074101" cy="1074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a imagen que evidencia las señales de un polisomnograma de un sujeto sobre el cual vamos a estudiar las fases del sueño.">
              <a:extLst>
                <a:ext uri="{FF2B5EF4-FFF2-40B4-BE49-F238E27FC236}">
                  <a16:creationId xmlns:a16="http://schemas.microsoft.com/office/drawing/2014/main" id="{F5F34C8C-26A9-6A71-965D-2836334088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705201">
              <a:off x="1497625" y="3742667"/>
              <a:ext cx="1125999" cy="112599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F772207F-9799-78CC-45AD-5D7CA9A6CE6D}"/>
                </a:ext>
              </a:extLst>
            </p:cNvPr>
            <p:cNvPicPr>
              <a:picLocks noChangeAspect="1"/>
            </p:cNvPicPr>
            <p:nvPr/>
          </p:nvPicPr>
          <p:blipFill>
            <a:blip r:embed="rId8"/>
            <a:stretch>
              <a:fillRect/>
            </a:stretch>
          </p:blipFill>
          <p:spPr>
            <a:xfrm>
              <a:off x="644819" y="4726862"/>
              <a:ext cx="1482163" cy="14821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 name=" 175">
            <a:extLst>
              <a:ext uri="{FF2B5EF4-FFF2-40B4-BE49-F238E27FC236}">
                <a16:creationId xmlns:a16="http://schemas.microsoft.com/office/drawing/2014/main" id="{A51ED02D-BD66-E988-F306-6746EBD9C3BB}"/>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8" name=" 3">
            <a:extLst>
              <a:ext uri="{FF2B5EF4-FFF2-40B4-BE49-F238E27FC236}">
                <a16:creationId xmlns:a16="http://schemas.microsoft.com/office/drawing/2014/main" id="{0C687586-9D26-4211-0602-776B9B8AC892}"/>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4087010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25399" y="6574501"/>
            <a:ext cx="637974" cy="221110"/>
          </a:xfrm>
          <a:prstGeom prst="rect">
            <a:avLst/>
          </a:prstGeom>
          <a:noFill/>
        </p:spPr>
        <p:txBody>
          <a:bodyPr wrap="square">
            <a:spAutoFit/>
          </a:bodyPr>
          <a:lstStyle/>
          <a:p>
            <a:pPr algn="ctr"/>
            <a:r>
              <a:rPr lang="en-US" altLang="es-ES" sz="800" dirty="0"/>
              <a:t>-7-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561984" y="1589587"/>
            <a:ext cx="5582016" cy="646331"/>
          </a:xfrm>
          <a:prstGeom prst="rect">
            <a:avLst/>
          </a:prstGeom>
          <a:noFill/>
        </p:spPr>
        <p:txBody>
          <a:bodyPr wrap="square">
            <a:spAutoFit/>
          </a:bodyPr>
          <a:lstStyle/>
          <a:p>
            <a:pPr algn="ctr">
              <a:defRPr/>
            </a:pPr>
            <a:r>
              <a:rPr lang="en-US" sz="2400" b="1" i="1" cap="all" dirty="0">
                <a:ln w="0"/>
                <a:solidFill>
                  <a:schemeClr val="accent6">
                    <a:lumMod val="75000"/>
                  </a:schemeClr>
                </a:solidFill>
                <a:effectLst>
                  <a:reflection blurRad="12700" stA="50000" endPos="50000" dist="5000" dir="5400000" sy="-100000" rotWithShape="0"/>
                </a:effectLst>
                <a:latin typeface="Cambria" pitchFamily="18" charset="0"/>
              </a:rPr>
              <a:t>Channels</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Selected (</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pic>
        <p:nvPicPr>
          <p:cNvPr id="2" name="Imagen 1">
            <a:extLst>
              <a:ext uri="{FF2B5EF4-FFF2-40B4-BE49-F238E27FC236}">
                <a16:creationId xmlns:a16="http://schemas.microsoft.com/office/drawing/2014/main" id="{C7E6C465-B4D5-82B8-6112-F0DB32FE28AE}"/>
              </a:ext>
            </a:extLst>
          </p:cNvPr>
          <p:cNvPicPr>
            <a:picLocks noChangeAspect="1"/>
          </p:cNvPicPr>
          <p:nvPr/>
        </p:nvPicPr>
        <p:blipFill>
          <a:blip r:embed="rId8"/>
          <a:stretch>
            <a:fillRect/>
          </a:stretch>
        </p:blipFill>
        <p:spPr>
          <a:xfrm>
            <a:off x="341130" y="1952143"/>
            <a:ext cx="3884269" cy="1592146"/>
          </a:xfrm>
          <a:prstGeom prst="rect">
            <a:avLst/>
          </a:prstGeom>
        </p:spPr>
      </p:pic>
      <p:pic>
        <p:nvPicPr>
          <p:cNvPr id="9" name="Imagen 8">
            <a:extLst>
              <a:ext uri="{FF2B5EF4-FFF2-40B4-BE49-F238E27FC236}">
                <a16:creationId xmlns:a16="http://schemas.microsoft.com/office/drawing/2014/main" id="{EF7E067C-17D4-D82B-1498-2F99B3A78B7B}"/>
              </a:ext>
            </a:extLst>
          </p:cNvPr>
          <p:cNvPicPr>
            <a:picLocks noChangeAspect="1"/>
          </p:cNvPicPr>
          <p:nvPr/>
        </p:nvPicPr>
        <p:blipFill>
          <a:blip r:embed="rId9"/>
          <a:stretch>
            <a:fillRect/>
          </a:stretch>
        </p:blipFill>
        <p:spPr>
          <a:xfrm>
            <a:off x="2318542" y="3644304"/>
            <a:ext cx="6338165" cy="2657497"/>
          </a:xfrm>
          <a:prstGeom prst="rect">
            <a:avLst/>
          </a:prstGeom>
        </p:spPr>
      </p:pic>
      <p:pic>
        <p:nvPicPr>
          <p:cNvPr id="10" name="Imagen 9">
            <a:extLst>
              <a:ext uri="{FF2B5EF4-FFF2-40B4-BE49-F238E27FC236}">
                <a16:creationId xmlns:a16="http://schemas.microsoft.com/office/drawing/2014/main" id="{AA781E12-EC59-EF76-CCC7-2B567B1B4746}"/>
              </a:ext>
            </a:extLst>
          </p:cNvPr>
          <p:cNvPicPr>
            <a:picLocks noChangeAspect="1"/>
          </p:cNvPicPr>
          <p:nvPr/>
        </p:nvPicPr>
        <p:blipFill>
          <a:blip r:embed="rId10"/>
          <a:stretch>
            <a:fillRect/>
          </a:stretch>
        </p:blipFill>
        <p:spPr>
          <a:xfrm>
            <a:off x="3088384" y="4816381"/>
            <a:ext cx="1193025" cy="1553184"/>
          </a:xfrm>
          <a:prstGeom prst="rect">
            <a:avLst/>
          </a:prstGeom>
        </p:spPr>
      </p:pic>
      <p:pic>
        <p:nvPicPr>
          <p:cNvPr id="12" name="Imagen 11">
            <a:extLst>
              <a:ext uri="{FF2B5EF4-FFF2-40B4-BE49-F238E27FC236}">
                <a16:creationId xmlns:a16="http://schemas.microsoft.com/office/drawing/2014/main" id="{46D7E51E-B82C-C111-A841-7A6113B4434B}"/>
              </a:ext>
            </a:extLst>
          </p:cNvPr>
          <p:cNvPicPr>
            <a:picLocks noChangeAspect="1"/>
          </p:cNvPicPr>
          <p:nvPr/>
        </p:nvPicPr>
        <p:blipFill>
          <a:blip r:embed="rId11"/>
          <a:stretch>
            <a:fillRect/>
          </a:stretch>
        </p:blipFill>
        <p:spPr>
          <a:xfrm>
            <a:off x="4650630" y="2215507"/>
            <a:ext cx="3994281" cy="1392373"/>
          </a:xfrm>
          <a:prstGeom prst="rect">
            <a:avLst/>
          </a:prstGeom>
        </p:spPr>
      </p:pic>
      <p:grpSp>
        <p:nvGrpSpPr>
          <p:cNvPr id="13" name="Grupo 12">
            <a:extLst>
              <a:ext uri="{FF2B5EF4-FFF2-40B4-BE49-F238E27FC236}">
                <a16:creationId xmlns:a16="http://schemas.microsoft.com/office/drawing/2014/main" id="{F11611C3-4B8C-3F8C-0947-F7775D776255}"/>
              </a:ext>
            </a:extLst>
          </p:cNvPr>
          <p:cNvGrpSpPr/>
          <p:nvPr/>
        </p:nvGrpSpPr>
        <p:grpSpPr>
          <a:xfrm>
            <a:off x="293374" y="3759835"/>
            <a:ext cx="1866278" cy="2572336"/>
            <a:chOff x="293374" y="3759835"/>
            <a:chExt cx="1866278" cy="2572336"/>
          </a:xfrm>
        </p:grpSpPr>
        <p:pic>
          <p:nvPicPr>
            <p:cNvPr id="7172" name="Picture 4" descr="Objetivo principal crear un modelo capaz de detectar y clasificar las fases del sueño a partir de las señales del polisomnograma. Imagen 2 de 4">
              <a:extLst>
                <a:ext uri="{FF2B5EF4-FFF2-40B4-BE49-F238E27FC236}">
                  <a16:creationId xmlns:a16="http://schemas.microsoft.com/office/drawing/2014/main" id="{538E9AC9-169E-97EF-26C1-AB61FDE370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293374" y="3759835"/>
              <a:ext cx="1364505" cy="136450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objetivo del caso de estudio: detección etapas del sueño. Imagen 3 de 4">
              <a:extLst>
                <a:ext uri="{FF2B5EF4-FFF2-40B4-BE49-F238E27FC236}">
                  <a16:creationId xmlns:a16="http://schemas.microsoft.com/office/drawing/2014/main" id="{B03EBED4-EC62-34FA-6031-0940ECDDE1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5147" y="4967666"/>
              <a:ext cx="1364505" cy="136450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echa: curvada hacia abajo 13">
            <a:extLst>
              <a:ext uri="{FF2B5EF4-FFF2-40B4-BE49-F238E27FC236}">
                <a16:creationId xmlns:a16="http://schemas.microsoft.com/office/drawing/2014/main" id="{7B7A6BCB-9F81-2F75-F3D7-64385A26A64A}"/>
              </a:ext>
            </a:extLst>
          </p:cNvPr>
          <p:cNvSpPr/>
          <p:nvPr/>
        </p:nvSpPr>
        <p:spPr>
          <a:xfrm rot="19065068" flipH="1" flipV="1">
            <a:off x="4229204" y="4605499"/>
            <a:ext cx="3751406" cy="937008"/>
          </a:xfrm>
          <a:prstGeom prst="curvedDownArrow">
            <a:avLst/>
          </a:prstGeom>
          <a:solidFill>
            <a:srgbClr val="66FFCC">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mc:AlternateContent xmlns:mc="http://schemas.openxmlformats.org/markup-compatibility/2006" xmlns:p14="http://schemas.microsoft.com/office/powerpoint/2010/main">
        <mc:Choice Requires="p14">
          <p:contentPart p14:bwMode="auto" r:id="rId14">
            <p14:nvContentPartPr>
              <p14:cNvPr id="23" name="Entrada de lápiz 22">
                <a:extLst>
                  <a:ext uri="{FF2B5EF4-FFF2-40B4-BE49-F238E27FC236}">
                    <a16:creationId xmlns:a16="http://schemas.microsoft.com/office/drawing/2014/main" id="{119F8A90-F87E-86D8-D17B-0F8120826722}"/>
                  </a:ext>
                </a:extLst>
              </p14:cNvPr>
              <p14:cNvContentPartPr/>
              <p14:nvPr/>
            </p14:nvContentPartPr>
            <p14:xfrm>
              <a:off x="-402624" y="725760"/>
              <a:ext cx="69120" cy="60480"/>
            </p14:xfrm>
          </p:contentPart>
        </mc:Choice>
        <mc:Fallback xmlns="">
          <p:pic>
            <p:nvPicPr>
              <p:cNvPr id="23" name="Entrada de lápiz 22">
                <a:extLst>
                  <a:ext uri="{FF2B5EF4-FFF2-40B4-BE49-F238E27FC236}">
                    <a16:creationId xmlns:a16="http://schemas.microsoft.com/office/drawing/2014/main" id="{119F8A90-F87E-86D8-D17B-0F8120826722}"/>
                  </a:ext>
                </a:extLst>
              </p:cNvPr>
              <p:cNvPicPr/>
              <p:nvPr/>
            </p:nvPicPr>
            <p:blipFill>
              <a:blip r:embed="rId15"/>
              <a:stretch>
                <a:fillRect/>
              </a:stretch>
            </p:blipFill>
            <p:spPr>
              <a:xfrm>
                <a:off x="-456264" y="617760"/>
                <a:ext cx="176760" cy="276120"/>
              </a:xfrm>
              <a:prstGeom prst="rect">
                <a:avLst/>
              </a:prstGeom>
            </p:spPr>
          </p:pic>
        </mc:Fallback>
      </mc:AlternateContent>
      <p:grpSp>
        <p:nvGrpSpPr>
          <p:cNvPr id="29" name="Grupo 28">
            <a:extLst>
              <a:ext uri="{FF2B5EF4-FFF2-40B4-BE49-F238E27FC236}">
                <a16:creationId xmlns:a16="http://schemas.microsoft.com/office/drawing/2014/main" id="{E620435B-E280-A129-69F0-936DCC4B7758}"/>
              </a:ext>
            </a:extLst>
          </p:cNvPr>
          <p:cNvGrpSpPr/>
          <p:nvPr/>
        </p:nvGrpSpPr>
        <p:grpSpPr>
          <a:xfrm>
            <a:off x="7472548" y="644918"/>
            <a:ext cx="1427805" cy="531404"/>
            <a:chOff x="7680699" y="608914"/>
            <a:chExt cx="1427805" cy="531404"/>
          </a:xfrm>
        </p:grpSpPr>
        <p:pic>
          <p:nvPicPr>
            <p:cNvPr id="18" name="Imagen 17">
              <a:extLst>
                <a:ext uri="{FF2B5EF4-FFF2-40B4-BE49-F238E27FC236}">
                  <a16:creationId xmlns:a16="http://schemas.microsoft.com/office/drawing/2014/main" id="{927F08B3-1F46-B6E9-1118-3F74B7F42540}"/>
                </a:ext>
              </a:extLst>
            </p:cNvPr>
            <p:cNvPicPr>
              <a:picLocks noChangeAspect="1"/>
            </p:cNvPicPr>
            <p:nvPr/>
          </p:nvPicPr>
          <p:blipFill>
            <a:blip r:embed="rId16">
              <a:alphaModFix amt="48000"/>
            </a:blip>
            <a:stretch>
              <a:fillRect/>
            </a:stretch>
          </p:blipFill>
          <p:spPr>
            <a:xfrm>
              <a:off x="7680699" y="608914"/>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7">
              <p14:nvContentPartPr>
                <p14:cNvPr id="25" name="Entrada de lápiz 24">
                  <a:extLst>
                    <a:ext uri="{FF2B5EF4-FFF2-40B4-BE49-F238E27FC236}">
                      <a16:creationId xmlns:a16="http://schemas.microsoft.com/office/drawing/2014/main" id="{39F4F1AE-1D24-175A-63EC-32AA21CDF883}"/>
                    </a:ext>
                  </a:extLst>
                </p14:cNvPr>
                <p14:cNvContentPartPr/>
                <p14:nvPr/>
              </p14:nvContentPartPr>
              <p14:xfrm>
                <a:off x="7741211" y="712628"/>
                <a:ext cx="179280" cy="45720"/>
              </p14:xfrm>
            </p:contentPart>
          </mc:Choice>
          <mc:Fallback xmlns="">
            <p:pic>
              <p:nvPicPr>
                <p:cNvPr id="25" name="Entrada de lápiz 24">
                  <a:extLst>
                    <a:ext uri="{FF2B5EF4-FFF2-40B4-BE49-F238E27FC236}">
                      <a16:creationId xmlns:a16="http://schemas.microsoft.com/office/drawing/2014/main" id="{39F4F1AE-1D24-175A-63EC-32AA21CDF883}"/>
                    </a:ext>
                  </a:extLst>
                </p:cNvPr>
                <p:cNvPicPr/>
                <p:nvPr/>
              </p:nvPicPr>
              <p:blipFill>
                <a:blip r:embed="rId18"/>
                <a:stretch>
                  <a:fillRect/>
                </a:stretch>
              </p:blipFill>
              <p:spPr>
                <a:xfrm>
                  <a:off x="7723211" y="676988"/>
                  <a:ext cx="214920" cy="117360"/>
                </a:xfrm>
                <a:prstGeom prst="rect">
                  <a:avLst/>
                </a:prstGeom>
              </p:spPr>
            </p:pic>
          </mc:Fallback>
        </mc:AlternateContent>
      </p:grpSp>
      <p:sp>
        <p:nvSpPr>
          <p:cNvPr id="4" name=" 175">
            <a:extLst>
              <a:ext uri="{FF2B5EF4-FFF2-40B4-BE49-F238E27FC236}">
                <a16:creationId xmlns:a16="http://schemas.microsoft.com/office/drawing/2014/main" id="{78FE0D66-718E-7BD1-C885-C03C2CDCCCCF}"/>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7" name=" 3">
            <a:extLst>
              <a:ext uri="{FF2B5EF4-FFF2-40B4-BE49-F238E27FC236}">
                <a16:creationId xmlns:a16="http://schemas.microsoft.com/office/drawing/2014/main" id="{60647658-F891-89B4-9DD8-4D3F83D425BB}"/>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40524410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78442"/>
            <a:ext cx="637974" cy="221110"/>
          </a:xfrm>
          <a:prstGeom prst="rect">
            <a:avLst/>
          </a:prstGeom>
          <a:noFill/>
        </p:spPr>
        <p:txBody>
          <a:bodyPr wrap="square">
            <a:spAutoFit/>
          </a:bodyPr>
          <a:lstStyle/>
          <a:p>
            <a:pPr algn="ctr"/>
            <a:r>
              <a:rPr lang="en-US" altLang="es-ES" sz="800" dirty="0"/>
              <a:t>-8-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extLst>
                <p:ext uri="{D42A27DB-BD31-4B8C-83A1-F6EECF244321}">
                  <p14:modId xmlns:p14="http://schemas.microsoft.com/office/powerpoint/2010/main" val="701590030"/>
                </p:ext>
              </p:extLst>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665515" y="1572762"/>
            <a:ext cx="5652119" cy="646331"/>
          </a:xfrm>
          <a:prstGeom prst="rect">
            <a:avLst/>
          </a:prstGeom>
          <a:noFill/>
        </p:spPr>
        <p:txBody>
          <a:bodyPr wrap="square">
            <a:spAutoFit/>
          </a:bodyPr>
          <a:lstStyle/>
          <a:p>
            <a:pPr algn="ctr">
              <a:defRPr/>
            </a:pPr>
            <a:r>
              <a:rPr lang="en-US" sz="2400" b="1" i="1" cap="all" dirty="0">
                <a:ln w="0"/>
                <a:solidFill>
                  <a:schemeClr val="accent6">
                    <a:lumMod val="75000"/>
                  </a:schemeClr>
                </a:solidFill>
                <a:effectLst>
                  <a:reflection blurRad="12700" stA="50000" endPos="50000" dist="5000" dir="5400000" sy="-100000" rotWithShape="0"/>
                </a:effectLst>
                <a:latin typeface="Cambria" pitchFamily="18" charset="0"/>
              </a:rPr>
              <a:t>Channels</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Selected(</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II)</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pic>
        <p:nvPicPr>
          <p:cNvPr id="2" name="Imagen 1">
            <a:extLst>
              <a:ext uri="{FF2B5EF4-FFF2-40B4-BE49-F238E27FC236}">
                <a16:creationId xmlns:a16="http://schemas.microsoft.com/office/drawing/2014/main" id="{9077FF58-0051-4DF4-72AF-00FB0A46DCE3}"/>
              </a:ext>
            </a:extLst>
          </p:cNvPr>
          <p:cNvPicPr>
            <a:picLocks noChangeAspect="1"/>
          </p:cNvPicPr>
          <p:nvPr/>
        </p:nvPicPr>
        <p:blipFill>
          <a:blip r:embed="rId8"/>
          <a:stretch>
            <a:fillRect/>
          </a:stretch>
        </p:blipFill>
        <p:spPr>
          <a:xfrm>
            <a:off x="3004999" y="2219093"/>
            <a:ext cx="5830946" cy="4156808"/>
          </a:xfrm>
          <a:prstGeom prst="rect">
            <a:avLst/>
          </a:prstGeom>
        </p:spPr>
      </p:pic>
      <p:sp>
        <p:nvSpPr>
          <p:cNvPr id="4" name="Rectángulo: esquinas redondeadas 3">
            <a:extLst>
              <a:ext uri="{FF2B5EF4-FFF2-40B4-BE49-F238E27FC236}">
                <a16:creationId xmlns:a16="http://schemas.microsoft.com/office/drawing/2014/main" id="{70D6890D-8C65-A9EF-F006-695C88BC3380}"/>
              </a:ext>
            </a:extLst>
          </p:cNvPr>
          <p:cNvSpPr/>
          <p:nvPr/>
        </p:nvSpPr>
        <p:spPr>
          <a:xfrm>
            <a:off x="3432706" y="2509738"/>
            <a:ext cx="5403235" cy="809552"/>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7" name="Rectángulo: esquinas redondeadas 6">
            <a:extLst>
              <a:ext uri="{FF2B5EF4-FFF2-40B4-BE49-F238E27FC236}">
                <a16:creationId xmlns:a16="http://schemas.microsoft.com/office/drawing/2014/main" id="{28F77F91-1D33-64E7-FE84-6D73D07B2D6F}"/>
              </a:ext>
            </a:extLst>
          </p:cNvPr>
          <p:cNvSpPr/>
          <p:nvPr/>
        </p:nvSpPr>
        <p:spPr>
          <a:xfrm>
            <a:off x="3454763" y="3305595"/>
            <a:ext cx="5381179" cy="764787"/>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B55F1CFE-550D-78CA-8FE6-6637F6834D1E}"/>
              </a:ext>
            </a:extLst>
          </p:cNvPr>
          <p:cNvSpPr/>
          <p:nvPr/>
        </p:nvSpPr>
        <p:spPr>
          <a:xfrm>
            <a:off x="3454766" y="4303445"/>
            <a:ext cx="5381179" cy="245584"/>
          </a:xfrm>
          <a:prstGeom prst="round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9" name="Rectángulo: esquinas redondeadas 8">
            <a:extLst>
              <a:ext uri="{FF2B5EF4-FFF2-40B4-BE49-F238E27FC236}">
                <a16:creationId xmlns:a16="http://schemas.microsoft.com/office/drawing/2014/main" id="{88146B30-892B-09CA-5B5A-450A30478598}"/>
              </a:ext>
            </a:extLst>
          </p:cNvPr>
          <p:cNvSpPr/>
          <p:nvPr/>
        </p:nvSpPr>
        <p:spPr>
          <a:xfrm>
            <a:off x="3454765" y="4549028"/>
            <a:ext cx="5381179" cy="400747"/>
          </a:xfrm>
          <a:prstGeom prst="round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8D3771EA-5D63-2336-384F-DF70C4D1FB8D}"/>
              </a:ext>
            </a:extLst>
          </p:cNvPr>
          <p:cNvSpPr/>
          <p:nvPr/>
        </p:nvSpPr>
        <p:spPr>
          <a:xfrm>
            <a:off x="3454766" y="4053557"/>
            <a:ext cx="5381176" cy="277172"/>
          </a:xfrm>
          <a:prstGeom prst="round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1" name="Rectángulo: esquinas redondeadas 10">
            <a:extLst>
              <a:ext uri="{FF2B5EF4-FFF2-40B4-BE49-F238E27FC236}">
                <a16:creationId xmlns:a16="http://schemas.microsoft.com/office/drawing/2014/main" id="{BDCC8974-A50C-59E0-E8F4-37E3619A0A88}"/>
              </a:ext>
            </a:extLst>
          </p:cNvPr>
          <p:cNvSpPr/>
          <p:nvPr/>
        </p:nvSpPr>
        <p:spPr>
          <a:xfrm>
            <a:off x="3491879" y="5871196"/>
            <a:ext cx="5344065" cy="277172"/>
          </a:xfrm>
          <a:prstGeom prst="roundRect">
            <a:avLst/>
          </a:prstGeom>
          <a:noFill/>
          <a:ln w="9525" cap="flat" cmpd="sng" algn="ctr">
            <a:solidFill>
              <a:schemeClr val="tx1">
                <a:lumMod val="85000"/>
                <a:lumOff val="1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9E16328A-1CC4-4742-D620-BE7909B9B5BD}"/>
              </a:ext>
            </a:extLst>
          </p:cNvPr>
          <p:cNvSpPr/>
          <p:nvPr/>
        </p:nvSpPr>
        <p:spPr>
          <a:xfrm>
            <a:off x="3491880" y="5533184"/>
            <a:ext cx="5344064" cy="362275"/>
          </a:xfrm>
          <a:prstGeom prst="roundRect">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pic>
        <p:nvPicPr>
          <p:cNvPr id="18" name="Picture 2" descr="A table of brain waves">
            <a:extLst>
              <a:ext uri="{FF2B5EF4-FFF2-40B4-BE49-F238E27FC236}">
                <a16:creationId xmlns:a16="http://schemas.microsoft.com/office/drawing/2014/main" id="{E57657C7-66C8-C780-8F6C-DF5E3F56574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287197">
            <a:off x="3638054" y="1672596"/>
            <a:ext cx="600096" cy="600096"/>
          </a:xfrm>
          <a:prstGeom prst="ellipse">
            <a:avLst/>
          </a:prstGeom>
          <a:ln>
            <a:noFill/>
          </a:ln>
          <a:effectLst>
            <a:softEdge rad="112500"/>
          </a:effectLst>
        </p:spPr>
      </p:pic>
      <p:pic>
        <p:nvPicPr>
          <p:cNvPr id="19" name="Imagen 18">
            <a:extLst>
              <a:ext uri="{FF2B5EF4-FFF2-40B4-BE49-F238E27FC236}">
                <a16:creationId xmlns:a16="http://schemas.microsoft.com/office/drawing/2014/main" id="{A4B3F759-FBC1-23B3-1B6B-309207DCCDC1}"/>
              </a:ext>
            </a:extLst>
          </p:cNvPr>
          <p:cNvPicPr>
            <a:picLocks noChangeAspect="1"/>
          </p:cNvPicPr>
          <p:nvPr/>
        </p:nvPicPr>
        <p:blipFill>
          <a:blip r:embed="rId10"/>
          <a:stretch>
            <a:fillRect/>
          </a:stretch>
        </p:blipFill>
        <p:spPr>
          <a:xfrm>
            <a:off x="236420" y="4790467"/>
            <a:ext cx="2664296" cy="15609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20" name="Grupo 19">
            <a:extLst>
              <a:ext uri="{FF2B5EF4-FFF2-40B4-BE49-F238E27FC236}">
                <a16:creationId xmlns:a16="http://schemas.microsoft.com/office/drawing/2014/main" id="{5ADFC1D3-B2D5-DF7A-FDDF-45939C3C6594}"/>
              </a:ext>
            </a:extLst>
          </p:cNvPr>
          <p:cNvGrpSpPr/>
          <p:nvPr/>
        </p:nvGrpSpPr>
        <p:grpSpPr>
          <a:xfrm>
            <a:off x="7472548" y="644918"/>
            <a:ext cx="1427805" cy="531404"/>
            <a:chOff x="7680699" y="608914"/>
            <a:chExt cx="1427805" cy="531404"/>
          </a:xfrm>
        </p:grpSpPr>
        <p:pic>
          <p:nvPicPr>
            <p:cNvPr id="22" name="Imagen 21">
              <a:extLst>
                <a:ext uri="{FF2B5EF4-FFF2-40B4-BE49-F238E27FC236}">
                  <a16:creationId xmlns:a16="http://schemas.microsoft.com/office/drawing/2014/main" id="{40768B8F-BC55-428B-6954-80EA221BEE11}"/>
                </a:ext>
              </a:extLst>
            </p:cNvPr>
            <p:cNvPicPr>
              <a:picLocks noChangeAspect="1"/>
            </p:cNvPicPr>
            <p:nvPr/>
          </p:nvPicPr>
          <p:blipFill>
            <a:blip r:embed="rId11">
              <a:alphaModFix amt="48000"/>
            </a:blip>
            <a:stretch>
              <a:fillRect/>
            </a:stretch>
          </p:blipFill>
          <p:spPr>
            <a:xfrm>
              <a:off x="7680699" y="608914"/>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2">
              <p14:nvContentPartPr>
                <p14:cNvPr id="23" name="Entrada de lápiz 22">
                  <a:extLst>
                    <a:ext uri="{FF2B5EF4-FFF2-40B4-BE49-F238E27FC236}">
                      <a16:creationId xmlns:a16="http://schemas.microsoft.com/office/drawing/2014/main" id="{F314EE14-7529-A3DC-1008-026E3460C6A3}"/>
                    </a:ext>
                  </a:extLst>
                </p14:cNvPr>
                <p14:cNvContentPartPr/>
                <p14:nvPr/>
              </p14:nvContentPartPr>
              <p14:xfrm>
                <a:off x="7741211" y="712628"/>
                <a:ext cx="179280" cy="45720"/>
              </p14:xfrm>
            </p:contentPart>
          </mc:Choice>
          <mc:Fallback xmlns="">
            <p:pic>
              <p:nvPicPr>
                <p:cNvPr id="23" name="Entrada de lápiz 22">
                  <a:extLst>
                    <a:ext uri="{FF2B5EF4-FFF2-40B4-BE49-F238E27FC236}">
                      <a16:creationId xmlns:a16="http://schemas.microsoft.com/office/drawing/2014/main" id="{F314EE14-7529-A3DC-1008-026E3460C6A3}"/>
                    </a:ext>
                  </a:extLst>
                </p:cNvPr>
                <p:cNvPicPr/>
                <p:nvPr/>
              </p:nvPicPr>
              <p:blipFill>
                <a:blip r:embed="rId13"/>
                <a:stretch>
                  <a:fillRect/>
                </a:stretch>
              </p:blipFill>
              <p:spPr>
                <a:xfrm>
                  <a:off x="7723211" y="676988"/>
                  <a:ext cx="214920" cy="117360"/>
                </a:xfrm>
                <a:prstGeom prst="rect">
                  <a:avLst/>
                </a:prstGeom>
              </p:spPr>
            </p:pic>
          </mc:Fallback>
        </mc:AlternateContent>
      </p:grpSp>
      <p:sp>
        <p:nvSpPr>
          <p:cNvPr id="16" name="CuadroTexto 15">
            <a:extLst>
              <a:ext uri="{FF2B5EF4-FFF2-40B4-BE49-F238E27FC236}">
                <a16:creationId xmlns:a16="http://schemas.microsoft.com/office/drawing/2014/main" id="{4B870D80-B35F-A4C3-BE54-232FDA923B36}"/>
              </a:ext>
            </a:extLst>
          </p:cNvPr>
          <p:cNvSpPr txBox="1"/>
          <p:nvPr/>
        </p:nvSpPr>
        <p:spPr>
          <a:xfrm>
            <a:off x="36176" y="2379496"/>
            <a:ext cx="3010605" cy="2339102"/>
          </a:xfrm>
          <a:prstGeom prst="rect">
            <a:avLst/>
          </a:prstGeom>
          <a:noFill/>
        </p:spPr>
        <p:txBody>
          <a:bodyPr wrap="square">
            <a:spAutoFit/>
          </a:bodyPr>
          <a:lstStyle>
            <a:defPPr>
              <a:defRPr lang="en-US"/>
            </a:defPPr>
            <a:lvl1pPr>
              <a:defRPr sz="1000" b="0" i="0">
                <a:solidFill>
                  <a:schemeClr val="tx2">
                    <a:lumMod val="75000"/>
                  </a:schemeClr>
                </a:solidFill>
                <a:effectLst/>
                <a:latin typeface="Courier New" panose="02070309020205020404" pitchFamily="49" charset="0"/>
              </a:defRPr>
            </a:lvl1pPr>
          </a:lstStyle>
          <a:p>
            <a:pPr algn="just"/>
            <a:r>
              <a:rPr lang="es-ES" sz="700" dirty="0" err="1"/>
              <a:t>Subject</a:t>
            </a:r>
            <a:r>
              <a:rPr lang="es-ES" sz="700" dirty="0"/>
              <a:t>: 1   labels1:924 labels2:924 Las listas tienen elementos diferentes. </a:t>
            </a:r>
          </a:p>
          <a:p>
            <a:pPr algn="just"/>
            <a:r>
              <a:rPr lang="es-ES" sz="700" dirty="0" err="1"/>
              <a:t>Subject</a:t>
            </a:r>
            <a:r>
              <a:rPr lang="es-ES" sz="700" dirty="0"/>
              <a:t>: 2   labels1:911 labels2:911 Las listas tienen elementos diferentes.</a:t>
            </a:r>
          </a:p>
          <a:p>
            <a:pPr algn="just"/>
            <a:r>
              <a:rPr lang="es-ES" sz="700" dirty="0" err="1"/>
              <a:t>Subject</a:t>
            </a:r>
            <a:r>
              <a:rPr lang="es-ES" sz="700" dirty="0"/>
              <a:t>: 3   labels1:794 labels2:794 Las listas tienen elementos diferentes. </a:t>
            </a:r>
          </a:p>
          <a:p>
            <a:pPr algn="just"/>
            <a:r>
              <a:rPr lang="es-ES" sz="700" dirty="0" err="1"/>
              <a:t>Subject</a:t>
            </a:r>
            <a:r>
              <a:rPr lang="es-ES" sz="700" dirty="0"/>
              <a:t>: 4   labels1:764 labels2:764 Las listas tienen elementos diferentes. </a:t>
            </a:r>
          </a:p>
          <a:p>
            <a:pPr algn="just"/>
            <a:r>
              <a:rPr lang="es-ES" sz="700" dirty="0" err="1"/>
              <a:t>Subject</a:t>
            </a:r>
            <a:r>
              <a:rPr lang="es-ES" sz="700" dirty="0"/>
              <a:t>: 5   labels1:914 labels2:914 Las listas tienen elementos diferentes. </a:t>
            </a:r>
          </a:p>
          <a:p>
            <a:pPr algn="just"/>
            <a:r>
              <a:rPr lang="es-ES" sz="700" dirty="0" err="1"/>
              <a:t>Subject</a:t>
            </a:r>
            <a:r>
              <a:rPr lang="es-ES" sz="700" dirty="0"/>
              <a:t>: 6   labels1:823 labels2:823 Las listas tienen elementos diferentes. </a:t>
            </a:r>
          </a:p>
          <a:p>
            <a:pPr algn="just"/>
            <a:r>
              <a:rPr lang="es-ES" sz="700" dirty="0" err="1"/>
              <a:t>Subject</a:t>
            </a:r>
            <a:r>
              <a:rPr lang="es-ES" sz="700" dirty="0"/>
              <a:t>: 7   labels1:784 labels2:784 Las listas tienen elementos diferentes. </a:t>
            </a:r>
          </a:p>
          <a:p>
            <a:pPr algn="just"/>
            <a:r>
              <a:rPr lang="es-ES" sz="800" b="1" dirty="0" err="1">
                <a:solidFill>
                  <a:schemeClr val="accent5">
                    <a:lumMod val="50000"/>
                  </a:schemeClr>
                </a:solidFill>
              </a:rPr>
              <a:t>Subject</a:t>
            </a:r>
            <a:r>
              <a:rPr lang="es-ES" sz="800" b="1" dirty="0">
                <a:solidFill>
                  <a:schemeClr val="accent5">
                    <a:lumMod val="50000"/>
                  </a:schemeClr>
                </a:solidFill>
              </a:rPr>
              <a:t>: 8   labels1:970 labels2:970 Las listas son iguales. </a:t>
            </a:r>
          </a:p>
          <a:p>
            <a:pPr algn="just"/>
            <a:r>
              <a:rPr lang="es-ES" sz="800" b="1" dirty="0" err="1">
                <a:solidFill>
                  <a:schemeClr val="accent5">
                    <a:lumMod val="50000"/>
                  </a:schemeClr>
                </a:solidFill>
              </a:rPr>
              <a:t>Subject</a:t>
            </a:r>
            <a:r>
              <a:rPr lang="es-ES" sz="800" b="1" dirty="0">
                <a:solidFill>
                  <a:schemeClr val="accent5">
                    <a:lumMod val="50000"/>
                  </a:schemeClr>
                </a:solidFill>
              </a:rPr>
              <a:t>: 9   labels1:939 labels2:939 Las listas son iguales. </a:t>
            </a:r>
          </a:p>
          <a:p>
            <a:pPr algn="just"/>
            <a:r>
              <a:rPr lang="es-ES" sz="800" b="1" dirty="0" err="1">
                <a:solidFill>
                  <a:schemeClr val="accent5">
                    <a:lumMod val="50000"/>
                  </a:schemeClr>
                </a:solidFill>
              </a:rPr>
              <a:t>Subject</a:t>
            </a:r>
            <a:r>
              <a:rPr lang="es-ES" sz="800" b="1" dirty="0">
                <a:solidFill>
                  <a:schemeClr val="accent5">
                    <a:lumMod val="50000"/>
                  </a:schemeClr>
                </a:solidFill>
              </a:rPr>
              <a:t>: 10 labels1:766 labels2:766 Las listas son iguales</a:t>
            </a:r>
            <a:r>
              <a:rPr lang="es-ES" sz="800" b="1" dirty="0"/>
              <a:t>. </a:t>
            </a:r>
          </a:p>
        </p:txBody>
      </p:sp>
      <p:pic>
        <p:nvPicPr>
          <p:cNvPr id="24" name="Picture 2" descr="A table of brain waves">
            <a:extLst>
              <a:ext uri="{FF2B5EF4-FFF2-40B4-BE49-F238E27FC236}">
                <a16:creationId xmlns:a16="http://schemas.microsoft.com/office/drawing/2014/main" id="{52FA9B2E-453A-522A-614A-8010E38599E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287197">
            <a:off x="178670" y="1650479"/>
            <a:ext cx="600096" cy="600096"/>
          </a:xfrm>
          <a:prstGeom prst="ellipse">
            <a:avLst/>
          </a:prstGeom>
          <a:ln>
            <a:noFill/>
          </a:ln>
          <a:effectLst>
            <a:softEdge rad="112500"/>
          </a:effectLst>
        </p:spPr>
      </p:pic>
      <p:pic>
        <p:nvPicPr>
          <p:cNvPr id="25" name="Picture 2" descr="A table of brain waves">
            <a:extLst>
              <a:ext uri="{FF2B5EF4-FFF2-40B4-BE49-F238E27FC236}">
                <a16:creationId xmlns:a16="http://schemas.microsoft.com/office/drawing/2014/main" id="{0A307C0A-87D4-8377-1A91-26B20F8AF93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287197">
            <a:off x="1100774" y="1671308"/>
            <a:ext cx="600096" cy="600096"/>
          </a:xfrm>
          <a:prstGeom prst="ellipse">
            <a:avLst/>
          </a:prstGeom>
          <a:ln>
            <a:noFill/>
          </a:ln>
          <a:effectLst>
            <a:softEdge rad="112500"/>
          </a:effectLst>
        </p:spPr>
      </p:pic>
      <p:pic>
        <p:nvPicPr>
          <p:cNvPr id="29" name="Picture 2" descr="A table of brain waves">
            <a:extLst>
              <a:ext uri="{FF2B5EF4-FFF2-40B4-BE49-F238E27FC236}">
                <a16:creationId xmlns:a16="http://schemas.microsoft.com/office/drawing/2014/main" id="{BB835F80-FA31-B920-FB4C-DEEF339CFDD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287197">
            <a:off x="1984443" y="1671308"/>
            <a:ext cx="600096" cy="600096"/>
          </a:xfrm>
          <a:prstGeom prst="ellipse">
            <a:avLst/>
          </a:prstGeom>
          <a:ln>
            <a:noFill/>
          </a:ln>
          <a:effectLst>
            <a:softEdge rad="112500"/>
          </a:effectLst>
        </p:spPr>
      </p:pic>
      <p:pic>
        <p:nvPicPr>
          <p:cNvPr id="30" name="Picture 2" descr="A table of brain waves">
            <a:extLst>
              <a:ext uri="{FF2B5EF4-FFF2-40B4-BE49-F238E27FC236}">
                <a16:creationId xmlns:a16="http://schemas.microsoft.com/office/drawing/2014/main" id="{01125C87-731A-3677-869C-F8CCD7BD3A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287197">
            <a:off x="2784058" y="1648206"/>
            <a:ext cx="600096" cy="600096"/>
          </a:xfrm>
          <a:prstGeom prst="ellipse">
            <a:avLst/>
          </a:prstGeom>
          <a:ln>
            <a:noFill/>
          </a:ln>
          <a:effectLst>
            <a:softEdge rad="112500"/>
          </a:effectLst>
        </p:spPr>
      </p:pic>
      <p:sp>
        <p:nvSpPr>
          <p:cNvPr id="13" name=" 175">
            <a:extLst>
              <a:ext uri="{FF2B5EF4-FFF2-40B4-BE49-F238E27FC236}">
                <a16:creationId xmlns:a16="http://schemas.microsoft.com/office/drawing/2014/main" id="{6F3D0C3C-017F-2E23-A8A9-B253481DBB5D}"/>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14" name=" 3">
            <a:extLst>
              <a:ext uri="{FF2B5EF4-FFF2-40B4-BE49-F238E27FC236}">
                <a16:creationId xmlns:a16="http://schemas.microsoft.com/office/drawing/2014/main" id="{94630DB5-5466-4BC8-A60A-5D1B36901339}"/>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1203114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a:cxnSpLocks/>
          </p:cNvCxnSpPr>
          <p:nvPr/>
        </p:nvCxnSpPr>
        <p:spPr>
          <a:xfrm>
            <a:off x="179512" y="6453336"/>
            <a:ext cx="8280920" cy="7931"/>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ector 5"/>
          <p:cNvSpPr/>
          <p:nvPr/>
        </p:nvSpPr>
        <p:spPr>
          <a:xfrm>
            <a:off x="8436576" y="6417332"/>
            <a:ext cx="79209"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299048BE-BDC7-27C3-61CC-5A08685385DE}"/>
              </a:ext>
            </a:extLst>
          </p:cNvPr>
          <p:cNvSpPr txBox="1"/>
          <p:nvPr/>
        </p:nvSpPr>
        <p:spPr>
          <a:xfrm>
            <a:off x="4253013" y="6597352"/>
            <a:ext cx="637974" cy="221110"/>
          </a:xfrm>
          <a:prstGeom prst="rect">
            <a:avLst/>
          </a:prstGeom>
          <a:noFill/>
        </p:spPr>
        <p:txBody>
          <a:bodyPr wrap="square">
            <a:spAutoFit/>
          </a:bodyPr>
          <a:lstStyle/>
          <a:p>
            <a:pPr algn="ctr"/>
            <a:r>
              <a:rPr lang="en-US" altLang="es-ES" sz="800" dirty="0"/>
              <a:t>-9- </a:t>
            </a:r>
            <a:endParaRPr lang="es-ES" sz="800" dirty="0"/>
          </a:p>
        </p:txBody>
      </p:sp>
      <p:grpSp>
        <p:nvGrpSpPr>
          <p:cNvPr id="3" name="Grupo 2">
            <a:extLst>
              <a:ext uri="{FF2B5EF4-FFF2-40B4-BE49-F238E27FC236}">
                <a16:creationId xmlns:a16="http://schemas.microsoft.com/office/drawing/2014/main" id="{0D4C2010-9C7C-2681-6F4F-FB9F00F55B50}"/>
              </a:ext>
            </a:extLst>
          </p:cNvPr>
          <p:cNvGrpSpPr/>
          <p:nvPr/>
        </p:nvGrpSpPr>
        <p:grpSpPr>
          <a:xfrm>
            <a:off x="-180528" y="400466"/>
            <a:ext cx="5832648" cy="915301"/>
            <a:chOff x="-466142" y="4980499"/>
            <a:chExt cx="9692095" cy="3385678"/>
          </a:xfrm>
        </p:grpSpPr>
        <p:graphicFrame>
          <p:nvGraphicFramePr>
            <p:cNvPr id="15" name="Diagrama 14">
              <a:extLst>
                <a:ext uri="{FF2B5EF4-FFF2-40B4-BE49-F238E27FC236}">
                  <a16:creationId xmlns:a16="http://schemas.microsoft.com/office/drawing/2014/main" id="{1E1384AB-2998-F80C-8811-F55ADDF92BE3}"/>
                </a:ext>
              </a:extLst>
            </p:cNvPr>
            <p:cNvGraphicFramePr/>
            <p:nvPr/>
          </p:nvGraphicFramePr>
          <p:xfrm>
            <a:off x="81953" y="5175561"/>
            <a:ext cx="9144000" cy="3190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Conector recto de flecha 16">
              <a:extLst>
                <a:ext uri="{FF2B5EF4-FFF2-40B4-BE49-F238E27FC236}">
                  <a16:creationId xmlns:a16="http://schemas.microsoft.com/office/drawing/2014/main" id="{A97731F4-0CD0-13E6-B4F5-BF0D4A5C4B94}"/>
                </a:ext>
              </a:extLst>
            </p:cNvPr>
            <p:cNvCxnSpPr>
              <a:cxnSpLocks/>
            </p:cNvCxnSpPr>
            <p:nvPr/>
          </p:nvCxnSpPr>
          <p:spPr>
            <a:xfrm>
              <a:off x="240262" y="5795096"/>
              <a:ext cx="69482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a:extLst>
                <a:ext uri="{FF2B5EF4-FFF2-40B4-BE49-F238E27FC236}">
                  <a16:creationId xmlns:a16="http://schemas.microsoft.com/office/drawing/2014/main" id="{3159F8DE-CFDA-A080-BEFD-EF05ADD3F537}"/>
                </a:ext>
              </a:extLst>
            </p:cNvPr>
            <p:cNvSpPr/>
            <p:nvPr/>
          </p:nvSpPr>
          <p:spPr>
            <a:xfrm rot="10800000" flipV="1">
              <a:off x="-466142" y="4980499"/>
              <a:ext cx="5509949" cy="903627"/>
            </a:xfrm>
            <a:prstGeom prst="rect">
              <a:avLst/>
            </a:prstGeom>
            <a:noFill/>
          </p:spPr>
          <p:txBody>
            <a:bodyPr wrap="square" lIns="91440" tIns="45720" rIns="91440" bIns="45720">
              <a:spAutoFit/>
            </a:bodyPr>
            <a:lstStyle/>
            <a:p>
              <a:pPr algn="ctr"/>
              <a:r>
                <a:rPr lang="es-E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r>
                <a:rPr lang="en-US" altLang="ja-JP"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Sleep Stage Detection Systems App</a:t>
              </a:r>
              <a:r>
                <a:rPr lang="es-CO" sz="1000" b="1" i="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Cambria" pitchFamily="18" charset="0"/>
                </a:rPr>
                <a:t>”</a:t>
              </a:r>
              <a:endParaRPr lang="es-ES" sz="1000" b="1" cap="none" spc="0" dirty="0">
                <a:ln w="12700">
                  <a:solidFill>
                    <a:schemeClr val="accent1"/>
                  </a:solidFill>
                  <a:prstDash val="solid"/>
                </a:ln>
                <a:solidFill>
                  <a:schemeClr val="accent1">
                    <a:lumMod val="50000"/>
                  </a:schemeClr>
                </a:solidFill>
                <a:effectLst>
                  <a:outerShdw dist="38100" dir="2640000" algn="bl" rotWithShape="0">
                    <a:schemeClr val="accent1"/>
                  </a:outerShdw>
                </a:effectLst>
              </a:endParaRPr>
            </a:p>
          </p:txBody>
        </p:sp>
      </p:grpSp>
      <p:sp>
        <p:nvSpPr>
          <p:cNvPr id="26" name="CuadroTexto 25">
            <a:extLst>
              <a:ext uri="{FF2B5EF4-FFF2-40B4-BE49-F238E27FC236}">
                <a16:creationId xmlns:a16="http://schemas.microsoft.com/office/drawing/2014/main" id="{3B5DB3C5-F15F-22F9-E154-79C8FA51B7E9}"/>
              </a:ext>
            </a:extLst>
          </p:cNvPr>
          <p:cNvSpPr txBox="1"/>
          <p:nvPr/>
        </p:nvSpPr>
        <p:spPr>
          <a:xfrm>
            <a:off x="0" y="1077289"/>
            <a:ext cx="8656707" cy="646331"/>
          </a:xfrm>
          <a:prstGeom prst="rect">
            <a:avLst/>
          </a:prstGeom>
          <a:noFill/>
        </p:spPr>
        <p:txBody>
          <a:bodyPr wrap="square">
            <a:spAutoFit/>
          </a:bodyPr>
          <a:lstStyle/>
          <a:p>
            <a:pPr algn="ctr">
              <a:defRPr/>
            </a:pP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Sleep Stage Detection </a:t>
            </a:r>
            <a:r>
              <a:rPr lang="en-US" sz="3600" b="1" i="1" cap="all" dirty="0">
                <a:ln w="0"/>
                <a:solidFill>
                  <a:schemeClr val="tx2">
                    <a:lumMod val="60000"/>
                    <a:lumOff val="40000"/>
                  </a:schemeClr>
                </a:solidFill>
                <a:effectLst>
                  <a:reflection blurRad="12700" stA="50000" endPos="50000" dist="5000" dir="5400000" sy="-100000" rotWithShape="0"/>
                </a:effectLst>
                <a:latin typeface="Cambria" pitchFamily="18" charset="0"/>
              </a:rPr>
              <a:t>System App </a:t>
            </a:r>
          </a:p>
        </p:txBody>
      </p:sp>
      <p:sp>
        <p:nvSpPr>
          <p:cNvPr id="27" name="CuadroTexto 26">
            <a:extLst>
              <a:ext uri="{FF2B5EF4-FFF2-40B4-BE49-F238E27FC236}">
                <a16:creationId xmlns:a16="http://schemas.microsoft.com/office/drawing/2014/main" id="{8A7A8682-5E40-D9D5-F9C8-1DD5FE41B690}"/>
              </a:ext>
            </a:extLst>
          </p:cNvPr>
          <p:cNvSpPr txBox="1"/>
          <p:nvPr/>
        </p:nvSpPr>
        <p:spPr>
          <a:xfrm>
            <a:off x="3665515" y="1572762"/>
            <a:ext cx="5652119" cy="646331"/>
          </a:xfrm>
          <a:prstGeom prst="rect">
            <a:avLst/>
          </a:prstGeom>
          <a:noFill/>
        </p:spPr>
        <p:txBody>
          <a:bodyPr wrap="square">
            <a:spAutoFit/>
          </a:bodyPr>
          <a:lstStyle/>
          <a:p>
            <a:pPr algn="ctr">
              <a:defRPr/>
            </a:pPr>
            <a:r>
              <a:rPr lang="en-US" sz="2400" b="1" i="1" cap="all" dirty="0">
                <a:ln w="0"/>
                <a:solidFill>
                  <a:schemeClr val="accent6">
                    <a:lumMod val="75000"/>
                  </a:schemeClr>
                </a:solidFill>
                <a:effectLst>
                  <a:reflection blurRad="12700" stA="50000" endPos="50000" dist="5000" dir="5400000" sy="-100000" rotWithShape="0"/>
                </a:effectLst>
                <a:latin typeface="Cambria" pitchFamily="18" charset="0"/>
              </a:rPr>
              <a:t>Channels</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r>
              <a:rPr lang="en-US" sz="2400" b="1" i="1" cap="all" dirty="0">
                <a:ln w="0"/>
                <a:solidFill>
                  <a:schemeClr val="accent6">
                    <a:lumMod val="60000"/>
                    <a:lumOff val="40000"/>
                  </a:schemeClr>
                </a:solidFill>
                <a:effectLst>
                  <a:reflection blurRad="12700" stA="50000" endPos="50000" dist="5000" dir="5400000" sy="-100000" rotWithShape="0"/>
                </a:effectLst>
                <a:latin typeface="Cambria" pitchFamily="18" charset="0"/>
              </a:rPr>
              <a:t>Processing(</a:t>
            </a:r>
            <a:r>
              <a:rPr lang="en-US" sz="2400" b="1" i="1" cap="all" dirty="0">
                <a:ln w="0"/>
                <a:solidFill>
                  <a:schemeClr val="accent6">
                    <a:lumMod val="40000"/>
                    <a:lumOff val="60000"/>
                  </a:schemeClr>
                </a:solidFill>
                <a:effectLst>
                  <a:reflection blurRad="12700" stA="50000" endPos="50000" dist="5000" dir="5400000" sy="-100000" rotWithShape="0"/>
                </a:effectLst>
                <a:latin typeface="Cambria" pitchFamily="18" charset="0"/>
              </a:rPr>
              <a:t>I)</a:t>
            </a:r>
            <a:r>
              <a:rPr lang="en-US" sz="3600" b="1" i="1" cap="all" dirty="0">
                <a:ln w="0"/>
                <a:solidFill>
                  <a:schemeClr val="accent6">
                    <a:lumMod val="75000"/>
                  </a:schemeClr>
                </a:solidFill>
                <a:effectLst>
                  <a:reflection blurRad="12700" stA="50000" endPos="50000" dist="5000" dir="5400000" sy="-100000" rotWithShape="0"/>
                </a:effectLst>
                <a:latin typeface="Cambria" pitchFamily="18" charset="0"/>
              </a:rPr>
              <a:t> </a:t>
            </a:r>
          </a:p>
        </p:txBody>
      </p:sp>
      <p:sp>
        <p:nvSpPr>
          <p:cNvPr id="29" name="CuadroTexto 28">
            <a:extLst>
              <a:ext uri="{FF2B5EF4-FFF2-40B4-BE49-F238E27FC236}">
                <a16:creationId xmlns:a16="http://schemas.microsoft.com/office/drawing/2014/main" id="{F991D938-8EC4-C33C-189B-7539247C7C09}"/>
              </a:ext>
            </a:extLst>
          </p:cNvPr>
          <p:cNvSpPr txBox="1"/>
          <p:nvPr/>
        </p:nvSpPr>
        <p:spPr>
          <a:xfrm>
            <a:off x="282139" y="2402637"/>
            <a:ext cx="5237154" cy="1231106"/>
          </a:xfrm>
          <a:prstGeom prst="rect">
            <a:avLst/>
          </a:prstGeom>
          <a:noFill/>
        </p:spPr>
        <p:txBody>
          <a:bodyPr wrap="square">
            <a:spAutoFit/>
          </a:bodyPr>
          <a:lstStyle>
            <a:defPPr>
              <a:defRPr lang="en-US"/>
            </a:defPPr>
            <a:lvl1pPr marL="285750" indent="-285750">
              <a:buFont typeface="Arial" panose="020B0604020202020204" pitchFamily="34" charset="0"/>
              <a:buChar char="•"/>
              <a:defRPr b="1">
                <a:solidFill>
                  <a:schemeClr val="bg2">
                    <a:lumMod val="25000"/>
                  </a:schemeClr>
                </a:solidFill>
                <a:latin typeface="Calibri Light" panose="020F0302020204030204" pitchFamily="34" charset="0"/>
                <a:cs typeface="Calibri Light" panose="020F0302020204030204" pitchFamily="34" charset="0"/>
              </a:defRPr>
            </a:lvl1pPr>
          </a:lstStyle>
          <a:p>
            <a:pPr algn="just"/>
            <a:r>
              <a:rPr lang="es-ES" sz="2000" dirty="0"/>
              <a:t>Filtrar para eliminar el ruido no deseado</a:t>
            </a:r>
          </a:p>
          <a:p>
            <a:pPr marL="857250" lvl="1" indent="-400050" algn="just">
              <a:buFont typeface="+mj-lt"/>
              <a:buAutoNum type="romanUcPeriod"/>
            </a:pPr>
            <a:r>
              <a:rPr lang="es-ES" b="1" dirty="0">
                <a:solidFill>
                  <a:schemeClr val="accent2">
                    <a:lumMod val="75000"/>
                  </a:schemeClr>
                </a:solidFill>
                <a:latin typeface="Calibri Light" panose="020F0302020204030204" pitchFamily="34" charset="0"/>
                <a:cs typeface="Calibri Light" panose="020F0302020204030204" pitchFamily="34" charset="0"/>
              </a:rPr>
              <a:t>Ruido sistema eléctrico de 50Hz.  </a:t>
            </a:r>
          </a:p>
          <a:p>
            <a:pPr marL="857250" lvl="1" indent="-400050" algn="just">
              <a:buFont typeface="+mj-lt"/>
              <a:buAutoNum type="romanUcPeriod"/>
            </a:pPr>
            <a:r>
              <a:rPr lang="es-ES" b="1" dirty="0">
                <a:solidFill>
                  <a:schemeClr val="accent2">
                    <a:lumMod val="75000"/>
                  </a:schemeClr>
                </a:solidFill>
                <a:latin typeface="Calibri Light" panose="020F0302020204030204" pitchFamily="34" charset="0"/>
                <a:cs typeface="Calibri Light" panose="020F0302020204030204" pitchFamily="34" charset="0"/>
              </a:rPr>
              <a:t>Un filtro Butterworth de paso de banda  con las frecuencias necesarias para cada señal</a:t>
            </a:r>
            <a:r>
              <a:rPr lang="es-ES" dirty="0">
                <a:solidFill>
                  <a:schemeClr val="bg2">
                    <a:lumMod val="25000"/>
                  </a:schemeClr>
                </a:solidFill>
                <a:latin typeface="Calibri" panose="020F0502020204030204" pitchFamily="34" charset="0"/>
                <a:cs typeface="Calibri" panose="020F0502020204030204" pitchFamily="34" charset="0"/>
              </a:rPr>
              <a:t>. </a:t>
            </a:r>
          </a:p>
        </p:txBody>
      </p:sp>
      <p:sp>
        <p:nvSpPr>
          <p:cNvPr id="31" name="CuadroTexto 30">
            <a:extLst>
              <a:ext uri="{FF2B5EF4-FFF2-40B4-BE49-F238E27FC236}">
                <a16:creationId xmlns:a16="http://schemas.microsoft.com/office/drawing/2014/main" id="{E7C8D826-5C26-E336-1113-8C2850677B64}"/>
              </a:ext>
            </a:extLst>
          </p:cNvPr>
          <p:cNvSpPr txBox="1"/>
          <p:nvPr/>
        </p:nvSpPr>
        <p:spPr>
          <a:xfrm>
            <a:off x="2801774" y="4504019"/>
            <a:ext cx="6185486" cy="1569660"/>
          </a:xfrm>
          <a:prstGeom prst="rect">
            <a:avLst/>
          </a:prstGeom>
          <a:noFill/>
        </p:spPr>
        <p:txBody>
          <a:bodyPr wrap="square">
            <a:spAutoFit/>
          </a:bodyPr>
          <a:lstStyle/>
          <a:p>
            <a:pPr marL="285750" indent="-285750" algn="just">
              <a:buFont typeface="Arial" panose="020B0604020202020204" pitchFamily="34" charset="0"/>
              <a:buChar char="•"/>
            </a:pPr>
            <a:r>
              <a:rPr lang="es-ES" sz="2000" b="1" dirty="0">
                <a:solidFill>
                  <a:schemeClr val="bg2">
                    <a:lumMod val="25000"/>
                  </a:schemeClr>
                </a:solidFill>
                <a:latin typeface="Calibri Light" panose="020F0302020204030204" pitchFamily="34" charset="0"/>
                <a:cs typeface="Calibri Light" panose="020F0302020204030204" pitchFamily="34" charset="0"/>
              </a:rPr>
              <a:t>Remuestreo de las señales de cada canal a 100Hz. Se realizará en dos fases:</a:t>
            </a:r>
          </a:p>
          <a:p>
            <a:pPr marL="857250" lvl="1" indent="-400050" algn="just">
              <a:buFont typeface="+mj-lt"/>
              <a:buAutoNum type="romanUcPeriod"/>
            </a:pPr>
            <a:r>
              <a:rPr lang="es-ES" b="1" dirty="0">
                <a:solidFill>
                  <a:schemeClr val="accent2">
                    <a:lumMod val="75000"/>
                  </a:schemeClr>
                </a:solidFill>
                <a:latin typeface="Calibri Light" panose="020F0302020204030204" pitchFamily="34" charset="0"/>
                <a:cs typeface="Calibri Light" panose="020F0302020204030204" pitchFamily="34" charset="0"/>
              </a:rPr>
              <a:t>Aplicar un filtro de paso bajo 33Hz  </a:t>
            </a:r>
            <a:r>
              <a:rPr lang="es-ES" sz="1000" b="1" dirty="0">
                <a:solidFill>
                  <a:schemeClr val="accent2">
                    <a:lumMod val="75000"/>
                  </a:schemeClr>
                </a:solidFill>
                <a:latin typeface="Calibri Light" panose="020F0302020204030204" pitchFamily="34" charset="0"/>
                <a:cs typeface="Calibri Light" panose="020F0302020204030204" pitchFamily="34" charset="0"/>
              </a:rPr>
              <a:t>(1/3 de 100Hz = nueva freq. muestreo).</a:t>
            </a:r>
          </a:p>
          <a:p>
            <a:pPr marL="857250" lvl="1" indent="-400050" algn="just">
              <a:buFont typeface="+mj-lt"/>
              <a:buAutoNum type="romanUcPeriod"/>
            </a:pPr>
            <a:r>
              <a:rPr lang="es-ES" b="1" dirty="0">
                <a:solidFill>
                  <a:schemeClr val="accent2">
                    <a:lumMod val="75000"/>
                  </a:schemeClr>
                </a:solidFill>
                <a:latin typeface="Calibri Light" panose="020F0302020204030204" pitchFamily="34" charset="0"/>
                <a:cs typeface="Calibri Light" panose="020F0302020204030204" pitchFamily="34" charset="0"/>
              </a:rPr>
              <a:t>Diezmar los datos después de la creación de época. </a:t>
            </a:r>
            <a:r>
              <a:rPr lang="es-ES" sz="1000" b="1" dirty="0">
                <a:solidFill>
                  <a:schemeClr val="accent2">
                    <a:lumMod val="75000"/>
                  </a:schemeClr>
                </a:solidFill>
                <a:latin typeface="Calibri Light" panose="020F0302020204030204" pitchFamily="34" charset="0"/>
                <a:cs typeface="Calibri Light" panose="020F0302020204030204" pitchFamily="34" charset="0"/>
              </a:rPr>
              <a:t>(segmentación ventanas 30 seg.)</a:t>
            </a:r>
          </a:p>
        </p:txBody>
      </p:sp>
      <p:pic>
        <p:nvPicPr>
          <p:cNvPr id="33" name="Imagen 32">
            <a:extLst>
              <a:ext uri="{FF2B5EF4-FFF2-40B4-BE49-F238E27FC236}">
                <a16:creationId xmlns:a16="http://schemas.microsoft.com/office/drawing/2014/main" id="{F5F3AAE1-C110-364E-DDFF-C270F44CBFAE}"/>
              </a:ext>
            </a:extLst>
          </p:cNvPr>
          <p:cNvPicPr>
            <a:picLocks noChangeAspect="1"/>
          </p:cNvPicPr>
          <p:nvPr/>
        </p:nvPicPr>
        <p:blipFill>
          <a:blip r:embed="rId8"/>
          <a:stretch>
            <a:fillRect/>
          </a:stretch>
        </p:blipFill>
        <p:spPr>
          <a:xfrm>
            <a:off x="5686271" y="2139084"/>
            <a:ext cx="2264723" cy="2264723"/>
          </a:xfrm>
          <a:prstGeom prst="rect">
            <a:avLst/>
          </a:prstGeom>
          <a:ln>
            <a:noFill/>
          </a:ln>
          <a:effectLst>
            <a:softEdge rad="112500"/>
          </a:effectLst>
        </p:spPr>
      </p:pic>
      <p:pic>
        <p:nvPicPr>
          <p:cNvPr id="34" name="Imagen 33">
            <a:extLst>
              <a:ext uri="{FF2B5EF4-FFF2-40B4-BE49-F238E27FC236}">
                <a16:creationId xmlns:a16="http://schemas.microsoft.com/office/drawing/2014/main" id="{519953DF-FAF4-A2BD-0799-2E4958329A55}"/>
              </a:ext>
            </a:extLst>
          </p:cNvPr>
          <p:cNvPicPr>
            <a:picLocks noChangeAspect="1"/>
          </p:cNvPicPr>
          <p:nvPr/>
        </p:nvPicPr>
        <p:blipFill>
          <a:blip r:embed="rId9"/>
          <a:stretch>
            <a:fillRect/>
          </a:stretch>
        </p:blipFill>
        <p:spPr>
          <a:xfrm>
            <a:off x="189517" y="3882558"/>
            <a:ext cx="2570778" cy="2570778"/>
          </a:xfrm>
          <a:prstGeom prst="rect">
            <a:avLst/>
          </a:prstGeom>
          <a:ln>
            <a:noFill/>
          </a:ln>
          <a:effectLst>
            <a:softEdge rad="112500"/>
          </a:effectLst>
        </p:spPr>
      </p:pic>
      <p:grpSp>
        <p:nvGrpSpPr>
          <p:cNvPr id="41" name="Grupo 40">
            <a:extLst>
              <a:ext uri="{FF2B5EF4-FFF2-40B4-BE49-F238E27FC236}">
                <a16:creationId xmlns:a16="http://schemas.microsoft.com/office/drawing/2014/main" id="{A46CBB74-DF22-1C0C-23A6-CDDE9890AA74}"/>
              </a:ext>
            </a:extLst>
          </p:cNvPr>
          <p:cNvGrpSpPr/>
          <p:nvPr/>
        </p:nvGrpSpPr>
        <p:grpSpPr>
          <a:xfrm>
            <a:off x="7472548" y="644918"/>
            <a:ext cx="1427805" cy="531404"/>
            <a:chOff x="7472548" y="644918"/>
            <a:chExt cx="1427805" cy="531404"/>
          </a:xfrm>
        </p:grpSpPr>
        <p:pic>
          <p:nvPicPr>
            <p:cNvPr id="37" name="Imagen 36">
              <a:extLst>
                <a:ext uri="{FF2B5EF4-FFF2-40B4-BE49-F238E27FC236}">
                  <a16:creationId xmlns:a16="http://schemas.microsoft.com/office/drawing/2014/main" id="{5A2682A4-4C1A-ED62-7B7E-D9C2214F60A0}"/>
                </a:ext>
              </a:extLst>
            </p:cNvPr>
            <p:cNvPicPr>
              <a:picLocks noChangeAspect="1"/>
            </p:cNvPicPr>
            <p:nvPr/>
          </p:nvPicPr>
          <p:blipFill>
            <a:blip r:embed="rId10">
              <a:alphaModFix amt="48000"/>
            </a:blip>
            <a:stretch>
              <a:fillRect/>
            </a:stretch>
          </p:blipFill>
          <p:spPr>
            <a:xfrm>
              <a:off x="7472548" y="644918"/>
              <a:ext cx="1427805" cy="531404"/>
            </a:xfrm>
            <a:prstGeom prst="rect">
              <a:avLst/>
            </a:prstGeom>
          </p:spPr>
          <p:style>
            <a:lnRef idx="1">
              <a:schemeClr val="accent3"/>
            </a:lnRef>
            <a:fillRef idx="2">
              <a:schemeClr val="accent3"/>
            </a:fillRef>
            <a:effectRef idx="1">
              <a:schemeClr val="accent3"/>
            </a:effectRef>
            <a:fontRef idx="minor">
              <a:schemeClr val="dk1"/>
            </a:fontRef>
          </p:style>
        </p:pic>
        <mc:AlternateContent xmlns:mc="http://schemas.openxmlformats.org/markup-compatibility/2006" xmlns:p14="http://schemas.microsoft.com/office/powerpoint/2010/main">
          <mc:Choice Requires="p14">
            <p:contentPart p14:bwMode="auto" r:id="rId11">
              <p14:nvContentPartPr>
                <p14:cNvPr id="39" name="Entrada de lápiz 38">
                  <a:extLst>
                    <a:ext uri="{FF2B5EF4-FFF2-40B4-BE49-F238E27FC236}">
                      <a16:creationId xmlns:a16="http://schemas.microsoft.com/office/drawing/2014/main" id="{1D4083EE-B87C-665B-A7CE-2A3C834A5B91}"/>
                    </a:ext>
                  </a:extLst>
                </p14:cNvPr>
                <p14:cNvContentPartPr/>
                <p14:nvPr/>
              </p14:nvContentPartPr>
              <p14:xfrm>
                <a:off x="7780800" y="738581"/>
                <a:ext cx="222480" cy="178920"/>
              </p14:xfrm>
            </p:contentPart>
          </mc:Choice>
          <mc:Fallback xmlns="">
            <p:pic>
              <p:nvPicPr>
                <p:cNvPr id="39" name="Entrada de lápiz 38">
                  <a:extLst>
                    <a:ext uri="{FF2B5EF4-FFF2-40B4-BE49-F238E27FC236}">
                      <a16:creationId xmlns:a16="http://schemas.microsoft.com/office/drawing/2014/main" id="{1D4083EE-B87C-665B-A7CE-2A3C834A5B91}"/>
                    </a:ext>
                  </a:extLst>
                </p:cNvPr>
                <p:cNvPicPr/>
                <p:nvPr/>
              </p:nvPicPr>
              <p:blipFill>
                <a:blip r:embed="rId12"/>
                <a:stretch>
                  <a:fillRect/>
                </a:stretch>
              </p:blipFill>
              <p:spPr>
                <a:xfrm>
                  <a:off x="7763160" y="702581"/>
                  <a:ext cx="258120" cy="25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40" name="Entrada de lápiz 39">
                <a:extLst>
                  <a:ext uri="{FF2B5EF4-FFF2-40B4-BE49-F238E27FC236}">
                    <a16:creationId xmlns:a16="http://schemas.microsoft.com/office/drawing/2014/main" id="{D611EFBE-F138-054F-4EAF-AB1C07E20D26}"/>
                  </a:ext>
                </a:extLst>
              </p14:cNvPr>
              <p14:cNvContentPartPr/>
              <p14:nvPr/>
            </p14:nvContentPartPr>
            <p14:xfrm>
              <a:off x="7986360" y="764501"/>
              <a:ext cx="8280" cy="2160"/>
            </p14:xfrm>
          </p:contentPart>
        </mc:Choice>
        <mc:Fallback xmlns="">
          <p:pic>
            <p:nvPicPr>
              <p:cNvPr id="40" name="Entrada de lápiz 39">
                <a:extLst>
                  <a:ext uri="{FF2B5EF4-FFF2-40B4-BE49-F238E27FC236}">
                    <a16:creationId xmlns:a16="http://schemas.microsoft.com/office/drawing/2014/main" id="{D611EFBE-F138-054F-4EAF-AB1C07E20D26}"/>
                  </a:ext>
                </a:extLst>
              </p:cNvPr>
              <p:cNvPicPr/>
              <p:nvPr/>
            </p:nvPicPr>
            <p:blipFill>
              <a:blip r:embed="rId14"/>
              <a:stretch>
                <a:fillRect/>
              </a:stretch>
            </p:blipFill>
            <p:spPr>
              <a:xfrm>
                <a:off x="7968720" y="728861"/>
                <a:ext cx="43920" cy="73800"/>
              </a:xfrm>
              <a:prstGeom prst="rect">
                <a:avLst/>
              </a:prstGeom>
            </p:spPr>
          </p:pic>
        </mc:Fallback>
      </mc:AlternateContent>
      <p:sp>
        <p:nvSpPr>
          <p:cNvPr id="2" name=" 175">
            <a:extLst>
              <a:ext uri="{FF2B5EF4-FFF2-40B4-BE49-F238E27FC236}">
                <a16:creationId xmlns:a16="http://schemas.microsoft.com/office/drawing/2014/main" id="{F3E7DD7B-646A-8E82-A5C8-FBFC9E6A520F}"/>
              </a:ext>
            </a:extLst>
          </p:cNvPr>
          <p:cNvSpPr>
            <a:spLocks noGrp="1"/>
          </p:cNvSpPr>
          <p:nvPr/>
        </p:nvSpPr>
        <p:spPr bwMode="auto">
          <a:xfrm>
            <a:off x="6302689" y="6451297"/>
            <a:ext cx="28413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tabLst>
                <a:tab pos="1376363" algn="ctr"/>
                <a:tab pos="5432425" algn="r"/>
              </a:tabLs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pPr algn="r"/>
            <a:r>
              <a:rPr lang="en-US" altLang="es-ES" i="1" dirty="0"/>
              <a:t>José</a:t>
            </a:r>
            <a:r>
              <a:rPr lang="en-US" altLang="es-ES" dirty="0"/>
              <a:t> </a:t>
            </a:r>
            <a:r>
              <a:rPr lang="en-US" altLang="es-ES" i="1" dirty="0"/>
              <a:t>Javier</a:t>
            </a:r>
            <a:r>
              <a:rPr lang="en-US" altLang="es-ES" dirty="0"/>
              <a:t> </a:t>
            </a:r>
            <a:r>
              <a:rPr lang="en-US" altLang="es-ES" i="1" dirty="0"/>
              <a:t>Gutiérrez</a:t>
            </a:r>
            <a:r>
              <a:rPr lang="en-US" altLang="es-ES" dirty="0"/>
              <a:t> </a:t>
            </a:r>
            <a:r>
              <a:rPr lang="en-US" altLang="es-ES" i="1" dirty="0"/>
              <a:t>Gil (jogugil@gmail.com)</a:t>
            </a:r>
          </a:p>
        </p:txBody>
      </p:sp>
      <p:sp>
        <p:nvSpPr>
          <p:cNvPr id="4" name=" 3">
            <a:extLst>
              <a:ext uri="{FF2B5EF4-FFF2-40B4-BE49-F238E27FC236}">
                <a16:creationId xmlns:a16="http://schemas.microsoft.com/office/drawing/2014/main" id="{E64EB89D-A242-CD9D-26A4-4720E16A7A8A}"/>
              </a:ext>
            </a:extLst>
          </p:cNvPr>
          <p:cNvSpPr>
            <a:spLocks noGrp="1"/>
          </p:cNvSpPr>
          <p:nvPr/>
        </p:nvSpPr>
        <p:spPr bwMode="auto">
          <a:xfrm>
            <a:off x="76150" y="6451297"/>
            <a:ext cx="3684897" cy="39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mn-ea"/>
                <a:cs typeface="+mn-cs"/>
              </a:defRPr>
            </a:lvl5pPr>
            <a:lvl6pPr marL="2286000" algn="l" defTabSz="914400" rtl="0" eaLnBrk="1" latinLnBrk="0" hangingPunct="1">
              <a:defRPr kern="1200">
                <a:solidFill>
                  <a:schemeClr val="tx1"/>
                </a:solidFill>
                <a:latin typeface="Helvetica" panose="020B0604020202020204" pitchFamily="34" charset="0"/>
                <a:ea typeface="+mn-ea"/>
                <a:cs typeface="+mn-cs"/>
              </a:defRPr>
            </a:lvl6pPr>
            <a:lvl7pPr marL="2743200" algn="l" defTabSz="914400" rtl="0" eaLnBrk="1" latinLnBrk="0" hangingPunct="1">
              <a:defRPr kern="1200">
                <a:solidFill>
                  <a:schemeClr val="tx1"/>
                </a:solidFill>
                <a:latin typeface="Helvetica" panose="020B0604020202020204" pitchFamily="34" charset="0"/>
                <a:ea typeface="+mn-ea"/>
                <a:cs typeface="+mn-cs"/>
              </a:defRPr>
            </a:lvl7pPr>
            <a:lvl8pPr marL="3200400" algn="l" defTabSz="914400" rtl="0" eaLnBrk="1" latinLnBrk="0" hangingPunct="1">
              <a:defRPr kern="1200">
                <a:solidFill>
                  <a:schemeClr val="tx1"/>
                </a:solidFill>
                <a:latin typeface="Helvetica" panose="020B0604020202020204" pitchFamily="34" charset="0"/>
                <a:ea typeface="+mn-ea"/>
                <a:cs typeface="+mn-cs"/>
              </a:defRPr>
            </a:lvl8pPr>
            <a:lvl9pPr marL="3657600" algn="l" defTabSz="914400" rtl="0" eaLnBrk="1" latinLnBrk="0" hangingPunct="1">
              <a:defRPr kern="1200">
                <a:solidFill>
                  <a:schemeClr val="tx1"/>
                </a:solidFill>
                <a:latin typeface="Helvetica" panose="020B0604020202020204" pitchFamily="34" charset="0"/>
                <a:ea typeface="+mn-ea"/>
                <a:cs typeface="+mn-cs"/>
              </a:defRPr>
            </a:lvl9pPr>
          </a:lstStyle>
          <a:p>
            <a:r>
              <a:rPr lang="en-US" i="1" dirty="0"/>
              <a:t>@Copyrigth .Promethean DataSphere Advisors </a:t>
            </a:r>
            <a:r>
              <a:rPr lang="es-ES" altLang="es-ES" i="1" dirty="0"/>
              <a:t>2023/24</a:t>
            </a:r>
          </a:p>
        </p:txBody>
      </p:sp>
    </p:spTree>
    <p:extLst>
      <p:ext uri="{BB962C8B-B14F-4D97-AF65-F5344CB8AC3E}">
        <p14:creationId xmlns:p14="http://schemas.microsoft.com/office/powerpoint/2010/main" val="15596906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16599</TotalTime>
  <Words>24223</Words>
  <Application>Microsoft Office PowerPoint</Application>
  <PresentationFormat>Presentación en pantalla (4:3)</PresentationFormat>
  <Paragraphs>2247</Paragraphs>
  <Slides>41</Slides>
  <Notes>39</Notes>
  <HiddenSlides>0</HiddenSlides>
  <MMClips>0</MMClips>
  <ScaleCrop>false</ScaleCrop>
  <HeadingPairs>
    <vt:vector size="6" baseType="variant">
      <vt:variant>
        <vt:lpstr>Fuentes usadas</vt:lpstr>
      </vt:variant>
      <vt:variant>
        <vt:i4>19</vt:i4>
      </vt:variant>
      <vt:variant>
        <vt:lpstr>Tema</vt:lpstr>
      </vt:variant>
      <vt:variant>
        <vt:i4>1</vt:i4>
      </vt:variant>
      <vt:variant>
        <vt:lpstr>Títulos de diapositiva</vt:lpstr>
      </vt:variant>
      <vt:variant>
        <vt:i4>41</vt:i4>
      </vt:variant>
    </vt:vector>
  </HeadingPairs>
  <TitlesOfParts>
    <vt:vector size="61" baseType="lpstr">
      <vt:lpstr>-apple-system</vt:lpstr>
      <vt:lpstr>Arial</vt:lpstr>
      <vt:lpstr>Calibri</vt:lpstr>
      <vt:lpstr>Calibri Light</vt:lpstr>
      <vt:lpstr>Cambria</vt:lpstr>
      <vt:lpstr>Courier New</vt:lpstr>
      <vt:lpstr>Georgia</vt:lpstr>
      <vt:lpstr>inherit</vt:lpstr>
      <vt:lpstr>KaTeX_Main</vt:lpstr>
      <vt:lpstr>KaTeX_Math</vt:lpstr>
      <vt:lpstr>Lato</vt:lpstr>
      <vt:lpstr>Roboto</vt:lpstr>
      <vt:lpstr>Söhne</vt:lpstr>
      <vt:lpstr>Söhne Mono</vt:lpstr>
      <vt:lpstr>Times New Roman</vt:lpstr>
      <vt:lpstr>Trebuchet MS</vt:lpstr>
      <vt:lpstr>var(--mdc-icon-font, "Material Icons")</vt:lpstr>
      <vt:lpstr>Wingdings</vt:lpstr>
      <vt:lpstr>Wingdings 2</vt:lpstr>
      <vt:lpstr>Urbano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jogugil</dc:creator>
  <cp:lastModifiedBy>Jose Javier Gutierrez Gil</cp:lastModifiedBy>
  <cp:revision>432</cp:revision>
  <dcterms:created xsi:type="dcterms:W3CDTF">2009-08-29T18:32:18Z</dcterms:created>
  <dcterms:modified xsi:type="dcterms:W3CDTF">2024-02-09T09:36:42Z</dcterms:modified>
</cp:coreProperties>
</file>